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6" r:id="rId4"/>
    <p:sldId id="262" r:id="rId5"/>
    <p:sldId id="259" r:id="rId6"/>
    <p:sldId id="260" r:id="rId7"/>
    <p:sldId id="261"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9726FF6-5B14-4BA7-9103-97E6394E58F3}" type="datetimeFigureOut">
              <a:rPr lang="en-US" smtClean="0"/>
              <a:pPr/>
              <a:t>9/13/2021</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6ACB414A-2A6D-49BB-AE04-47345667AD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9726FF6-5B14-4BA7-9103-97E6394E58F3}" type="datetimeFigureOut">
              <a:rPr lang="en-US" smtClean="0"/>
              <a:pPr/>
              <a:t>9/13/2021</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6ACB414A-2A6D-49BB-AE04-47345667AD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9726FF6-5B14-4BA7-9103-97E6394E58F3}" type="datetimeFigureOut">
              <a:rPr lang="en-US" smtClean="0"/>
              <a:pPr/>
              <a:t>9/13/2021</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6ACB414A-2A6D-49BB-AE04-47345667AD62}"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9726FF6-5B14-4BA7-9103-97E6394E58F3}" type="datetimeFigureOut">
              <a:rPr lang="en-US" smtClean="0"/>
              <a:pPr/>
              <a:t>9/13/2021</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6ACB414A-2A6D-49BB-AE04-47345667AD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9726FF6-5B14-4BA7-9103-97E6394E58F3}" type="datetimeFigureOut">
              <a:rPr lang="en-US" smtClean="0"/>
              <a:pPr/>
              <a:t>9/13/2021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6ACB414A-2A6D-49BB-AE04-47345667AD62}"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9726FF6-5B14-4BA7-9103-97E6394E58F3}" type="datetimeFigureOut">
              <a:rPr lang="en-US" smtClean="0"/>
              <a:pPr/>
              <a:t>9/13/2021</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CB414A-2A6D-49BB-AE04-47345667AD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9726FF6-5B14-4BA7-9103-97E6394E58F3}" type="datetimeFigureOut">
              <a:rPr lang="en-US" smtClean="0"/>
              <a:pPr/>
              <a:t>9/13/2021</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CB414A-2A6D-49BB-AE04-47345667AD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9726FF6-5B14-4BA7-9103-97E6394E58F3}" type="datetimeFigureOut">
              <a:rPr lang="en-US" smtClean="0"/>
              <a:pPr/>
              <a:t>9/13/2021</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CB414A-2A6D-49BB-AE04-47345667AD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9726FF6-5B14-4BA7-9103-97E6394E58F3}" type="datetimeFigureOut">
              <a:rPr lang="en-US" smtClean="0"/>
              <a:pPr/>
              <a:t>9/13/2021</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6ACB414A-2A6D-49BB-AE04-47345667AD62}"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726FF6-5B14-4BA7-9103-97E6394E58F3}" type="datetimeFigureOut">
              <a:rPr lang="en-US" smtClean="0"/>
              <a:pPr/>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CB414A-2A6D-49BB-AE04-47345667AD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726FF6-5B14-4BA7-9103-97E6394E58F3}" type="datetimeFigureOut">
              <a:rPr lang="en-US" smtClean="0"/>
              <a:pPr/>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CB414A-2A6D-49BB-AE04-47345667AD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9726FF6-5B14-4BA7-9103-97E6394E58F3}" type="datetimeFigureOut">
              <a:rPr lang="en-US" smtClean="0"/>
              <a:pPr/>
              <a:t>9/13/2021</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ACB414A-2A6D-49BB-AE04-47345667AD62}"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609600" cy="861180"/>
          </a:xfrm>
          <a:prstGeom prst="rect">
            <a:avLst/>
          </a:prstGeom>
        </p:spPr>
      </p:pic>
      <p:sp>
        <p:nvSpPr>
          <p:cNvPr id="5" name="Rectangle 4"/>
          <p:cNvSpPr/>
          <p:nvPr/>
        </p:nvSpPr>
        <p:spPr>
          <a:xfrm>
            <a:off x="1143000" y="304800"/>
            <a:ext cx="7391400" cy="2277547"/>
          </a:xfrm>
          <a:prstGeom prst="rect">
            <a:avLst/>
          </a:prstGeom>
        </p:spPr>
        <p:txBody>
          <a:bodyPr wrap="square">
            <a:spAutoFit/>
          </a:bodyPr>
          <a:lstStyle/>
          <a:p>
            <a:pPr algn="ctr">
              <a:lnSpc>
                <a:spcPct val="50000"/>
              </a:lnSpc>
              <a:spcBef>
                <a:spcPts val="600"/>
              </a:spcBef>
            </a:pPr>
            <a:r>
              <a:rPr lang="en-IN" sz="9600" dirty="0" err="1" smtClean="0">
                <a:solidFill>
                  <a:srgbClr val="C00000"/>
                </a:solidFill>
                <a:latin typeface="Monotype Corsiva" panose="03010101010201010101" pitchFamily="66" charset="0"/>
              </a:rPr>
              <a:t>Hindusthan</a:t>
            </a:r>
            <a:endParaRPr lang="en-IN" sz="9600" dirty="0" smtClean="0">
              <a:solidFill>
                <a:srgbClr val="C00000"/>
              </a:solidFill>
              <a:latin typeface="Monotype Corsiva" panose="03010101010201010101" pitchFamily="66" charset="0"/>
            </a:endParaRPr>
          </a:p>
          <a:p>
            <a:pPr algn="ctr">
              <a:lnSpc>
                <a:spcPct val="50000"/>
              </a:lnSpc>
              <a:spcBef>
                <a:spcPts val="600"/>
              </a:spcBef>
            </a:pPr>
            <a:r>
              <a:rPr lang="en-IN" sz="4000" dirty="0" smtClean="0">
                <a:solidFill>
                  <a:srgbClr val="C00000"/>
                </a:solidFill>
                <a:latin typeface="Monotype Corsiva" panose="03010101010201010101" pitchFamily="66" charset="0"/>
              </a:rPr>
              <a:t>College of Arts &amp; Science</a:t>
            </a:r>
          </a:p>
          <a:p>
            <a:pPr algn="ctr">
              <a:spcBef>
                <a:spcPts val="600"/>
              </a:spcBef>
            </a:pPr>
            <a:r>
              <a:rPr lang="en-IN" dirty="0" smtClean="0">
                <a:solidFill>
                  <a:srgbClr val="C00000"/>
                </a:solidFill>
                <a:latin typeface="Monotype Corsiva" panose="03010101010201010101" pitchFamily="66" charset="0"/>
              </a:rPr>
              <a:t>An Autonomous College- Affiliated to </a:t>
            </a:r>
            <a:r>
              <a:rPr lang="en-IN" dirty="0" err="1" smtClean="0">
                <a:solidFill>
                  <a:srgbClr val="C00000"/>
                </a:solidFill>
                <a:latin typeface="Monotype Corsiva" panose="03010101010201010101" pitchFamily="66" charset="0"/>
              </a:rPr>
              <a:t>Bharathiar</a:t>
            </a:r>
            <a:r>
              <a:rPr lang="en-IN" dirty="0" smtClean="0">
                <a:solidFill>
                  <a:srgbClr val="C00000"/>
                </a:solidFill>
                <a:latin typeface="Monotype Corsiva" panose="03010101010201010101" pitchFamily="66" charset="0"/>
              </a:rPr>
              <a:t> University</a:t>
            </a:r>
          </a:p>
          <a:p>
            <a:pPr algn="ctr">
              <a:spcBef>
                <a:spcPts val="600"/>
              </a:spcBef>
            </a:pPr>
            <a:r>
              <a:rPr lang="en-IN" dirty="0" smtClean="0">
                <a:solidFill>
                  <a:srgbClr val="C00000"/>
                </a:solidFill>
                <a:latin typeface="Monotype Corsiva" panose="03010101010201010101" pitchFamily="66" charset="0"/>
              </a:rPr>
              <a:t>Approved by AICTE and Govt of </a:t>
            </a:r>
            <a:r>
              <a:rPr lang="en-IN" dirty="0" err="1" smtClean="0">
                <a:solidFill>
                  <a:srgbClr val="C00000"/>
                </a:solidFill>
                <a:latin typeface="Monotype Corsiva" panose="03010101010201010101" pitchFamily="66" charset="0"/>
              </a:rPr>
              <a:t>Tamilnadu</a:t>
            </a:r>
            <a:endParaRPr lang="en-IN" dirty="0" smtClean="0">
              <a:solidFill>
                <a:srgbClr val="C00000"/>
              </a:solidFill>
              <a:latin typeface="Monotype Corsiva" panose="03010101010201010101" pitchFamily="66" charset="0"/>
            </a:endParaRPr>
          </a:p>
          <a:p>
            <a:pPr algn="ctr">
              <a:spcBef>
                <a:spcPts val="600"/>
              </a:spcBef>
            </a:pPr>
            <a:r>
              <a:rPr lang="en-IN" dirty="0" smtClean="0">
                <a:solidFill>
                  <a:srgbClr val="C00000"/>
                </a:solidFill>
                <a:latin typeface="Monotype Corsiva" panose="03010101010201010101" pitchFamily="66" charset="0"/>
              </a:rPr>
              <a:t>Accredited by NAAC- An ISO Certified Institution</a:t>
            </a:r>
            <a:endParaRPr lang="en-IN" dirty="0">
              <a:solidFill>
                <a:srgbClr val="C00000"/>
              </a:solidFill>
              <a:latin typeface="Monotype Corsiva" panose="03010101010201010101" pitchFamily="66" charset="0"/>
            </a:endParaRPr>
          </a:p>
        </p:txBody>
      </p:sp>
      <p:sp>
        <p:nvSpPr>
          <p:cNvPr id="7" name="Rectangle 6"/>
          <p:cNvSpPr/>
          <p:nvPr/>
        </p:nvSpPr>
        <p:spPr>
          <a:xfrm>
            <a:off x="2286000" y="2690336"/>
            <a:ext cx="5715000" cy="1815882"/>
          </a:xfrm>
          <a:prstGeom prst="rect">
            <a:avLst/>
          </a:prstGeom>
        </p:spPr>
        <p:txBody>
          <a:bodyPr wrap="square">
            <a:spAutoFit/>
          </a:bodyPr>
          <a:lstStyle/>
          <a:p>
            <a:pPr algn="ctr"/>
            <a:r>
              <a:rPr lang="en-US" sz="2800" b="1" dirty="0" smtClean="0">
                <a:solidFill>
                  <a:srgbClr val="00B050"/>
                </a:solidFill>
                <a:latin typeface="Algerian" panose="04020705040A02060702" pitchFamily="82" charset="0"/>
              </a:rPr>
              <a:t>Class: III </a:t>
            </a:r>
            <a:r>
              <a:rPr lang="en-US" sz="2800" b="1" dirty="0" err="1" smtClean="0">
                <a:solidFill>
                  <a:srgbClr val="00B050"/>
                </a:solidFill>
                <a:latin typeface="Algerian" panose="04020705040A02060702" pitchFamily="82" charset="0"/>
              </a:rPr>
              <a:t>BSc</a:t>
            </a:r>
            <a:r>
              <a:rPr lang="en-US" sz="2800" b="1" dirty="0" smtClean="0">
                <a:solidFill>
                  <a:srgbClr val="00B050"/>
                </a:solidFill>
                <a:latin typeface="Algerian" panose="04020705040A02060702" pitchFamily="82" charset="0"/>
              </a:rPr>
              <a:t> COSTUME DESIGN &amp;FASHION</a:t>
            </a:r>
          </a:p>
          <a:p>
            <a:pPr algn="ctr"/>
            <a:r>
              <a:rPr lang="en-US" sz="2800" b="1" dirty="0" smtClean="0">
                <a:solidFill>
                  <a:srgbClr val="00B050"/>
                </a:solidFill>
                <a:latin typeface="Algerian" panose="04020705040A02060702" pitchFamily="82" charset="0"/>
              </a:rPr>
              <a:t>SUBJECT:TEXTILE FINISHING TECHNOLOGY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Date:05.09.2021, Class : III </a:t>
            </a:r>
            <a:r>
              <a:rPr lang="en-US" sz="1600" dirty="0" err="1" smtClean="0"/>
              <a:t>BSc</a:t>
            </a:r>
            <a:r>
              <a:rPr lang="en-US" sz="1600" dirty="0" smtClean="0"/>
              <a:t> CDF</a:t>
            </a:r>
            <a:endParaRPr lang="en-US" sz="1600" dirty="0"/>
          </a:p>
        </p:txBody>
      </p:sp>
      <p:sp>
        <p:nvSpPr>
          <p:cNvPr id="10" name="TextBox 9"/>
          <p:cNvSpPr txBox="1"/>
          <p:nvPr/>
        </p:nvSpPr>
        <p:spPr>
          <a:xfrm>
            <a:off x="304800" y="685800"/>
            <a:ext cx="8534400" cy="4832092"/>
          </a:xfrm>
          <a:prstGeom prst="rect">
            <a:avLst/>
          </a:prstGeom>
          <a:noFill/>
        </p:spPr>
        <p:txBody>
          <a:bodyPr wrap="square" rtlCol="0">
            <a:spAutoFit/>
          </a:bodyPr>
          <a:lstStyle/>
          <a:p>
            <a:pPr algn="ctr"/>
            <a:r>
              <a:rPr lang="en-US" sz="2800" b="1" dirty="0" smtClean="0">
                <a:solidFill>
                  <a:srgbClr val="C00000"/>
                </a:solidFill>
              </a:rPr>
              <a:t>PHASE CHANGE FINISH</a:t>
            </a:r>
          </a:p>
          <a:p>
            <a:r>
              <a:rPr lang="en-US" sz="2800" dirty="0"/>
              <a:t>Phase change is the process of going from one physical state to another i.e. from solid to liquid. Substances that undergo the process of phase change are better known as Phase Change Materials (PCM). These material stores, release or absorb heat as they oscillate between solid and liquid form. </a:t>
            </a:r>
            <a:endParaRPr lang="en-US" sz="2800" dirty="0" smtClean="0"/>
          </a:p>
          <a:p>
            <a:endParaRPr lang="en-US" sz="2800" dirty="0" smtClean="0"/>
          </a:p>
          <a:p>
            <a:r>
              <a:rPr lang="en-US" sz="2800" dirty="0" smtClean="0"/>
              <a:t>They </a:t>
            </a:r>
            <a:r>
              <a:rPr lang="en-US" sz="2800" dirty="0"/>
              <a:t>give off heat as they change to a solid state and absorb as they return to liquid state. The three fundamentals Phases of a matter solid, </a:t>
            </a:r>
            <a:r>
              <a:rPr lang="en-US" sz="2800" dirty="0" smtClean="0"/>
              <a:t>liquid and gas.</a:t>
            </a:r>
            <a:endParaRPr lang="en-US" sz="2800" b="1" dirty="0">
              <a:solidFill>
                <a:srgbClr val="C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9" name="Rectangle 8"/>
          <p:cNvSpPr/>
          <p:nvPr/>
        </p:nvSpPr>
        <p:spPr>
          <a:xfrm>
            <a:off x="228600" y="457200"/>
            <a:ext cx="8686800" cy="3970318"/>
          </a:xfrm>
          <a:prstGeom prst="rect">
            <a:avLst/>
          </a:prstGeom>
        </p:spPr>
        <p:txBody>
          <a:bodyPr wrap="square">
            <a:spAutoFit/>
          </a:bodyPr>
          <a:lstStyle/>
          <a:p>
            <a:r>
              <a:rPr lang="en-US" sz="2800" dirty="0"/>
              <a:t>Phase Change Materials are compounds, which melts and solidify at certain temperature and in doing so are capable of storing or releasing large amount of energy. </a:t>
            </a:r>
            <a:endParaRPr lang="en-US" sz="2800" dirty="0" smtClean="0"/>
          </a:p>
          <a:p>
            <a:endParaRPr lang="en-US" sz="2800" dirty="0" smtClean="0"/>
          </a:p>
          <a:p>
            <a:r>
              <a:rPr lang="en-US" sz="2800" dirty="0" smtClean="0"/>
              <a:t>The </a:t>
            </a:r>
            <a:r>
              <a:rPr lang="en-US" sz="2800" dirty="0"/>
              <a:t>storage of thermal energy by changing the phase of material at a constant temperature is called latent heat, that is, changing from a liquid state to solid state. When a PCM undergoes a phase change a large amount of energy is required. </a:t>
            </a:r>
            <a:endParaRPr lang="en-US" sz="28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5" name="Rectangle 4"/>
          <p:cNvSpPr/>
          <p:nvPr/>
        </p:nvSpPr>
        <p:spPr>
          <a:xfrm>
            <a:off x="304800" y="533401"/>
            <a:ext cx="8610600" cy="5262979"/>
          </a:xfrm>
          <a:prstGeom prst="rect">
            <a:avLst/>
          </a:prstGeom>
        </p:spPr>
        <p:txBody>
          <a:bodyPr wrap="square">
            <a:spAutoFit/>
          </a:bodyPr>
          <a:lstStyle/>
          <a:p>
            <a:r>
              <a:rPr lang="en-US" sz="2800" dirty="0" smtClean="0"/>
              <a:t>Some of these PCMs change phase within a temperature range just above and below human skin temperature. This property of certain substance is used for making protective all season outfits, and for abruptly changing climatic conditions. </a:t>
            </a:r>
          </a:p>
          <a:p>
            <a:endParaRPr lang="en-US" sz="2800" dirty="0" smtClean="0"/>
          </a:p>
          <a:p>
            <a:r>
              <a:rPr lang="en-US" sz="2800" dirty="0" err="1" smtClean="0"/>
              <a:t>Fibre</a:t>
            </a:r>
            <a:r>
              <a:rPr lang="en-US" sz="2800" dirty="0" smtClean="0"/>
              <a:t>, fabric and foam with built-in PCMs store the warmth of body and then release it back to the body, as it needs it. Since the process of phase change is dynamic, the material are constantly changing from a solid to liquid and back depending upon level of physical activity of the body and outside temperature. </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5" name="Rectangle 4"/>
          <p:cNvSpPr/>
          <p:nvPr/>
        </p:nvSpPr>
        <p:spPr>
          <a:xfrm>
            <a:off x="381000" y="457200"/>
            <a:ext cx="8610600" cy="4401205"/>
          </a:xfrm>
          <a:prstGeom prst="rect">
            <a:avLst/>
          </a:prstGeom>
        </p:spPr>
        <p:txBody>
          <a:bodyPr wrap="square">
            <a:spAutoFit/>
          </a:bodyPr>
          <a:lstStyle/>
          <a:p>
            <a:r>
              <a:rPr lang="en-US" sz="2800" dirty="0"/>
              <a:t>Phase change materials are waxes that have the unique ability to absorb heat energy and emit heat energy without changing temperature themselves. These waxes include </a:t>
            </a:r>
            <a:r>
              <a:rPr lang="en-US" sz="2800" dirty="0" err="1"/>
              <a:t>Eicosane</a:t>
            </a:r>
            <a:r>
              <a:rPr lang="en-US" sz="2800" dirty="0"/>
              <a:t>, </a:t>
            </a:r>
            <a:r>
              <a:rPr lang="en-US" sz="2800" dirty="0" err="1"/>
              <a:t>Octadecane</a:t>
            </a:r>
            <a:r>
              <a:rPr lang="en-US" sz="2800" dirty="0"/>
              <a:t>, </a:t>
            </a:r>
            <a:r>
              <a:rPr lang="en-US" sz="2800" dirty="0" err="1"/>
              <a:t>Nonadecane</a:t>
            </a:r>
            <a:r>
              <a:rPr lang="en-US" sz="2800" dirty="0"/>
              <a:t>, </a:t>
            </a:r>
            <a:r>
              <a:rPr lang="en-US" sz="2800" dirty="0" err="1"/>
              <a:t>Heptadecane</a:t>
            </a:r>
            <a:r>
              <a:rPr lang="en-US" sz="2800" dirty="0"/>
              <a:t> and Hexadecane. </a:t>
            </a:r>
            <a:endParaRPr lang="en-US" sz="2800" dirty="0" smtClean="0"/>
          </a:p>
          <a:p>
            <a:endParaRPr lang="en-US" sz="2800" dirty="0" smtClean="0"/>
          </a:p>
          <a:p>
            <a:r>
              <a:rPr lang="en-US" sz="2800" dirty="0" smtClean="0"/>
              <a:t>They </a:t>
            </a:r>
            <a:r>
              <a:rPr lang="en-US" sz="2800" dirty="0"/>
              <a:t>all have different freezing and melting points and when combined in a microcapsule will store heat energy and emit heat energy and maintain their temperature range of 30-34C, which is comfortable for the body.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5" name="Rectangle 4"/>
          <p:cNvSpPr/>
          <p:nvPr/>
        </p:nvSpPr>
        <p:spPr>
          <a:xfrm>
            <a:off x="228600" y="533400"/>
            <a:ext cx="8686800" cy="6124754"/>
          </a:xfrm>
          <a:prstGeom prst="rect">
            <a:avLst/>
          </a:prstGeom>
        </p:spPr>
        <p:txBody>
          <a:bodyPr wrap="square">
            <a:spAutoFit/>
          </a:bodyPr>
          <a:lstStyle/>
          <a:p>
            <a:r>
              <a:rPr lang="en-US" sz="2800" b="1" i="1" dirty="0">
                <a:solidFill>
                  <a:srgbClr val="C00000"/>
                </a:solidFill>
              </a:rPr>
              <a:t>How to incorporated PCMs into Fabric</a:t>
            </a:r>
            <a:r>
              <a:rPr lang="en-US" sz="2800" b="1" i="1" dirty="0" smtClean="0">
                <a:solidFill>
                  <a:srgbClr val="C00000"/>
                </a:solidFill>
              </a:rPr>
              <a:t>?</a:t>
            </a:r>
          </a:p>
          <a:p>
            <a:r>
              <a:rPr lang="en-US" sz="2800" dirty="0"/>
              <a:t>The micro encapsulated PCM can be combined with woven, non-woven or knitted fabrics. The capsules can be added to the fabric in many ways such as</a:t>
            </a:r>
            <a:r>
              <a:rPr lang="en-US" sz="2800" dirty="0" smtClean="0"/>
              <a:t>:</a:t>
            </a:r>
            <a:r>
              <a:rPr lang="en-US" sz="2800" dirty="0"/>
              <a:t/>
            </a:r>
            <a:br>
              <a:rPr lang="en-US" sz="2800" dirty="0"/>
            </a:br>
            <a:endParaRPr lang="en-US" sz="2800" dirty="0"/>
          </a:p>
          <a:p>
            <a:r>
              <a:rPr lang="en-US" sz="2800" dirty="0"/>
              <a:t>Microcapsules of different shapes-round, square and triangular within </a:t>
            </a:r>
            <a:r>
              <a:rPr lang="en-US" sz="2800" dirty="0" err="1"/>
              <a:t>fibres</a:t>
            </a:r>
            <a:r>
              <a:rPr lang="en-US" sz="2800" dirty="0"/>
              <a:t> at the polymer stage. The PCM microcapsules are permanently locked within the </a:t>
            </a:r>
            <a:r>
              <a:rPr lang="en-US" sz="2800" dirty="0" err="1"/>
              <a:t>fibre</a:t>
            </a:r>
            <a:r>
              <a:rPr lang="en-US" sz="2800" dirty="0"/>
              <a:t> structure during the wet spinning process of </a:t>
            </a:r>
            <a:r>
              <a:rPr lang="en-US" sz="2800" dirty="0" err="1"/>
              <a:t>fibre</a:t>
            </a:r>
            <a:r>
              <a:rPr lang="en-US" sz="2800" dirty="0"/>
              <a:t> manufacture. Micro encapsulation provides a softer hand, increased stretch, more breath ability and air permeability to the fabrics.</a:t>
            </a:r>
          </a:p>
          <a:p>
            <a:r>
              <a:rPr lang="en-US" sz="2800" dirty="0"/>
              <a:t/>
            </a:r>
            <a:br>
              <a:rPr lang="en-US" sz="2800" dirty="0"/>
            </a:br>
            <a:endParaRPr lang="en-US" sz="2800" b="1" dirty="0">
              <a:solidFill>
                <a:srgbClr val="C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5" name="Rectangle 4"/>
          <p:cNvSpPr/>
          <p:nvPr/>
        </p:nvSpPr>
        <p:spPr>
          <a:xfrm>
            <a:off x="228600" y="533401"/>
            <a:ext cx="8686800" cy="4893647"/>
          </a:xfrm>
          <a:prstGeom prst="rect">
            <a:avLst/>
          </a:prstGeom>
        </p:spPr>
        <p:txBody>
          <a:bodyPr wrap="square">
            <a:spAutoFit/>
          </a:bodyPr>
          <a:lstStyle/>
          <a:p>
            <a:r>
              <a:rPr lang="en-US" sz="2400" dirty="0"/>
              <a:t>Matrix coating onto fabrics during finishing: the PCM microcapsules are embedded in a coating compound like acrylic, polyurethane, etc. and applied to the fabric. There are various coating processes available such as knife-over-roll, knife-over-air, pad-dry-cure, gravure, dip coating, and transfer coating.</a:t>
            </a:r>
          </a:p>
          <a:p>
            <a:r>
              <a:rPr lang="en-US" sz="2400" dirty="0"/>
              <a:t/>
            </a:r>
            <a:br>
              <a:rPr lang="en-US" sz="2400" dirty="0"/>
            </a:br>
            <a:endParaRPr lang="en-US" sz="2400" dirty="0"/>
          </a:p>
          <a:p>
            <a:r>
              <a:rPr lang="en-US" sz="2400" dirty="0"/>
              <a:t>Foam dispersion: Microcapsules are mixed into a water-blown polyurethane foam mix and these foams are applied fabric in a lamination process water is taken out of the system by drying process.</a:t>
            </a:r>
          </a:p>
          <a:p>
            <a:r>
              <a:rPr lang="en-US" sz="2400" dirty="0"/>
              <a:t/>
            </a:r>
            <a:br>
              <a:rPr lang="en-US" sz="2400" dirty="0"/>
            </a:b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5121" name="Rectangle 1"/>
          <p:cNvSpPr>
            <a:spLocks noChangeArrowheads="1"/>
          </p:cNvSpPr>
          <p:nvPr/>
        </p:nvSpPr>
        <p:spPr bwMode="auto">
          <a:xfrm>
            <a:off x="228600" y="609600"/>
            <a:ext cx="86106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PCM microcapsules can produce small, temporary heating and cooling effects in garment layers when the temperature of the layers reaches the PCM transition temperature. </a:t>
            </a:r>
          </a:p>
          <a:p>
            <a:pPr marL="0" marR="0" lvl="0" indent="0" algn="l" defTabSz="914400" rtl="0" eaLnBrk="1" fontAlgn="base" latinLnBrk="0" hangingPunct="1">
              <a:lnSpc>
                <a:spcPct val="100000"/>
              </a:lnSpc>
              <a:spcBef>
                <a:spcPct val="0"/>
              </a:spcBef>
              <a:spcAft>
                <a:spcPct val="0"/>
              </a:spcAft>
              <a:buClrTx/>
              <a:buSzTx/>
              <a:buFontTx/>
              <a:buNone/>
              <a:tabLst/>
            </a:pPr>
            <a:endParaRPr lang="en-US" sz="2400" dirty="0" smtClean="0">
              <a:latin typeface="Georgia"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The effect of phase change material on the thermal comfort of protective clothing systems will be maximized when the wearer is repeatedly going through temperature transients (i.e., going back and forth between a warm and cold environment) or intermittently 'touching or handling cold objects. </a:t>
            </a:r>
          </a:p>
          <a:p>
            <a:pPr marL="0" marR="0" lvl="0" indent="0" algn="l" defTabSz="914400" rtl="0" eaLnBrk="1" fontAlgn="base" latinLnBrk="0" hangingPunct="1">
              <a:lnSpc>
                <a:spcPct val="100000"/>
              </a:lnSpc>
              <a:spcBef>
                <a:spcPct val="0"/>
              </a:spcBef>
              <a:spcAft>
                <a:spcPct val="0"/>
              </a:spcAft>
              <a:buClrTx/>
              <a:buSzTx/>
              <a:buFontTx/>
              <a:buNone/>
              <a:tabLst/>
            </a:pPr>
            <a:endParaRPr lang="en-US" sz="2400" dirty="0" smtClean="0">
              <a:latin typeface="Georgia" pitchFamily="18" charset="0"/>
              <a:ea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4097" name="Rectangle 1"/>
          <p:cNvSpPr>
            <a:spLocks noChangeArrowheads="1"/>
          </p:cNvSpPr>
          <p:nvPr/>
        </p:nvSpPr>
        <p:spPr bwMode="auto">
          <a:xfrm>
            <a:off x="304800" y="533400"/>
            <a:ext cx="86106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1"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How does it work In Fabrics?</a:t>
            </a:r>
            <a:endParaRPr kumimoji="0" lang="en-US" sz="20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When the encapsulated PCM is heated to the melting point, it absorbs heat energy as it moves from a solid state to a liquid state. </a:t>
            </a:r>
          </a:p>
          <a:p>
            <a:pPr marL="0" marR="0" lvl="0" indent="0" algn="l" defTabSz="914400" rtl="0" eaLnBrk="0" fontAlgn="base" latinLnBrk="0" hangingPunct="0">
              <a:lnSpc>
                <a:spcPct val="100000"/>
              </a:lnSpc>
              <a:spcBef>
                <a:spcPct val="0"/>
              </a:spcBef>
              <a:spcAft>
                <a:spcPct val="0"/>
              </a:spcAft>
              <a:buClrTx/>
              <a:buSzTx/>
              <a:buFontTx/>
              <a:buNone/>
              <a:tabLst/>
            </a:pPr>
            <a:endParaRPr lang="en-US" sz="2800" dirty="0" smtClean="0">
              <a:latin typeface="Georg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This phase change produces a temporary cooling effect in the clothing layers. The heat energy </a:t>
            </a:r>
            <a:r>
              <a:rPr kumimoji="0" lang="en-US" sz="2800" b="0" i="1"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may </a:t>
            </a:r>
            <a:r>
              <a:rPr kumimoji="0" lang="en-US" sz="2800" b="0" i="0"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come from the body (e.g. when the wearer first dons the garment) or from a warm environment. Once the PCM has completely melted the storage of heat stops.</a:t>
            </a:r>
            <a:endParaRPr kumimoji="0" lang="en-US" sz="5400" b="0" i="0" u="none" strike="noStrike" cap="none" normalizeH="0" baseline="0" dirty="0" smtClean="0">
              <a:ln>
                <a:noFill/>
              </a:ln>
              <a:solidFill>
                <a:schemeClr val="tx1"/>
              </a:solidFill>
              <a:effectLst/>
              <a:latin typeface="Georgia" pitchFamily="18"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5" name="Rectangle 4"/>
          <p:cNvSpPr/>
          <p:nvPr/>
        </p:nvSpPr>
        <p:spPr>
          <a:xfrm>
            <a:off x="304800" y="533400"/>
            <a:ext cx="8534400" cy="1938992"/>
          </a:xfrm>
          <a:prstGeom prst="rect">
            <a:avLst/>
          </a:prstGeom>
        </p:spPr>
        <p:txBody>
          <a:bodyPr wrap="square">
            <a:spAutoFit/>
          </a:bodyPr>
          <a:lstStyle/>
          <a:p>
            <a:r>
              <a:rPr lang="en-US" sz="2400" dirty="0" smtClean="0"/>
              <a:t>If the PCM garment is worn in a cold environment where the temperature is below the PCM's freezing point and the fabric temperature drops below the transition temperature, the micro encapsulated liquid PCM will change back to a solid state. Generating heat energy and a temporary warming effect</a:t>
            </a:r>
            <a:endParaRPr lang="en-US" sz="1600" dirty="0"/>
          </a:p>
        </p:txBody>
      </p:sp>
      <p:sp>
        <p:nvSpPr>
          <p:cNvPr id="3073" name="Rectangle 1"/>
          <p:cNvSpPr>
            <a:spLocks noChangeArrowheads="1"/>
          </p:cNvSpPr>
          <p:nvPr/>
        </p:nvSpPr>
        <p:spPr bwMode="auto">
          <a:xfrm>
            <a:off x="228600" y="2362200"/>
            <a:ext cx="8763000"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Application on PCM</a:t>
            </a:r>
          </a:p>
          <a:p>
            <a:pPr fontAlgn="base">
              <a:spcBef>
                <a:spcPct val="0"/>
              </a:spcBef>
              <a:spcAft>
                <a:spcPct val="0"/>
              </a:spcAft>
            </a:pPr>
            <a:r>
              <a:rPr lang="en-US" sz="2400" b="1" i="1" dirty="0" smtClean="0"/>
              <a:t>Automotive textiles:</a:t>
            </a:r>
            <a:r>
              <a:rPr lang="en-US" sz="2400" dirty="0" smtClean="0"/>
              <a:t> During the summer, the temperature inside the passenger compartment of an automobile can rise substantially -- for instance, when the car is parked outside. In order to </a:t>
            </a:r>
            <a:r>
              <a:rPr lang="en-US" sz="2400" dirty="0" err="1" smtClean="0"/>
              <a:t>stabilise</a:t>
            </a:r>
            <a:r>
              <a:rPr lang="en-US" sz="2400" dirty="0" smtClean="0"/>
              <a:t> the interior temperature while driving the car, many models are equipped with air conditioning systems; however, providing sufficient cooling capacity required a lot of energy. Thus, the use of Phase Change Material technology in different applications for automotive interior could supply energy savings as well as increasing the thermal comfort of car interior.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2049" name="Rectangle 1"/>
          <p:cNvSpPr>
            <a:spLocks noChangeArrowheads="1"/>
          </p:cNvSpPr>
          <p:nvPr/>
        </p:nvSpPr>
        <p:spPr bwMode="auto">
          <a:xfrm>
            <a:off x="228600" y="457200"/>
            <a:ext cx="86106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Apparel active wears:</a:t>
            </a:r>
            <a:r>
              <a:rPr kumimoji="0" lang="en-US" sz="2400" b="0" i="0"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 Active wear needs to provide a thermal balance between the heat generated by the body while engaging in a sport and the heat released into the environment. Normal active wear garments do not always fulfill this requirement.</a:t>
            </a:r>
          </a:p>
          <a:p>
            <a:pPr fontAlgn="base">
              <a:spcBef>
                <a:spcPct val="0"/>
              </a:spcBef>
              <a:spcAft>
                <a:spcPct val="0"/>
              </a:spcAft>
            </a:pPr>
            <a:endParaRPr lang="en-US" sz="2400" b="1" i="1" dirty="0" smtClean="0"/>
          </a:p>
          <a:p>
            <a:pPr fontAlgn="base">
              <a:spcBef>
                <a:spcPct val="0"/>
              </a:spcBef>
              <a:spcAft>
                <a:spcPct val="0"/>
              </a:spcAft>
            </a:pPr>
            <a:r>
              <a:rPr lang="en-US" sz="2400" b="1" i="1" dirty="0" smtClean="0"/>
              <a:t>Lifestyle apparel:</a:t>
            </a:r>
            <a:r>
              <a:rPr lang="en-US" sz="2400" dirty="0" smtClean="0"/>
              <a:t> smart fleece vest, </a:t>
            </a:r>
            <a:r>
              <a:rPr lang="en-US" sz="2400" dirty="0" err="1" smtClean="0"/>
              <a:t>mens</a:t>
            </a:r>
            <a:r>
              <a:rPr lang="en-US" sz="2400" dirty="0" smtClean="0"/>
              <a:t> and </a:t>
            </a:r>
            <a:r>
              <a:rPr lang="en-US" sz="2400" dirty="0" err="1" smtClean="0"/>
              <a:t>womens</a:t>
            </a:r>
            <a:r>
              <a:rPr lang="en-US" sz="2400" dirty="0" smtClean="0"/>
              <a:t> hats, gloves and rainwater.</a:t>
            </a:r>
          </a:p>
          <a:p>
            <a:pPr fontAlgn="base">
              <a:spcBef>
                <a:spcPct val="0"/>
              </a:spcBef>
              <a:spcAft>
                <a:spcPct val="0"/>
              </a:spcAft>
            </a:pPr>
            <a:endParaRPr lang="en-US" sz="2400" b="1" i="1" dirty="0" smtClean="0"/>
          </a:p>
          <a:p>
            <a:pPr fontAlgn="base">
              <a:spcBef>
                <a:spcPct val="0"/>
              </a:spcBef>
              <a:spcAft>
                <a:spcPct val="0"/>
              </a:spcAft>
            </a:pPr>
            <a:r>
              <a:rPr lang="en-US" sz="2400" b="1" i="1" dirty="0" smtClean="0"/>
              <a:t>Outdoor sports apparel:</a:t>
            </a:r>
            <a:r>
              <a:rPr lang="en-US" sz="2400" dirty="0" smtClean="0"/>
              <a:t> jackets and jacket linings, boots, golf shoes, running shoes, socks, and ski and snowboard gloves.</a:t>
            </a:r>
          </a:p>
          <a:p>
            <a:pPr fontAlgn="base">
              <a:spcBef>
                <a:spcPct val="0"/>
              </a:spcBef>
              <a:spcAft>
                <a:spcPct val="0"/>
              </a:spcAft>
            </a:pPr>
            <a:r>
              <a:rPr lang="en-US" sz="2400" dirty="0" smtClean="0"/>
              <a:t>From original applications in space suits and gloves, Phase Change Materials are finding their way into consumer product.</a:t>
            </a:r>
          </a:p>
          <a:p>
            <a:pPr marL="0" marR="0" lvl="0" indent="0" algn="l" defTabSz="914400" rtl="0" eaLnBrk="1" fontAlgn="base" latinLnBrk="0" hangingPunct="1">
              <a:lnSpc>
                <a:spcPct val="100000"/>
              </a:lnSpc>
              <a:spcBef>
                <a:spcPct val="0"/>
              </a:spcBef>
              <a:spcAft>
                <a:spcPct val="0"/>
              </a:spcAft>
              <a:buClrTx/>
              <a:buSzTx/>
              <a:buFontTx/>
              <a:buNone/>
              <a:tabLst/>
            </a:pPr>
            <a:endParaRPr lang="en-US" sz="2400" dirty="0" smtClean="0">
              <a:latin typeface="Georgia"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4800" b="0" i="0" u="none" strike="noStrike" cap="none" normalizeH="0" baseline="0" dirty="0" smtClean="0">
              <a:ln>
                <a:noFill/>
              </a:ln>
              <a:solidFill>
                <a:schemeClr val="tx1"/>
              </a:solidFill>
              <a:effectLst/>
              <a:latin typeface="Georgia" pitchFamily="18"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1025" name="Rectangle 1"/>
          <p:cNvSpPr>
            <a:spLocks noChangeArrowheads="1"/>
          </p:cNvSpPr>
          <p:nvPr/>
        </p:nvSpPr>
        <p:spPr bwMode="auto">
          <a:xfrm>
            <a:off x="228600" y="381000"/>
            <a:ext cx="86106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Aerospace textiles:</a:t>
            </a:r>
            <a:r>
              <a:rPr kumimoji="0" lang="en-US" sz="2400" b="0" i="0" u="none" strike="noStrike" cap="none" normalizeH="0" baseline="0" dirty="0" smtClean="0">
                <a:ln>
                  <a:noFill/>
                </a:ln>
                <a:solidFill>
                  <a:schemeClr val="tx1"/>
                </a:solidFill>
                <a:effectLst/>
                <a:latin typeface="Calibri"/>
                <a:ea typeface="Times New Roman" pitchFamily="18" charset="0"/>
                <a:cs typeface="Times New Roman" pitchFamily="18" charset="0"/>
              </a:rPr>
              <a:t> </a:t>
            </a:r>
            <a:r>
              <a:rPr kumimoji="0" lang="en-US" sz="2400" b="0" i="0"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Phase Change Materials found in today's consumer products originally were developed for use in space suits and gloves to protect astronauts from extreme temperature fluctuations while performing extra-vehicular activities in space.</a:t>
            </a:r>
          </a:p>
          <a:p>
            <a:endParaRPr lang="en-US" sz="2000" b="1" i="1" dirty="0" smtClean="0"/>
          </a:p>
          <a:p>
            <a:r>
              <a:rPr lang="en-US" sz="2400" b="1" i="1" dirty="0" smtClean="0"/>
              <a:t>Medical textiles:</a:t>
            </a:r>
            <a:r>
              <a:rPr lang="en-US" sz="2400" dirty="0" smtClean="0"/>
              <a:t> Textiles containing Phase Change Materials (PCMs) could soon find uses in the medical sector</a:t>
            </a:r>
          </a:p>
          <a:p>
            <a:pPr lvl="0"/>
            <a:r>
              <a:rPr lang="en-US" sz="2400" dirty="0" smtClean="0"/>
              <a:t>To increase the thermo-physical comfort of surgical clothing such as gowns, caps and gloves.</a:t>
            </a:r>
          </a:p>
          <a:p>
            <a:pPr lvl="0"/>
            <a:r>
              <a:rPr lang="en-US" sz="2400" dirty="0" smtClean="0"/>
              <a:t>In bedding materials such as mattress covers, sheers and blankets.</a:t>
            </a:r>
          </a:p>
          <a:p>
            <a:pPr lvl="0"/>
            <a:r>
              <a:rPr lang="en-US" sz="2400" dirty="0" smtClean="0"/>
              <a:t>A product, which supports the effort to keep the patient warm enough during an operation by providing insulation tailored to the body's temperature.</a:t>
            </a:r>
          </a:p>
          <a:p>
            <a:r>
              <a:rPr lang="en-US" sz="2400" dirty="0" smtClean="0"/>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What happens during a phase change?&#10;• During a phase change,&#10;heat energy is either&#10;absorbed or released.&#10;• Heat energy i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8" name="Rectangle 7"/>
          <p:cNvSpPr/>
          <p:nvPr/>
        </p:nvSpPr>
        <p:spPr>
          <a:xfrm>
            <a:off x="609600" y="0"/>
            <a:ext cx="8229600" cy="338554"/>
          </a:xfrm>
          <a:prstGeom prst="rect">
            <a:avLst/>
          </a:prstGeom>
        </p:spPr>
        <p:txBody>
          <a:bodyPr wrap="square">
            <a:spAutoFit/>
          </a:bodyPr>
          <a:lstStyle/>
          <a:p>
            <a:r>
              <a:rPr lang="en-US" sz="1600" dirty="0" smtClean="0"/>
              <a:t>Online Class (Google Meet): Prepared by </a:t>
            </a:r>
            <a:r>
              <a:rPr lang="en-US" sz="1600" dirty="0" err="1" smtClean="0"/>
              <a:t>Deepa.V</a:t>
            </a:r>
            <a:r>
              <a:rPr lang="en-US" sz="1600" dirty="0" smtClean="0"/>
              <a:t>  Date: 05.09.2021, Class : III </a:t>
            </a:r>
            <a:r>
              <a:rPr lang="en-US" sz="1600" dirty="0" err="1" smtClean="0"/>
              <a:t>BSc</a:t>
            </a:r>
            <a:r>
              <a:rPr lang="en-US" sz="1600" dirty="0" smtClean="0"/>
              <a:t> CDF</a:t>
            </a:r>
            <a:endParaRPr lang="en-US" sz="1600" dirty="0"/>
          </a:p>
        </p:txBody>
      </p:sp>
      <p:sp>
        <p:nvSpPr>
          <p:cNvPr id="5" name="TextBox 4"/>
          <p:cNvSpPr txBox="1"/>
          <p:nvPr/>
        </p:nvSpPr>
        <p:spPr>
          <a:xfrm>
            <a:off x="990600" y="2362200"/>
            <a:ext cx="7467600" cy="646331"/>
          </a:xfrm>
          <a:prstGeom prst="rect">
            <a:avLst/>
          </a:prstGeom>
          <a:noFill/>
        </p:spPr>
        <p:txBody>
          <a:bodyPr wrap="square" rtlCol="0">
            <a:spAutoFit/>
          </a:bodyPr>
          <a:lstStyle/>
          <a:p>
            <a:r>
              <a:rPr lang="en-US" dirty="0" smtClean="0"/>
              <a:t>https://docs.google.com/forms/d/e/1FAIpQLSd8ye_CXXPMEGu7s2Afmbaw-PtIDHT0yfd7JT0YUAro-XiGlw/viewform?usp=sf_link</a:t>
            </a:r>
            <a:endParaRPr lang="en-US" dirty="0"/>
          </a:p>
        </p:txBody>
      </p:sp>
      <p:sp>
        <p:nvSpPr>
          <p:cNvPr id="6" name="TextBox 5"/>
          <p:cNvSpPr txBox="1"/>
          <p:nvPr/>
        </p:nvSpPr>
        <p:spPr>
          <a:xfrm>
            <a:off x="1752600" y="990600"/>
            <a:ext cx="5334000" cy="584775"/>
          </a:xfrm>
          <a:prstGeom prst="rect">
            <a:avLst/>
          </a:prstGeom>
          <a:noFill/>
        </p:spPr>
        <p:txBody>
          <a:bodyPr wrap="square" rtlCol="0">
            <a:spAutoFit/>
          </a:bodyPr>
          <a:lstStyle/>
          <a:p>
            <a:pPr algn="ctr"/>
            <a:r>
              <a:rPr lang="en-US" sz="3200" b="1" dirty="0" smtClean="0"/>
              <a:t>MCQ</a:t>
            </a:r>
            <a:endParaRPr lang="en-US" sz="3200" b="1"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209</TotalTime>
  <Words>871</Words>
  <Application>Microsoft Office PowerPoint</Application>
  <PresentationFormat>On-screen Show (4:3)</PresentationFormat>
  <Paragraphs>65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Trek</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32</cp:revision>
  <dcterms:created xsi:type="dcterms:W3CDTF">2021-09-02T08:37:30Z</dcterms:created>
  <dcterms:modified xsi:type="dcterms:W3CDTF">2021-09-13T15:34:14Z</dcterms:modified>
</cp:coreProperties>
</file>