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8" r:id="rId5"/>
    <p:sldId id="261" r:id="rId6"/>
    <p:sldId id="257" r:id="rId7"/>
    <p:sldId id="262" r:id="rId8"/>
    <p:sldId id="258"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9/7/2021</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9/7/2021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9/7/2021</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9/7/2021</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9/7/2021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9/7/2021</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9/7/2021</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9/7/2021</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9/7/2021</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457199" cy="645884"/>
          </a:xfrm>
          <a:prstGeom prst="rect">
            <a:avLst/>
          </a:prstGeom>
        </p:spPr>
      </p:pic>
      <p:sp>
        <p:nvSpPr>
          <p:cNvPr id="5" name="Rectangle 4"/>
          <p:cNvSpPr/>
          <p:nvPr/>
        </p:nvSpPr>
        <p:spPr>
          <a:xfrm>
            <a:off x="990600" y="914400"/>
            <a:ext cx="7924800" cy="2277547"/>
          </a:xfrm>
          <a:prstGeom prst="rect">
            <a:avLst/>
          </a:prstGeom>
        </p:spPr>
        <p:txBody>
          <a:bodyPr wrap="square">
            <a:spAutoFit/>
          </a:bodyPr>
          <a:lstStyle/>
          <a:p>
            <a:pPr algn="ctr">
              <a:lnSpc>
                <a:spcPct val="50000"/>
              </a:lnSpc>
              <a:spcBef>
                <a:spcPts val="600"/>
              </a:spcBef>
            </a:pPr>
            <a:r>
              <a:rPr lang="en-IN" sz="9600" dirty="0" err="1" smtClean="0">
                <a:solidFill>
                  <a:srgbClr val="C00000"/>
                </a:solidFill>
                <a:latin typeface="Monotype Corsiva" panose="03010101010201010101" pitchFamily="66" charset="0"/>
              </a:rPr>
              <a:t>Hindusthan</a:t>
            </a:r>
            <a:endParaRPr lang="en-IN" sz="9600" dirty="0" smtClean="0">
              <a:solidFill>
                <a:srgbClr val="C00000"/>
              </a:solidFill>
              <a:latin typeface="Monotype Corsiva" panose="03010101010201010101" pitchFamily="66" charset="0"/>
            </a:endParaRPr>
          </a:p>
          <a:p>
            <a:pPr algn="ctr">
              <a:lnSpc>
                <a:spcPct val="50000"/>
              </a:lnSpc>
              <a:spcBef>
                <a:spcPts val="600"/>
              </a:spcBef>
            </a:pPr>
            <a:r>
              <a:rPr lang="en-IN" sz="4000" dirty="0" smtClean="0">
                <a:solidFill>
                  <a:srgbClr val="C00000"/>
                </a:solidFill>
                <a:latin typeface="Monotype Corsiva" panose="03010101010201010101" pitchFamily="66" charset="0"/>
              </a:rPr>
              <a:t>College of Arts &amp; Science</a:t>
            </a:r>
          </a:p>
          <a:p>
            <a:pPr algn="ctr">
              <a:spcBef>
                <a:spcPts val="600"/>
              </a:spcBef>
            </a:pPr>
            <a:r>
              <a:rPr lang="en-IN" dirty="0" smtClean="0">
                <a:solidFill>
                  <a:srgbClr val="C00000"/>
                </a:solidFill>
                <a:latin typeface="Monotype Corsiva" panose="03010101010201010101" pitchFamily="66" charset="0"/>
              </a:rPr>
              <a:t>An Autonomous College- Affiliated to </a:t>
            </a:r>
            <a:r>
              <a:rPr lang="en-IN" dirty="0" err="1" smtClean="0">
                <a:solidFill>
                  <a:srgbClr val="C00000"/>
                </a:solidFill>
                <a:latin typeface="Monotype Corsiva" panose="03010101010201010101" pitchFamily="66" charset="0"/>
              </a:rPr>
              <a:t>Bharathiar</a:t>
            </a:r>
            <a:r>
              <a:rPr lang="en-IN" dirty="0" smtClean="0">
                <a:solidFill>
                  <a:srgbClr val="C00000"/>
                </a:solidFill>
                <a:latin typeface="Monotype Corsiva" panose="03010101010201010101" pitchFamily="66" charset="0"/>
              </a:rPr>
              <a:t> University</a:t>
            </a:r>
          </a:p>
          <a:p>
            <a:pPr algn="ctr">
              <a:spcBef>
                <a:spcPts val="600"/>
              </a:spcBef>
            </a:pPr>
            <a:r>
              <a:rPr lang="en-IN" dirty="0" smtClean="0">
                <a:solidFill>
                  <a:srgbClr val="C00000"/>
                </a:solidFill>
                <a:latin typeface="Monotype Corsiva" panose="03010101010201010101" pitchFamily="66" charset="0"/>
              </a:rPr>
              <a:t>Approved by AICTE and Govt of </a:t>
            </a:r>
            <a:r>
              <a:rPr lang="en-IN" dirty="0" err="1" smtClean="0">
                <a:solidFill>
                  <a:srgbClr val="C00000"/>
                </a:solidFill>
                <a:latin typeface="Monotype Corsiva" panose="03010101010201010101" pitchFamily="66" charset="0"/>
              </a:rPr>
              <a:t>Tamilnadu</a:t>
            </a:r>
            <a:endParaRPr lang="en-IN" dirty="0" smtClean="0">
              <a:solidFill>
                <a:srgbClr val="C00000"/>
              </a:solidFill>
              <a:latin typeface="Monotype Corsiva" panose="03010101010201010101" pitchFamily="66" charset="0"/>
            </a:endParaRPr>
          </a:p>
          <a:p>
            <a:pPr algn="ctr">
              <a:spcBef>
                <a:spcPts val="600"/>
              </a:spcBef>
            </a:pPr>
            <a:r>
              <a:rPr lang="en-IN" dirty="0" smtClean="0">
                <a:solidFill>
                  <a:srgbClr val="C00000"/>
                </a:solidFill>
                <a:latin typeface="Monotype Corsiva" panose="03010101010201010101" pitchFamily="66" charset="0"/>
              </a:rPr>
              <a:t>Accredited by NAAC- An ISO Certified Institution</a:t>
            </a:r>
            <a:endParaRPr lang="en-IN" dirty="0">
              <a:solidFill>
                <a:srgbClr val="C00000"/>
              </a:solidFill>
              <a:latin typeface="Monotype Corsiva" panose="03010101010201010101" pitchFamily="66" charset="0"/>
            </a:endParaRPr>
          </a:p>
        </p:txBody>
      </p:sp>
      <p:sp>
        <p:nvSpPr>
          <p:cNvPr id="6" name="Rectangle 5"/>
          <p:cNvSpPr/>
          <p:nvPr/>
        </p:nvSpPr>
        <p:spPr>
          <a:xfrm>
            <a:off x="2209800" y="3657600"/>
            <a:ext cx="4572000" cy="1200329"/>
          </a:xfrm>
          <a:prstGeom prst="rect">
            <a:avLst/>
          </a:prstGeom>
        </p:spPr>
        <p:txBody>
          <a:bodyPr>
            <a:spAutoFit/>
          </a:bodyPr>
          <a:lstStyle/>
          <a:p>
            <a:pPr algn="ctr"/>
            <a:r>
              <a:rPr lang="en-US" b="1" dirty="0" smtClean="0">
                <a:solidFill>
                  <a:srgbClr val="00B050"/>
                </a:solidFill>
                <a:latin typeface="Algerian" panose="04020705040A02060702" pitchFamily="82" charset="0"/>
              </a:rPr>
              <a:t>Class: III </a:t>
            </a:r>
            <a:r>
              <a:rPr lang="en-US" b="1" dirty="0" err="1" smtClean="0">
                <a:solidFill>
                  <a:srgbClr val="00B050"/>
                </a:solidFill>
                <a:latin typeface="Algerian" panose="04020705040A02060702" pitchFamily="82" charset="0"/>
              </a:rPr>
              <a:t>BSc</a:t>
            </a:r>
            <a:r>
              <a:rPr lang="en-US" b="1" dirty="0" smtClean="0">
                <a:solidFill>
                  <a:srgbClr val="00B050"/>
                </a:solidFill>
                <a:latin typeface="Algerian" panose="04020705040A02060702" pitchFamily="82" charset="0"/>
              </a:rPr>
              <a:t> COSTUME DESIGN &amp;FASHION</a:t>
            </a:r>
          </a:p>
          <a:p>
            <a:pPr algn="ctr"/>
            <a:r>
              <a:rPr lang="en-US" b="1" dirty="0" smtClean="0">
                <a:solidFill>
                  <a:srgbClr val="00B050"/>
                </a:solidFill>
                <a:latin typeface="Algerian" panose="04020705040A02060702" pitchFamily="82" charset="0"/>
              </a:rPr>
              <a:t>SUBJECT:TEXTILE FINISHING TECHNOLOGY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5" name="Rectangle 4"/>
          <p:cNvSpPr/>
          <p:nvPr/>
        </p:nvSpPr>
        <p:spPr>
          <a:xfrm>
            <a:off x="381000" y="609600"/>
            <a:ext cx="8229600" cy="1938992"/>
          </a:xfrm>
          <a:prstGeom prst="rect">
            <a:avLst/>
          </a:prstGeom>
        </p:spPr>
        <p:txBody>
          <a:bodyPr wrap="square">
            <a:spAutoFit/>
          </a:bodyPr>
          <a:lstStyle/>
          <a:p>
            <a:r>
              <a:rPr lang="en-US" sz="2400" dirty="0" smtClean="0"/>
              <a:t>Wrinkle free finishes are broadly used </a:t>
            </a:r>
            <a:r>
              <a:rPr lang="en-US" sz="2400" b="1" dirty="0" smtClean="0"/>
              <a:t>in the textile industry to impart wrinkle-resistance to cellulosic materials such as cotton fabric</a:t>
            </a:r>
            <a:r>
              <a:rPr lang="en-US" sz="2400" dirty="0" smtClean="0"/>
              <a:t>. The application of wrinkle resistance (permanent or durable press) finishes on the fabric improves their wrinkle resistance property.</a:t>
            </a:r>
            <a:endParaRPr lang="en-US" sz="2400" dirty="0"/>
          </a:p>
        </p:txBody>
      </p:sp>
      <p:sp>
        <p:nvSpPr>
          <p:cNvPr id="10242" name="AutoShape 2" descr="FUNCTIONAL FINISHES OF GARMENT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43" name="Picture 3" descr="C:\Users\SANTHOSH\Desktop\WWWWWWWWWWWW.jpg"/>
          <p:cNvPicPr>
            <a:picLocks noChangeAspect="1" noChangeArrowheads="1"/>
          </p:cNvPicPr>
          <p:nvPr/>
        </p:nvPicPr>
        <p:blipFill>
          <a:blip r:embed="rId3"/>
          <a:srcRect/>
          <a:stretch>
            <a:fillRect/>
          </a:stretch>
        </p:blipFill>
        <p:spPr bwMode="auto">
          <a:xfrm>
            <a:off x="3719512" y="2490787"/>
            <a:ext cx="3206565" cy="352901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8194" name="AutoShape 2" descr="Apparel wash &amp; Finishing Azmir Latif ,MSc Engr.(Textile)&#10;Page | 2&#10;Objective of wrinkle resistance finish&#10;The main objectiv..."/>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228600" y="609600"/>
            <a:ext cx="8610600" cy="5262979"/>
          </a:xfrm>
          <a:prstGeom prst="rect">
            <a:avLst/>
          </a:prstGeom>
          <a:noFill/>
        </p:spPr>
        <p:txBody>
          <a:bodyPr wrap="square" rtlCol="0">
            <a:spAutoFit/>
          </a:bodyPr>
          <a:lstStyle/>
          <a:p>
            <a:r>
              <a:rPr lang="en-US" sz="2400" b="1" dirty="0" smtClean="0">
                <a:solidFill>
                  <a:srgbClr val="C00000"/>
                </a:solidFill>
              </a:rPr>
              <a:t>PROCESS SEQUENCE OF WRINKLE FREE FINISH:</a:t>
            </a:r>
          </a:p>
          <a:p>
            <a:r>
              <a:rPr lang="en-US" sz="2400" dirty="0" smtClean="0"/>
              <a:t>Several process for wrinkle free/durable press items and fabrics are out lined here.</a:t>
            </a:r>
          </a:p>
          <a:p>
            <a:pPr marL="457200" indent="-457200">
              <a:buAutoNum type="alphaLcParenR"/>
            </a:pPr>
            <a:endParaRPr lang="en-US" sz="2400" dirty="0" smtClean="0"/>
          </a:p>
          <a:p>
            <a:pPr marL="457200" indent="-457200">
              <a:buAutoNum type="alphaLcParenR"/>
            </a:pPr>
            <a:r>
              <a:rPr lang="en-US" sz="2400" dirty="0" smtClean="0"/>
              <a:t>Pre cured process</a:t>
            </a:r>
          </a:p>
          <a:p>
            <a:pPr marL="342900" indent="-342900">
              <a:buAutoNum type="alphaLcParenR"/>
            </a:pPr>
            <a:endParaRPr lang="en-US" sz="2400" dirty="0" smtClean="0"/>
          </a:p>
          <a:p>
            <a:pPr marL="342900" indent="-342900">
              <a:buAutoNum type="alphaLcParenR"/>
            </a:pPr>
            <a:r>
              <a:rPr lang="en-US" sz="2400" dirty="0" smtClean="0"/>
              <a:t>Post cured process</a:t>
            </a:r>
          </a:p>
          <a:p>
            <a:pPr marL="342900" indent="-342900">
              <a:buAutoNum type="alphaLcParenR"/>
            </a:pPr>
            <a:endParaRPr lang="en-US" sz="2400" dirty="0" smtClean="0"/>
          </a:p>
          <a:p>
            <a:pPr marL="342900" indent="-342900">
              <a:buAutoNum type="alphaLcParenR"/>
            </a:pPr>
            <a:r>
              <a:rPr lang="en-US" sz="2400" dirty="0" smtClean="0"/>
              <a:t>The immersion process</a:t>
            </a:r>
          </a:p>
          <a:p>
            <a:pPr marL="342900" indent="-342900">
              <a:buAutoNum type="alphaLcParenR"/>
            </a:pPr>
            <a:endParaRPr lang="en-US" sz="2400" dirty="0" smtClean="0"/>
          </a:p>
          <a:p>
            <a:pPr marL="342900" indent="-342900">
              <a:buAutoNum type="alphaLcParenR"/>
            </a:pPr>
            <a:r>
              <a:rPr lang="en-US" sz="2400" dirty="0" smtClean="0"/>
              <a:t>Metered addition</a:t>
            </a:r>
          </a:p>
          <a:p>
            <a:pPr marL="342900" indent="-342900">
              <a:buAutoNum type="alphaLcParenR"/>
            </a:pPr>
            <a:endParaRPr lang="en-US" sz="2400" dirty="0" smtClean="0"/>
          </a:p>
          <a:p>
            <a:pPr marL="342900" indent="-342900">
              <a:buAutoNum type="alphaLcParenR"/>
            </a:pPr>
            <a:r>
              <a:rPr lang="en-US" sz="2400" dirty="0" smtClean="0"/>
              <a:t>Vapor – phase finish</a:t>
            </a:r>
          </a:p>
          <a:p>
            <a:pPr marL="342900" indent="-342900"/>
            <a:endParaRPr lang="en-US"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5" name="Rectangle 4"/>
          <p:cNvSpPr/>
          <p:nvPr/>
        </p:nvSpPr>
        <p:spPr>
          <a:xfrm>
            <a:off x="228600" y="685800"/>
            <a:ext cx="8686800" cy="3970318"/>
          </a:xfrm>
          <a:prstGeom prst="rect">
            <a:avLst/>
          </a:prstGeom>
        </p:spPr>
        <p:txBody>
          <a:bodyPr wrap="square">
            <a:spAutoFit/>
          </a:bodyPr>
          <a:lstStyle/>
          <a:p>
            <a:r>
              <a:rPr lang="en-US" sz="2400" b="1" u="sng" dirty="0" smtClean="0">
                <a:solidFill>
                  <a:srgbClr val="C00000"/>
                </a:solidFill>
              </a:rPr>
              <a:t>Pre- Cured fabric:</a:t>
            </a:r>
            <a:endParaRPr lang="en-US" sz="2400" dirty="0" smtClean="0">
              <a:solidFill>
                <a:srgbClr val="C00000"/>
              </a:solidFill>
            </a:endParaRPr>
          </a:p>
          <a:p>
            <a:r>
              <a:rPr lang="en-US" sz="2400" dirty="0" smtClean="0"/>
              <a:t>Fabric can be a 100 % cotton fabric or cotton blend. Contrary to all the other WR processes, by this system the fabric does not need any further heat treatment as the curing process has been done already before the shirt is manufactured. The already finished fabric is resistant to wrinkles already. Unfortunately no crisp and sharp creases can be realist for collars, cuffs and front placket edges. As the fabric does not accept any final pressing. Only a shirt finisher with steam and air is required.</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5" name="Rectangle 4"/>
          <p:cNvSpPr/>
          <p:nvPr/>
        </p:nvSpPr>
        <p:spPr>
          <a:xfrm>
            <a:off x="304800" y="457200"/>
            <a:ext cx="8610600" cy="3847207"/>
          </a:xfrm>
          <a:prstGeom prst="rect">
            <a:avLst/>
          </a:prstGeom>
        </p:spPr>
        <p:txBody>
          <a:bodyPr wrap="square">
            <a:spAutoFit/>
          </a:bodyPr>
          <a:lstStyle/>
          <a:p>
            <a:r>
              <a:rPr lang="en-US" sz="2800" b="1" u="sng" dirty="0" smtClean="0">
                <a:solidFill>
                  <a:srgbClr val="C00000"/>
                </a:solidFill>
              </a:rPr>
              <a:t>Post- Cured fabric:</a:t>
            </a:r>
            <a:endParaRPr lang="en-US" sz="2800" dirty="0" smtClean="0">
              <a:solidFill>
                <a:srgbClr val="C00000"/>
              </a:solidFill>
            </a:endParaRPr>
          </a:p>
          <a:p>
            <a:r>
              <a:rPr lang="en-US" sz="2400" dirty="0" smtClean="0"/>
              <a:t>In this case the fabric can be a 100 % cotton fabric or a cotton blend. The fabric will be delivered with the curing chemical inside. The roll of fabric is sealed in a polyester bag . Once the bag is opened the fabric has to be manufactured entirely, as it cannot be stored for a long time. After the shirt is manufactured, it has to be pressed entirely. After it has been put on a hanger it will be cured in a hanging position on a cloth rack inside an oven for 3- 5 min. by about 130°C to 150”C (depends on the chemical used).</a:t>
            </a:r>
          </a:p>
          <a:p>
            <a:r>
              <a:rPr lang="en-US" sz="2400" dirty="0" smtClean="0"/>
              <a:t>Now the shirt is ready for folding and bagging.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8" name="Rectangle 7"/>
          <p:cNvSpPr/>
          <p:nvPr/>
        </p:nvSpPr>
        <p:spPr>
          <a:xfrm>
            <a:off x="304800" y="612845"/>
            <a:ext cx="8534400" cy="5262979"/>
          </a:xfrm>
          <a:prstGeom prst="rect">
            <a:avLst/>
          </a:prstGeom>
        </p:spPr>
        <p:txBody>
          <a:bodyPr wrap="square">
            <a:spAutoFit/>
          </a:bodyPr>
          <a:lstStyle/>
          <a:p>
            <a:r>
              <a:rPr lang="en-US" sz="2400" b="1" u="sng" dirty="0" smtClean="0">
                <a:solidFill>
                  <a:srgbClr val="C00000"/>
                </a:solidFill>
              </a:rPr>
              <a:t>Dip- Spin system/ The immersion method:</a:t>
            </a:r>
            <a:endParaRPr lang="en-US" sz="2400" dirty="0" smtClean="0">
              <a:solidFill>
                <a:srgbClr val="C00000"/>
              </a:solidFill>
            </a:endParaRPr>
          </a:p>
          <a:p>
            <a:r>
              <a:rPr lang="en-US" sz="2400" dirty="0" smtClean="0"/>
              <a:t>This one belongs to the most popular process for wrinkle free shirts and can be used for 100 % cotton fabrics or cotton blends. After the shirt is manufactured as usually, it will be dipped into a mixture of chemicals, which will be absorbed by the cotton </a:t>
            </a:r>
            <a:r>
              <a:rPr lang="en-US" sz="2400" dirty="0" err="1" smtClean="0"/>
              <a:t>fibres</a:t>
            </a:r>
            <a:r>
              <a:rPr lang="en-US" sz="2400" dirty="0" smtClean="0"/>
              <a:t>. After the treatment in a tumbler the shirt is still moisturized and has to be pressed entirely. Important is, that during the pressing operation on the various parts Collar-, Cuff- and Body- Presses, the curing process will start already. After pressing the shirt will be put on a hanger and can be cured in a curing oven by about 140°C for about 3 -5 min. One of the key factors for a perfect appearance is the pressing quality, as after the curing operation in an oven, all wrinkles will stay for life. A re-touching by an iron is impossible.</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5" name="TextBox 4"/>
          <p:cNvSpPr txBox="1"/>
          <p:nvPr/>
        </p:nvSpPr>
        <p:spPr>
          <a:xfrm>
            <a:off x="304800" y="304800"/>
            <a:ext cx="8382000" cy="6001643"/>
          </a:xfrm>
          <a:prstGeom prst="rect">
            <a:avLst/>
          </a:prstGeom>
          <a:noFill/>
        </p:spPr>
        <p:txBody>
          <a:bodyPr wrap="square" rtlCol="0">
            <a:spAutoFit/>
          </a:bodyPr>
          <a:lstStyle/>
          <a:p>
            <a:r>
              <a:rPr lang="en-US" sz="2400" b="1" dirty="0" smtClean="0">
                <a:solidFill>
                  <a:srgbClr val="C00000"/>
                </a:solidFill>
              </a:rPr>
              <a:t>METERED ADDITION PROCESS:</a:t>
            </a:r>
          </a:p>
          <a:p>
            <a:r>
              <a:rPr lang="en-US" sz="2400" dirty="0" smtClean="0"/>
              <a:t>1. Dye and finish the product for a specific fashion look.</a:t>
            </a:r>
          </a:p>
          <a:p>
            <a:r>
              <a:rPr lang="en-US" sz="2400" dirty="0" smtClean="0"/>
              <a:t> </a:t>
            </a:r>
          </a:p>
          <a:p>
            <a:r>
              <a:rPr lang="en-US" sz="2400" dirty="0" smtClean="0"/>
              <a:t>2. Spray garment or product with the finishing agent in a rotating chamber. Tumbling continuous </a:t>
            </a:r>
            <a:r>
              <a:rPr lang="en-US" sz="2400" dirty="0" err="1" smtClean="0"/>
              <a:t>untill</a:t>
            </a:r>
            <a:r>
              <a:rPr lang="en-US" sz="2400" dirty="0" smtClean="0"/>
              <a:t> product is uniformly processed.</a:t>
            </a:r>
          </a:p>
          <a:p>
            <a:endParaRPr lang="en-US" sz="2400" dirty="0" smtClean="0"/>
          </a:p>
          <a:p>
            <a:r>
              <a:rPr lang="en-US" sz="2400" dirty="0" smtClean="0"/>
              <a:t>3. Hand and performance can be adjusted with fabric softeners and other compounds so that the finished product will appeal to consumers.</a:t>
            </a:r>
          </a:p>
          <a:p>
            <a:endParaRPr lang="en-US" sz="2400" dirty="0" smtClean="0"/>
          </a:p>
          <a:p>
            <a:r>
              <a:rPr lang="en-US" sz="2400" dirty="0" smtClean="0"/>
              <a:t>4. Press desired features ( creases, pleats, etc.,) into a garment with appeal to consumers.</a:t>
            </a:r>
          </a:p>
          <a:p>
            <a:endParaRPr lang="en-US" sz="2400" dirty="0" smtClean="0"/>
          </a:p>
          <a:p>
            <a:r>
              <a:rPr lang="en-US" sz="2400" dirty="0" smtClean="0"/>
              <a:t>5. Cure the product in curing oven at 300F for 5 to 15 minutes.</a:t>
            </a:r>
          </a:p>
          <a:p>
            <a:r>
              <a:rPr lang="en-US" sz="2400" dirty="0" smtClean="0"/>
              <a:t>6. Used for fashion apparels and furnishings of 100% cotton.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5" name="Rectangle 4"/>
          <p:cNvSpPr/>
          <p:nvPr/>
        </p:nvSpPr>
        <p:spPr>
          <a:xfrm>
            <a:off x="152400" y="533400"/>
            <a:ext cx="8763000" cy="3785652"/>
          </a:xfrm>
          <a:prstGeom prst="rect">
            <a:avLst/>
          </a:prstGeom>
        </p:spPr>
        <p:txBody>
          <a:bodyPr wrap="square">
            <a:spAutoFit/>
          </a:bodyPr>
          <a:lstStyle/>
          <a:p>
            <a:r>
              <a:rPr lang="en-US" sz="2400" b="1" u="sng" dirty="0" smtClean="0">
                <a:solidFill>
                  <a:srgbClr val="C00000"/>
                </a:solidFill>
              </a:rPr>
              <a:t>Vapor – Phase:</a:t>
            </a:r>
            <a:endParaRPr lang="en-US" sz="2400" dirty="0" smtClean="0">
              <a:solidFill>
                <a:srgbClr val="C00000"/>
              </a:solidFill>
            </a:endParaRPr>
          </a:p>
          <a:p>
            <a:r>
              <a:rPr lang="en-US" sz="2400" dirty="0" smtClean="0"/>
              <a:t>This curing system can be used in some countries only as very aggressive chemicals are used. Similar to the DIP SPIN system the shirt is manufactured as usually. After the final pressing, a special curing oven is used as instead of liquid chemicals, gas is used to make the shirt resistant to wrinkles. The gas is circulating through the oven and penetrates into the cotton </a:t>
            </a:r>
            <a:r>
              <a:rPr lang="en-US" sz="2400" dirty="0" err="1" smtClean="0"/>
              <a:t>fibre</a:t>
            </a:r>
            <a:r>
              <a:rPr lang="en-US" sz="2400" dirty="0" smtClean="0"/>
              <a:t>. After a while the gas has to be evacuated from the oven. Before the shirt is folded and bagged, it needs to be washed in order to remove left chemicals inside.</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37C212E-B9FE-48B8-BD8C-E9B6283D83D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7" name="Rectangle 6"/>
          <p:cNvSpPr/>
          <p:nvPr/>
        </p:nvSpPr>
        <p:spPr>
          <a:xfrm>
            <a:off x="533400" y="0"/>
            <a:ext cx="8305800" cy="307777"/>
          </a:xfrm>
          <a:prstGeom prst="rect">
            <a:avLst/>
          </a:prstGeom>
        </p:spPr>
        <p:txBody>
          <a:bodyPr wrap="square">
            <a:spAutoFit/>
          </a:bodyPr>
          <a:lstStyle/>
          <a:p>
            <a:r>
              <a:rPr lang="en-US" sz="1400" dirty="0" smtClean="0"/>
              <a:t>Online Class (Google Meet): Prepared by </a:t>
            </a:r>
            <a:r>
              <a:rPr lang="en-US" sz="1400" dirty="0" err="1" smtClean="0"/>
              <a:t>Deepa.V</a:t>
            </a:r>
            <a:r>
              <a:rPr lang="en-US" sz="1400" dirty="0" smtClean="0"/>
              <a:t>  Date:07.09.2021, Class : III </a:t>
            </a:r>
            <a:r>
              <a:rPr lang="en-US" sz="1400" dirty="0" err="1" smtClean="0"/>
              <a:t>BSc</a:t>
            </a:r>
            <a:r>
              <a:rPr lang="en-US" sz="1400" dirty="0" smtClean="0"/>
              <a:t> CDF</a:t>
            </a:r>
            <a:endParaRPr lang="en-US" sz="1400" dirty="0"/>
          </a:p>
        </p:txBody>
      </p:sp>
      <p:sp>
        <p:nvSpPr>
          <p:cNvPr id="5" name="TextBox 4"/>
          <p:cNvSpPr txBox="1"/>
          <p:nvPr/>
        </p:nvSpPr>
        <p:spPr>
          <a:xfrm>
            <a:off x="609600" y="762000"/>
            <a:ext cx="7543800" cy="523220"/>
          </a:xfrm>
          <a:prstGeom prst="rect">
            <a:avLst/>
          </a:prstGeom>
          <a:noFill/>
        </p:spPr>
        <p:txBody>
          <a:bodyPr wrap="square" rtlCol="0">
            <a:spAutoFit/>
          </a:bodyPr>
          <a:lstStyle/>
          <a:p>
            <a:pPr algn="ctr"/>
            <a:r>
              <a:rPr lang="en-US" sz="2800" dirty="0" smtClean="0">
                <a:solidFill>
                  <a:srgbClr val="C00000"/>
                </a:solidFill>
              </a:rPr>
              <a:t>MCQ</a:t>
            </a:r>
            <a:endParaRPr lang="en-US" dirty="0">
              <a:solidFill>
                <a:srgbClr val="C00000"/>
              </a:solidFill>
            </a:endParaRPr>
          </a:p>
        </p:txBody>
      </p:sp>
      <p:sp>
        <p:nvSpPr>
          <p:cNvPr id="6" name="TextBox 5"/>
          <p:cNvSpPr txBox="1"/>
          <p:nvPr/>
        </p:nvSpPr>
        <p:spPr>
          <a:xfrm>
            <a:off x="838200" y="1828800"/>
            <a:ext cx="7620000" cy="646331"/>
          </a:xfrm>
          <a:prstGeom prst="rect">
            <a:avLst/>
          </a:prstGeom>
          <a:noFill/>
        </p:spPr>
        <p:txBody>
          <a:bodyPr wrap="square" rtlCol="0">
            <a:spAutoFit/>
          </a:bodyPr>
          <a:lstStyle/>
          <a:p>
            <a:r>
              <a:rPr lang="en-US" dirty="0" smtClean="0"/>
              <a:t>https://docs.google.com/forms/d/e/1FAIpQLSeUsQc4-cjTqftxQXSR-aeYZNq1MHRyN-h9W4CAK0YFJnhouQ/viewform?usp=sf_link</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150</TotalTime>
  <Words>834</Words>
  <Application>Microsoft Office PowerPoint</Application>
  <PresentationFormat>On-screen Show (4:3)</PresentationFormat>
  <Paragraphs>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Trek</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17</cp:revision>
  <dcterms:created xsi:type="dcterms:W3CDTF">2006-08-16T00:00:00Z</dcterms:created>
  <dcterms:modified xsi:type="dcterms:W3CDTF">2021-09-07T05:45:25Z</dcterms:modified>
</cp:coreProperties>
</file>