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72" r:id="rId8"/>
    <p:sldId id="264" r:id="rId9"/>
    <p:sldId id="263" r:id="rId10"/>
    <p:sldId id="268" r:id="rId11"/>
    <p:sldId id="265" r:id="rId12"/>
    <p:sldId id="266" r:id="rId13"/>
    <p:sldId id="267" r:id="rId14"/>
    <p:sldId id="273" r:id="rId15"/>
    <p:sldId id="274" r:id="rId16"/>
    <p:sldId id="275" r:id="rId17"/>
    <p:sldId id="269" r:id="rId18"/>
    <p:sldId id="270" r:id="rId19"/>
    <p:sldId id="271"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088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8/31/2021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8/31/2021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8/31/2021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8/31/2021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8/31/2021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8/31/2021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8/31/2021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8/31/2021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8/31/2021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textilelearner.net/decorative-methods-for-fabric-construction/"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textileflowchart.com/2015/01/flow-chart-of-denim-washing.html"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04800" y="304800"/>
            <a:ext cx="762000" cy="1076475"/>
          </a:xfrm>
          <a:prstGeom prst="rect">
            <a:avLst/>
          </a:prstGeom>
        </p:spPr>
      </p:pic>
      <p:sp>
        <p:nvSpPr>
          <p:cNvPr id="5" name="Rectangle 4"/>
          <p:cNvSpPr/>
          <p:nvPr/>
        </p:nvSpPr>
        <p:spPr>
          <a:xfrm>
            <a:off x="1371600" y="304800"/>
            <a:ext cx="7162800" cy="2277547"/>
          </a:xfrm>
          <a:prstGeom prst="rect">
            <a:avLst/>
          </a:prstGeom>
        </p:spPr>
        <p:txBody>
          <a:bodyPr wrap="square">
            <a:spAutoFit/>
          </a:bodyPr>
          <a:lstStyle/>
          <a:p>
            <a:pPr algn="ctr">
              <a:lnSpc>
                <a:spcPct val="50000"/>
              </a:lnSpc>
              <a:spcBef>
                <a:spcPts val="600"/>
              </a:spcBef>
            </a:pPr>
            <a:r>
              <a:rPr lang="en-IN" sz="9600" dirty="0" err="1" smtClean="0">
                <a:solidFill>
                  <a:srgbClr val="C00000"/>
                </a:solidFill>
                <a:latin typeface="Monotype Corsiva" panose="03010101010201010101" pitchFamily="66" charset="0"/>
              </a:rPr>
              <a:t>Hindusthan</a:t>
            </a:r>
            <a:endParaRPr lang="en-IN" sz="9600" dirty="0" smtClean="0">
              <a:solidFill>
                <a:srgbClr val="C00000"/>
              </a:solidFill>
              <a:latin typeface="Monotype Corsiva" panose="03010101010201010101" pitchFamily="66" charset="0"/>
            </a:endParaRPr>
          </a:p>
          <a:p>
            <a:pPr algn="ctr">
              <a:lnSpc>
                <a:spcPct val="50000"/>
              </a:lnSpc>
              <a:spcBef>
                <a:spcPts val="600"/>
              </a:spcBef>
            </a:pPr>
            <a:r>
              <a:rPr lang="en-IN" sz="4000" dirty="0" smtClean="0">
                <a:solidFill>
                  <a:srgbClr val="C00000"/>
                </a:solidFill>
                <a:latin typeface="Monotype Corsiva" panose="03010101010201010101" pitchFamily="66" charset="0"/>
              </a:rPr>
              <a:t>College of Arts &amp; Science</a:t>
            </a:r>
          </a:p>
          <a:p>
            <a:pPr algn="ctr">
              <a:spcBef>
                <a:spcPts val="600"/>
              </a:spcBef>
            </a:pPr>
            <a:r>
              <a:rPr lang="en-IN" dirty="0" smtClean="0">
                <a:solidFill>
                  <a:srgbClr val="C00000"/>
                </a:solidFill>
                <a:latin typeface="Monotype Corsiva" panose="03010101010201010101" pitchFamily="66" charset="0"/>
              </a:rPr>
              <a:t>An Autonomous College- Affiliated to </a:t>
            </a:r>
            <a:r>
              <a:rPr lang="en-IN" dirty="0" err="1" smtClean="0">
                <a:solidFill>
                  <a:srgbClr val="C00000"/>
                </a:solidFill>
                <a:latin typeface="Monotype Corsiva" panose="03010101010201010101" pitchFamily="66" charset="0"/>
              </a:rPr>
              <a:t>Bharathiar</a:t>
            </a:r>
            <a:r>
              <a:rPr lang="en-IN" dirty="0" smtClean="0">
                <a:solidFill>
                  <a:srgbClr val="C00000"/>
                </a:solidFill>
                <a:latin typeface="Monotype Corsiva" panose="03010101010201010101" pitchFamily="66" charset="0"/>
              </a:rPr>
              <a:t> University</a:t>
            </a:r>
          </a:p>
          <a:p>
            <a:pPr algn="ctr">
              <a:spcBef>
                <a:spcPts val="600"/>
              </a:spcBef>
            </a:pPr>
            <a:r>
              <a:rPr lang="en-IN" dirty="0" smtClean="0">
                <a:solidFill>
                  <a:srgbClr val="C00000"/>
                </a:solidFill>
                <a:latin typeface="Monotype Corsiva" panose="03010101010201010101" pitchFamily="66" charset="0"/>
              </a:rPr>
              <a:t>Approved by AICTE and Govt of </a:t>
            </a:r>
            <a:r>
              <a:rPr lang="en-IN" dirty="0" err="1" smtClean="0">
                <a:solidFill>
                  <a:srgbClr val="C00000"/>
                </a:solidFill>
                <a:latin typeface="Monotype Corsiva" panose="03010101010201010101" pitchFamily="66" charset="0"/>
              </a:rPr>
              <a:t>Tamilnadu</a:t>
            </a:r>
            <a:endParaRPr lang="en-IN" dirty="0" smtClean="0">
              <a:solidFill>
                <a:srgbClr val="C00000"/>
              </a:solidFill>
              <a:latin typeface="Monotype Corsiva" panose="03010101010201010101" pitchFamily="66" charset="0"/>
            </a:endParaRPr>
          </a:p>
          <a:p>
            <a:pPr algn="ctr">
              <a:spcBef>
                <a:spcPts val="600"/>
              </a:spcBef>
            </a:pPr>
            <a:r>
              <a:rPr lang="en-IN" dirty="0" smtClean="0">
                <a:solidFill>
                  <a:srgbClr val="C00000"/>
                </a:solidFill>
                <a:latin typeface="Monotype Corsiva" panose="03010101010201010101" pitchFamily="66" charset="0"/>
              </a:rPr>
              <a:t>Accredited by NAAC- An ISO Certified Institution</a:t>
            </a:r>
            <a:endParaRPr lang="en-IN" dirty="0">
              <a:solidFill>
                <a:srgbClr val="C00000"/>
              </a:solidFill>
              <a:latin typeface="Monotype Corsiva" panose="03010101010201010101" pitchFamily="66" charset="0"/>
            </a:endParaRPr>
          </a:p>
        </p:txBody>
      </p:sp>
      <p:sp>
        <p:nvSpPr>
          <p:cNvPr id="6" name="Rectangle 5"/>
          <p:cNvSpPr/>
          <p:nvPr/>
        </p:nvSpPr>
        <p:spPr>
          <a:xfrm>
            <a:off x="2286000" y="2828836"/>
            <a:ext cx="4572000" cy="1200329"/>
          </a:xfrm>
          <a:prstGeom prst="rect">
            <a:avLst/>
          </a:prstGeom>
        </p:spPr>
        <p:txBody>
          <a:bodyPr>
            <a:spAutoFit/>
          </a:bodyPr>
          <a:lstStyle/>
          <a:p>
            <a:pPr algn="ctr"/>
            <a:r>
              <a:rPr lang="en-US" b="1" dirty="0" smtClean="0">
                <a:solidFill>
                  <a:srgbClr val="00B050"/>
                </a:solidFill>
                <a:latin typeface="Algerian" panose="04020705040A02060702" pitchFamily="82" charset="0"/>
              </a:rPr>
              <a:t>Class: III </a:t>
            </a:r>
            <a:r>
              <a:rPr lang="en-US" b="1" dirty="0" err="1" smtClean="0">
                <a:solidFill>
                  <a:srgbClr val="00B050"/>
                </a:solidFill>
                <a:latin typeface="Algerian" panose="04020705040A02060702" pitchFamily="82" charset="0"/>
              </a:rPr>
              <a:t>BSc</a:t>
            </a:r>
            <a:r>
              <a:rPr lang="en-US" b="1" dirty="0" smtClean="0">
                <a:solidFill>
                  <a:srgbClr val="00B050"/>
                </a:solidFill>
                <a:latin typeface="Algerian" panose="04020705040A02060702" pitchFamily="82" charset="0"/>
              </a:rPr>
              <a:t> COSTUME DESIGN &amp;FASHION</a:t>
            </a:r>
          </a:p>
          <a:p>
            <a:pPr algn="ctr"/>
            <a:r>
              <a:rPr lang="en-US" b="1" dirty="0" smtClean="0">
                <a:solidFill>
                  <a:srgbClr val="00B050"/>
                </a:solidFill>
                <a:latin typeface="Algerian" panose="04020705040A02060702" pitchFamily="82" charset="0"/>
              </a:rPr>
              <a:t>SUBJECT:TEXTILE FINISHING TECHNOLOGY</a:t>
            </a:r>
            <a:endParaRPr lang="en-US" b="1" dirty="0">
              <a:solidFill>
                <a:srgbClr val="00B050"/>
              </a:solidFill>
              <a:latin typeface="Algerian" panose="04020705040A02060702" pitchFamily="82" charset="0"/>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
        <p:nvSpPr>
          <p:cNvPr id="12290" name="AutoShape 2" descr="Recent work has shown that soil release caneven be incorporatedinto yarn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Recent work has shown that soil release caneven be incorporatedinto yarn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4" name="AutoShape 6" descr="Recent work has shown that soil release caneven be incorporatedinto yarn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6" name="AutoShape 8" descr="SOIL RELEASE FINISH :&#10;Accumulation of soil and dust particles is known as&#10;‘Soiling’.&#10;To get rid of this soiling problem,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8" name="AutoShape 10" descr="SOIL RELEASE FINISH :&#10;Accumulation of soil and dust particles is known as&#10;‘Soiling’.&#10;To get rid of this soiling problem,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00" name="AutoShape 12" descr="SOIL RELEASE FINISH :&#10;Accumulation of soil and dust particles is known as&#10;‘Soiling’.&#10;To get rid of this soiling problem,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02" name="AutoShape 14" descr="SOIL RELEASE FINISH :&#10;FOURTH METHOD:&#10;Pad the polyester with H3PO4&#10;( Phosphoric acid )&#10;Pad – Dry.&#10;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04" name="AutoShape 16" descr="SOIL RELEASE FINISH :&#10;FOURTH METHOD:&#10;Pad the polyester with H3PO4&#10;( Phosphoric acid )&#10;Pad – Dry.&#10;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06" name="AutoShape 18" descr="1.webp (638×47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08" name="AutoShape 20" descr="1.webp (638×47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310" name="AutoShape 22" descr="SOIL RELEASE FINISH :&#10;Accumulation of soil and dust particles is known as&#10;‘Soiling’.&#10;To get rid of this soiling problem,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312" name="Picture 24" descr="https://player.slideplayer.com/85/13905835/slides/slide_93.jpg"/>
          <p:cNvPicPr>
            <a:picLocks noChangeAspect="1" noChangeArrowheads="1"/>
          </p:cNvPicPr>
          <p:nvPr/>
        </p:nvPicPr>
        <p:blipFill>
          <a:blip r:embed="rId3"/>
          <a:srcRect/>
          <a:stretch>
            <a:fillRect/>
          </a:stretch>
        </p:blipFill>
        <p:spPr bwMode="auto">
          <a:xfrm>
            <a:off x="609600" y="457200"/>
            <a:ext cx="8128000" cy="6096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
        <p:nvSpPr>
          <p:cNvPr id="11266" name="AutoShape 2" descr="SOIL RELEASE FINISH :&#10;FOURTH METHOD:&#10;Pad the polyester with H3PO4&#10;( Phosphoric acid )&#10;Pad – Dry.&#10;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268" name="Picture 4" descr="https://player.slideplayer.com/85/13905835/slides/slide_94.jpg"/>
          <p:cNvPicPr>
            <a:picLocks noChangeAspect="1" noChangeArrowheads="1"/>
          </p:cNvPicPr>
          <p:nvPr/>
        </p:nvPicPr>
        <p:blipFill>
          <a:blip r:embed="rId3"/>
          <a:srcRect/>
          <a:stretch>
            <a:fillRect/>
          </a:stretch>
        </p:blipFill>
        <p:spPr bwMode="auto">
          <a:xfrm>
            <a:off x="533400" y="533400"/>
            <a:ext cx="8229600" cy="6172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5" name="Rectangle 4"/>
          <p:cNvSpPr/>
          <p:nvPr/>
        </p:nvSpPr>
        <p:spPr>
          <a:xfrm>
            <a:off x="304800" y="533400"/>
            <a:ext cx="8534400" cy="5539978"/>
          </a:xfrm>
          <a:prstGeom prst="rect">
            <a:avLst/>
          </a:prstGeom>
        </p:spPr>
        <p:txBody>
          <a:bodyPr wrap="square">
            <a:spAutoFit/>
          </a:bodyPr>
          <a:lstStyle/>
          <a:p>
            <a:r>
              <a:rPr lang="en-US" sz="2800" b="1" dirty="0" smtClean="0">
                <a:solidFill>
                  <a:srgbClr val="A8088A"/>
                </a:solidFill>
              </a:rPr>
              <a:t>Mechanism of Soiling</a:t>
            </a:r>
            <a:r>
              <a:rPr lang="en-US" dirty="0" smtClean="0"/>
              <a:t/>
            </a:r>
            <a:br>
              <a:rPr lang="en-US" dirty="0" smtClean="0"/>
            </a:br>
            <a:r>
              <a:rPr lang="en-US" dirty="0" smtClean="0"/>
              <a:t/>
            </a:r>
            <a:br>
              <a:rPr lang="en-US" dirty="0" smtClean="0"/>
            </a:br>
            <a:r>
              <a:rPr lang="en-US" sz="2400" dirty="0" smtClean="0"/>
              <a:t>A fabric gets soiled mainly by three types of mechanism.</a:t>
            </a:r>
            <a:r>
              <a:rPr lang="en-US" sz="2800" dirty="0" smtClean="0"/>
              <a:t/>
            </a:r>
            <a:br>
              <a:rPr lang="en-US" sz="2800" dirty="0" smtClean="0"/>
            </a:br>
            <a:endParaRPr lang="en-US" sz="2800" dirty="0" smtClean="0"/>
          </a:p>
          <a:p>
            <a:r>
              <a:rPr lang="en-US" sz="2800" dirty="0" smtClean="0">
                <a:solidFill>
                  <a:srgbClr val="C00000"/>
                </a:solidFill>
              </a:rPr>
              <a:t>1</a:t>
            </a:r>
            <a:r>
              <a:rPr lang="en-US" sz="2800" dirty="0" smtClean="0">
                <a:solidFill>
                  <a:srgbClr val="C00000"/>
                </a:solidFill>
              </a:rPr>
              <a:t>. </a:t>
            </a:r>
            <a:r>
              <a:rPr lang="en-US" sz="2800" b="1" dirty="0" smtClean="0">
                <a:solidFill>
                  <a:srgbClr val="C00000"/>
                </a:solidFill>
              </a:rPr>
              <a:t>By mechanical adhesion of soil to the cloth </a:t>
            </a:r>
          </a:p>
          <a:p>
            <a:r>
              <a:rPr lang="en-US" sz="2400" dirty="0" smtClean="0"/>
              <a:t>The soil is adhere to the cloth by direct contact with a soiled surface or by rubbing of the garments against the skin or picking up dirt from liquors or from air.</a:t>
            </a:r>
          </a:p>
          <a:p>
            <a:endParaRPr lang="en-US" sz="2400" dirty="0" smtClean="0"/>
          </a:p>
          <a:p>
            <a:r>
              <a:rPr lang="en-US" sz="2400" dirty="0" smtClean="0"/>
              <a:t>The </a:t>
            </a:r>
            <a:r>
              <a:rPr lang="en-US" sz="2400" b="1" dirty="0" smtClean="0">
                <a:hlinkClick r:id="rId3"/>
              </a:rPr>
              <a:t>fabric construction</a:t>
            </a:r>
            <a:r>
              <a:rPr lang="en-US" sz="2400" dirty="0" smtClean="0"/>
              <a:t> facilitates such adhesion as the soil gets entrapped in inter fiber and inter yarn spaces or even into the capillary spaces of the fiber where it gets firmly deposited. Also soil which is oily in nature can diffuse into the fiber.</a:t>
            </a:r>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
        <p:nvSpPr>
          <p:cNvPr id="5" name="Rectangle 4"/>
          <p:cNvSpPr/>
          <p:nvPr/>
        </p:nvSpPr>
        <p:spPr>
          <a:xfrm>
            <a:off x="228600" y="381000"/>
            <a:ext cx="8686800" cy="6494085"/>
          </a:xfrm>
          <a:prstGeom prst="rect">
            <a:avLst/>
          </a:prstGeom>
        </p:spPr>
        <p:txBody>
          <a:bodyPr wrap="square">
            <a:spAutoFit/>
          </a:bodyPr>
          <a:lstStyle/>
          <a:p>
            <a:r>
              <a:rPr lang="en-US" sz="2800" dirty="0" smtClean="0">
                <a:solidFill>
                  <a:srgbClr val="C00000"/>
                </a:solidFill>
              </a:rPr>
              <a:t>2. </a:t>
            </a:r>
            <a:r>
              <a:rPr lang="en-US" sz="2800" b="1" dirty="0" smtClean="0">
                <a:solidFill>
                  <a:srgbClr val="C00000"/>
                </a:solidFill>
              </a:rPr>
              <a:t>By adhesion by electrical forces</a:t>
            </a:r>
            <a:r>
              <a:rPr lang="en-US" sz="2800" dirty="0" smtClean="0"/>
              <a:t> </a:t>
            </a:r>
          </a:p>
          <a:p>
            <a:r>
              <a:rPr lang="en-US" sz="2400" dirty="0" smtClean="0"/>
              <a:t>The soil is adhere to the fabric due to attraction of dust particles from air by electrically charged fiber surface.</a:t>
            </a:r>
          </a:p>
          <a:p>
            <a:endParaRPr lang="en-US" sz="2400" dirty="0" smtClean="0"/>
          </a:p>
          <a:p>
            <a:r>
              <a:rPr lang="en-US" sz="2400" dirty="0" smtClean="0"/>
              <a:t>This </a:t>
            </a:r>
            <a:r>
              <a:rPr lang="en-US" sz="2400" dirty="0" smtClean="0"/>
              <a:t>phenomenon occurs mainly with synthetic fibers because of their low moisture regain. Positively charged fabric surface is soiled more than negatively charged surface.</a:t>
            </a:r>
            <a:r>
              <a:rPr lang="en-US" sz="2800" dirty="0" smtClean="0"/>
              <a:t/>
            </a:r>
            <a:br>
              <a:rPr lang="en-US" sz="2800" dirty="0" smtClean="0"/>
            </a:br>
            <a:endParaRPr lang="en-US" sz="2800" dirty="0" smtClean="0"/>
          </a:p>
          <a:p>
            <a:r>
              <a:rPr lang="en-US" sz="2400" dirty="0" smtClean="0">
                <a:solidFill>
                  <a:srgbClr val="C00000"/>
                </a:solidFill>
              </a:rPr>
              <a:t>3</a:t>
            </a:r>
            <a:r>
              <a:rPr lang="en-US" sz="2400" dirty="0" smtClean="0">
                <a:solidFill>
                  <a:srgbClr val="C00000"/>
                </a:solidFill>
              </a:rPr>
              <a:t>. </a:t>
            </a:r>
            <a:r>
              <a:rPr lang="en-US" sz="2400" b="1" dirty="0" smtClean="0">
                <a:solidFill>
                  <a:srgbClr val="C00000"/>
                </a:solidFill>
              </a:rPr>
              <a:t>By </a:t>
            </a:r>
            <a:r>
              <a:rPr lang="en-US" sz="2400" b="1" dirty="0" err="1" smtClean="0">
                <a:solidFill>
                  <a:srgbClr val="C00000"/>
                </a:solidFill>
              </a:rPr>
              <a:t>redeposition</a:t>
            </a:r>
            <a:r>
              <a:rPr lang="en-US" sz="2400" b="1" dirty="0" smtClean="0">
                <a:solidFill>
                  <a:srgbClr val="C00000"/>
                </a:solidFill>
              </a:rPr>
              <a:t> of soil during washing</a:t>
            </a:r>
            <a:r>
              <a:rPr lang="en-US" sz="2400" dirty="0" smtClean="0"/>
              <a:t>  </a:t>
            </a:r>
            <a:endParaRPr lang="en-US" sz="2400" dirty="0" smtClean="0"/>
          </a:p>
          <a:p>
            <a:r>
              <a:rPr lang="en-US" sz="2400" dirty="0" smtClean="0"/>
              <a:t>Which </a:t>
            </a:r>
            <a:r>
              <a:rPr lang="en-US" sz="2400" dirty="0" smtClean="0"/>
              <a:t>occurs particularly with nylon and polyester fabrics, the </a:t>
            </a:r>
            <a:r>
              <a:rPr lang="en-US" sz="2400" dirty="0" err="1" smtClean="0"/>
              <a:t>redeposition</a:t>
            </a:r>
            <a:r>
              <a:rPr lang="en-US" sz="2400" dirty="0" smtClean="0"/>
              <a:t> on </a:t>
            </a:r>
            <a:r>
              <a:rPr lang="en-US" sz="2400" dirty="0" smtClean="0"/>
              <a:t>these Fibers </a:t>
            </a:r>
            <a:r>
              <a:rPr lang="en-US" sz="2400" dirty="0" smtClean="0"/>
              <a:t>take place because of their </a:t>
            </a:r>
            <a:r>
              <a:rPr lang="en-US" sz="2400" dirty="0" err="1" smtClean="0"/>
              <a:t>oleophilic</a:t>
            </a:r>
            <a:r>
              <a:rPr lang="en-US" sz="2400" dirty="0" smtClean="0"/>
              <a:t>(strong affinity for oils) </a:t>
            </a:r>
            <a:r>
              <a:rPr lang="en-US" sz="2400" dirty="0" smtClean="0"/>
              <a:t>nature.</a:t>
            </a:r>
          </a:p>
          <a:p>
            <a:endParaRPr lang="en-US" sz="2400" dirty="0" smtClean="0"/>
          </a:p>
          <a:p>
            <a:r>
              <a:rPr lang="en-US" sz="2400" dirty="0" smtClean="0"/>
              <a:t>Another </a:t>
            </a:r>
            <a:r>
              <a:rPr lang="en-US" sz="2400" dirty="0" smtClean="0"/>
              <a:t>aspect of soiling is the effect of time lag between soiling and washing. When a soiled fabric is allowed to lie unwashed for many days, the soil diffuses inside the fiber and it becomes difficult to remove it.</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
        <p:nvSpPr>
          <p:cNvPr id="5" name="Rectangle 4"/>
          <p:cNvSpPr/>
          <p:nvPr/>
        </p:nvSpPr>
        <p:spPr>
          <a:xfrm>
            <a:off x="228600" y="457200"/>
            <a:ext cx="8686800" cy="6063198"/>
          </a:xfrm>
          <a:prstGeom prst="rect">
            <a:avLst/>
          </a:prstGeom>
        </p:spPr>
        <p:txBody>
          <a:bodyPr wrap="square">
            <a:spAutoFit/>
          </a:bodyPr>
          <a:lstStyle/>
          <a:p>
            <a:r>
              <a:rPr lang="en-US" sz="2800" b="1" dirty="0" smtClean="0">
                <a:solidFill>
                  <a:srgbClr val="A8088A"/>
                </a:solidFill>
              </a:rPr>
              <a:t>Factors influencing Soiling</a:t>
            </a:r>
          </a:p>
          <a:p>
            <a:endParaRPr lang="en-US" sz="2400" b="1" dirty="0" smtClean="0">
              <a:solidFill>
                <a:srgbClr val="C00000"/>
              </a:solidFill>
            </a:endParaRPr>
          </a:p>
          <a:p>
            <a:r>
              <a:rPr lang="en-US" sz="2400" b="1" dirty="0" smtClean="0">
                <a:solidFill>
                  <a:srgbClr val="C00000"/>
                </a:solidFill>
              </a:rPr>
              <a:t>Moisture </a:t>
            </a:r>
            <a:r>
              <a:rPr lang="en-US" sz="2400" b="1" dirty="0" smtClean="0">
                <a:solidFill>
                  <a:srgbClr val="C00000"/>
                </a:solidFill>
              </a:rPr>
              <a:t>regain</a:t>
            </a:r>
            <a:r>
              <a:rPr lang="en-US" sz="2400" dirty="0" smtClean="0"/>
              <a:t> of the fiber is the most important factor that influences soiling. Natural fibers and regenerated cellulose </a:t>
            </a:r>
            <a:r>
              <a:rPr lang="en-US" sz="2400" dirty="0" err="1" smtClean="0"/>
              <a:t>rayons</a:t>
            </a:r>
            <a:r>
              <a:rPr lang="en-US" sz="2400" dirty="0" smtClean="0"/>
              <a:t> have high moisture regain and have little tendency to accumulate static electricity. </a:t>
            </a:r>
          </a:p>
          <a:p>
            <a:endParaRPr lang="en-US" sz="2400" dirty="0" smtClean="0"/>
          </a:p>
          <a:p>
            <a:r>
              <a:rPr lang="en-US" sz="2400" dirty="0" smtClean="0"/>
              <a:t>Even if static electricity is generated, it is quickly dissipated to the atmosphere. </a:t>
            </a:r>
          </a:p>
          <a:p>
            <a:endParaRPr lang="en-US" sz="2400" dirty="0" smtClean="0"/>
          </a:p>
          <a:p>
            <a:r>
              <a:rPr lang="en-US" sz="2400" dirty="0" smtClean="0"/>
              <a:t>Therefore, the problem of soiling and soil removal is not very acute in the case of fibers having high moisture regain. </a:t>
            </a:r>
            <a:endParaRPr lang="en-US" sz="2400" dirty="0" smtClean="0"/>
          </a:p>
          <a:p>
            <a:endParaRPr lang="en-US" sz="2400" dirty="0" smtClean="0"/>
          </a:p>
          <a:p>
            <a:r>
              <a:rPr lang="en-US" sz="2400" dirty="0" smtClean="0"/>
              <a:t>Synthetic </a:t>
            </a:r>
            <a:r>
              <a:rPr lang="en-US" sz="2400" dirty="0" smtClean="0"/>
              <a:t>fibers have low moisture regain, therefore they accumulate static electricity which attracts dirt and dust from atmosphere. </a:t>
            </a:r>
            <a:endParaRPr lang="en-US" sz="2800"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
        <p:nvSpPr>
          <p:cNvPr id="5" name="Rectangle 4"/>
          <p:cNvSpPr/>
          <p:nvPr/>
        </p:nvSpPr>
        <p:spPr>
          <a:xfrm>
            <a:off x="228600" y="457200"/>
            <a:ext cx="8610600" cy="5262979"/>
          </a:xfrm>
          <a:prstGeom prst="rect">
            <a:avLst/>
          </a:prstGeom>
        </p:spPr>
        <p:txBody>
          <a:bodyPr wrap="square">
            <a:spAutoFit/>
          </a:bodyPr>
          <a:lstStyle/>
          <a:p>
            <a:endParaRPr lang="en-US" sz="2400" dirty="0" smtClean="0"/>
          </a:p>
          <a:p>
            <a:r>
              <a:rPr lang="en-US" sz="2400" dirty="0" smtClean="0"/>
              <a:t>Lower the moisture regain, higher is the attraction of soil. When the moisture regain of the fibers drops below 4%, soiling increases rapidly. </a:t>
            </a:r>
          </a:p>
          <a:p>
            <a:endParaRPr lang="en-US" sz="2400" dirty="0" smtClean="0"/>
          </a:p>
          <a:p>
            <a:r>
              <a:rPr lang="en-US" sz="2400" dirty="0" smtClean="0"/>
              <a:t>Polyester has the lowest moisture regain (0.4%) among synthetic fibers; therefore it attracts maximum soil. Since these fibers are hydrophobic, they do not swell in water and the removal of soil from the fiber becomes difficult.</a:t>
            </a:r>
          </a:p>
          <a:p>
            <a:endParaRPr lang="en-US" sz="2400" dirty="0" smtClean="0"/>
          </a:p>
          <a:p>
            <a:r>
              <a:rPr lang="en-US" sz="2400" dirty="0" smtClean="0"/>
              <a:t>In the case of blends with cellulosic fibers, whatever soil is removed from the cellulosic component during washing, gets </a:t>
            </a:r>
            <a:r>
              <a:rPr lang="en-US" sz="2400" dirty="0" err="1" smtClean="0"/>
              <a:t>redeposited</a:t>
            </a:r>
            <a:r>
              <a:rPr lang="en-US" sz="2400" dirty="0" smtClean="0"/>
              <a:t> on the synthetic fiber because the synthetic fiber being </a:t>
            </a:r>
            <a:r>
              <a:rPr lang="en-US" sz="2400" dirty="0" err="1" smtClean="0"/>
              <a:t>oleophilic</a:t>
            </a:r>
            <a:r>
              <a:rPr lang="en-US" sz="2400" dirty="0" smtClean="0"/>
              <a:t>, attracts oily matter from the dirty wash waters.</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
        <p:nvSpPr>
          <p:cNvPr id="5" name="Rectangle 4"/>
          <p:cNvSpPr/>
          <p:nvPr/>
        </p:nvSpPr>
        <p:spPr>
          <a:xfrm>
            <a:off x="381000" y="304800"/>
            <a:ext cx="8382000" cy="5755422"/>
          </a:xfrm>
          <a:prstGeom prst="rect">
            <a:avLst/>
          </a:prstGeom>
        </p:spPr>
        <p:txBody>
          <a:bodyPr wrap="square">
            <a:spAutoFit/>
          </a:bodyPr>
          <a:lstStyle/>
          <a:p>
            <a:r>
              <a:rPr lang="en-US" sz="2800" b="1" dirty="0" smtClean="0">
                <a:solidFill>
                  <a:srgbClr val="C00000"/>
                </a:solidFill>
              </a:rPr>
              <a:t>Electrostatic charge</a:t>
            </a:r>
            <a:r>
              <a:rPr lang="en-US" dirty="0" smtClean="0"/>
              <a:t/>
            </a:r>
            <a:br>
              <a:rPr lang="en-US" dirty="0" smtClean="0"/>
            </a:br>
            <a:r>
              <a:rPr lang="en-US" sz="2400" dirty="0" smtClean="0"/>
              <a:t>This is also an important factor which influences soiling. Synthetic fibers accumulate static charge during manufacture and during wear. Charged fibers attract soil from the atmosphere, positively charged fabric attracting more soil than the negatively charged one.</a:t>
            </a:r>
          </a:p>
          <a:p>
            <a:r>
              <a:rPr lang="en-US" sz="2800" b="1" dirty="0" smtClean="0">
                <a:solidFill>
                  <a:srgbClr val="C00000"/>
                </a:solidFill>
              </a:rPr>
              <a:t>Fabric Structure</a:t>
            </a:r>
            <a:r>
              <a:rPr lang="en-US" dirty="0" smtClean="0"/>
              <a:t/>
            </a:r>
            <a:br>
              <a:rPr lang="en-US" dirty="0" smtClean="0"/>
            </a:br>
            <a:r>
              <a:rPr lang="en-US" sz="2400" dirty="0" smtClean="0"/>
              <a:t>Fabric construction, yarn count, twist and the cross section of the fiber influence soiling. Smaller the denier, greater is the tendency to soil. A circular cross sectional fiber retains less soil than one with an irregular cross section. </a:t>
            </a:r>
          </a:p>
          <a:p>
            <a:endParaRPr lang="en-US" sz="2400" dirty="0" smtClean="0"/>
          </a:p>
          <a:p>
            <a:r>
              <a:rPr lang="en-US" sz="2400" dirty="0" smtClean="0"/>
              <a:t>Higher the twist in the yarn, greater the soil retention. Fabric with protruding fibers assists soiling. </a:t>
            </a:r>
          </a:p>
          <a:p>
            <a:endParaRPr lang="en-US" sz="2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
        <p:nvSpPr>
          <p:cNvPr id="9" name="Rectangle 8"/>
          <p:cNvSpPr/>
          <p:nvPr/>
        </p:nvSpPr>
        <p:spPr>
          <a:xfrm>
            <a:off x="457200" y="533400"/>
            <a:ext cx="8229600" cy="3847207"/>
          </a:xfrm>
          <a:prstGeom prst="rect">
            <a:avLst/>
          </a:prstGeom>
        </p:spPr>
        <p:txBody>
          <a:bodyPr wrap="square">
            <a:spAutoFit/>
          </a:bodyPr>
          <a:lstStyle/>
          <a:p>
            <a:r>
              <a:rPr lang="en-US" sz="2400" dirty="0" smtClean="0"/>
              <a:t>Loosely woven and open knitted fabrics are more prone to soiling than closely woven fabrics but removal of soil from loosely woven fabrics is easy. Fabrics made from filament yarn do not get soiled as fast as those made from spun yarns.</a:t>
            </a:r>
          </a:p>
          <a:p>
            <a:endParaRPr lang="en-US" sz="2400" dirty="0" smtClean="0"/>
          </a:p>
          <a:p>
            <a:r>
              <a:rPr lang="en-US" sz="2800" b="1" dirty="0" smtClean="0">
                <a:solidFill>
                  <a:srgbClr val="C00000"/>
                </a:solidFill>
              </a:rPr>
              <a:t>Particle size of Soil</a:t>
            </a:r>
            <a:r>
              <a:rPr lang="en-US" sz="2400" dirty="0" smtClean="0">
                <a:solidFill>
                  <a:srgbClr val="C00000"/>
                </a:solidFill>
              </a:rPr>
              <a:t/>
            </a:r>
            <a:br>
              <a:rPr lang="en-US" sz="2400" dirty="0" smtClean="0">
                <a:solidFill>
                  <a:srgbClr val="C00000"/>
                </a:solidFill>
              </a:rPr>
            </a:br>
            <a:r>
              <a:rPr lang="en-US" sz="2400" dirty="0" smtClean="0"/>
              <a:t/>
            </a:r>
            <a:br>
              <a:rPr lang="en-US" sz="2400" dirty="0" smtClean="0"/>
            </a:br>
            <a:r>
              <a:rPr lang="en-US" sz="2400" dirty="0" smtClean="0"/>
              <a:t>The smaller the size of the soil particles, grater is the soil retention by the fabric.</a:t>
            </a:r>
          </a:p>
          <a:p>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
        <p:nvSpPr>
          <p:cNvPr id="5" name="Rectangle 4"/>
          <p:cNvSpPr/>
          <p:nvPr/>
        </p:nvSpPr>
        <p:spPr>
          <a:xfrm>
            <a:off x="0" y="381000"/>
            <a:ext cx="6553200" cy="3785652"/>
          </a:xfrm>
          <a:prstGeom prst="rect">
            <a:avLst/>
          </a:prstGeom>
        </p:spPr>
        <p:txBody>
          <a:bodyPr wrap="square">
            <a:spAutoFit/>
          </a:bodyPr>
          <a:lstStyle/>
          <a:p>
            <a:endParaRPr lang="en-US" sz="2400" b="1" dirty="0" smtClean="0">
              <a:solidFill>
                <a:srgbClr val="C00000"/>
              </a:solidFill>
            </a:endParaRPr>
          </a:p>
          <a:p>
            <a:r>
              <a:rPr lang="en-US" sz="2400" b="1" dirty="0" smtClean="0">
                <a:solidFill>
                  <a:srgbClr val="C00000"/>
                </a:solidFill>
              </a:rPr>
              <a:t>FACTORS </a:t>
            </a:r>
            <a:r>
              <a:rPr lang="en-US" sz="2400" b="1" dirty="0" smtClean="0">
                <a:solidFill>
                  <a:srgbClr val="C00000"/>
                </a:solidFill>
              </a:rPr>
              <a:t>AFFECTING SOIL REALESE FINISH</a:t>
            </a:r>
            <a:r>
              <a:rPr lang="en-US" sz="2400" dirty="0" smtClean="0">
                <a:solidFill>
                  <a:srgbClr val="C00000"/>
                </a:solidFill>
              </a:rPr>
              <a:t/>
            </a:r>
            <a:br>
              <a:rPr lang="en-US" sz="2400" dirty="0" smtClean="0">
                <a:solidFill>
                  <a:srgbClr val="C00000"/>
                </a:solidFill>
              </a:rPr>
            </a:br>
            <a:r>
              <a:rPr lang="en-US" sz="2400" dirty="0" smtClean="0"/>
              <a:t/>
            </a:r>
            <a:br>
              <a:rPr lang="en-US" sz="2400" dirty="0" smtClean="0"/>
            </a:br>
            <a:r>
              <a:rPr lang="en-US" sz="2400" dirty="0" smtClean="0"/>
              <a:t>� Nature of the soil</a:t>
            </a:r>
            <a:br>
              <a:rPr lang="en-US" sz="2400" dirty="0" smtClean="0"/>
            </a:br>
            <a:r>
              <a:rPr lang="en-US" sz="2400" dirty="0" smtClean="0"/>
              <a:t>� Kind of fibers</a:t>
            </a:r>
            <a:br>
              <a:rPr lang="en-US" sz="2400" dirty="0" smtClean="0"/>
            </a:br>
            <a:r>
              <a:rPr lang="en-US" sz="2400" dirty="0" smtClean="0"/>
              <a:t>� Nature of textile</a:t>
            </a:r>
            <a:br>
              <a:rPr lang="en-US" sz="2400" dirty="0" smtClean="0"/>
            </a:br>
            <a:r>
              <a:rPr lang="en-US" sz="2400" dirty="0" smtClean="0"/>
              <a:t>� Effects of preparation</a:t>
            </a:r>
            <a:br>
              <a:rPr lang="en-US" sz="2400" dirty="0" smtClean="0"/>
            </a:br>
            <a:r>
              <a:rPr lang="en-US" sz="2400" dirty="0" smtClean="0"/>
              <a:t>� Effects of dyeing and printing</a:t>
            </a:r>
            <a:br>
              <a:rPr lang="en-US" sz="2400" dirty="0" smtClean="0"/>
            </a:br>
            <a:r>
              <a:rPr lang="en-US" sz="2400" dirty="0" smtClean="0"/>
              <a:t>� Effects of other finishes</a:t>
            </a:r>
            <a:br>
              <a:rPr lang="en-US" sz="2400" dirty="0" smtClean="0"/>
            </a:br>
            <a:r>
              <a:rPr lang="en-US" sz="2400" dirty="0" smtClean="0"/>
              <a:t>� Washing conditions</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5" name="Rectangle 4"/>
          <p:cNvSpPr/>
          <p:nvPr/>
        </p:nvSpPr>
        <p:spPr>
          <a:xfrm>
            <a:off x="304800" y="457200"/>
            <a:ext cx="8534400" cy="5632311"/>
          </a:xfrm>
          <a:prstGeom prst="rect">
            <a:avLst/>
          </a:prstGeom>
        </p:spPr>
        <p:txBody>
          <a:bodyPr wrap="square">
            <a:spAutoFit/>
          </a:bodyPr>
          <a:lstStyle/>
          <a:p>
            <a:endParaRPr lang="en-US" sz="2400" b="1" dirty="0" smtClean="0">
              <a:solidFill>
                <a:srgbClr val="C00000"/>
              </a:solidFill>
            </a:endParaRPr>
          </a:p>
          <a:p>
            <a:r>
              <a:rPr lang="en-US" sz="2400" b="1" dirty="0" smtClean="0">
                <a:solidFill>
                  <a:srgbClr val="C00000"/>
                </a:solidFill>
              </a:rPr>
              <a:t>SOIL RELEASE FINISH</a:t>
            </a:r>
            <a:r>
              <a:rPr lang="en-US" sz="2400" dirty="0" smtClean="0"/>
              <a:t/>
            </a:r>
            <a:br>
              <a:rPr lang="en-US" sz="2400" dirty="0" smtClean="0"/>
            </a:br>
            <a:r>
              <a:rPr lang="en-US" sz="2400" dirty="0" smtClean="0"/>
              <a:t>All fibers get soiled but most of them can be washed clean because soap, water or the detergent penetrates the fiber; but this is not so with polyester or polyester blended cotton. </a:t>
            </a:r>
            <a:endParaRPr lang="en-US" sz="2400" dirty="0" smtClean="0"/>
          </a:p>
          <a:p>
            <a:endParaRPr lang="en-US" sz="2400" dirty="0" smtClean="0"/>
          </a:p>
          <a:p>
            <a:r>
              <a:rPr lang="en-US" sz="2400" dirty="0" smtClean="0"/>
              <a:t>They </a:t>
            </a:r>
            <a:r>
              <a:rPr lang="en-US" sz="2400" dirty="0" smtClean="0"/>
              <a:t>are hydrophobic and often </a:t>
            </a:r>
            <a:r>
              <a:rPr lang="en-US" sz="2400" dirty="0" err="1" smtClean="0"/>
              <a:t>oleophilic</a:t>
            </a:r>
            <a:r>
              <a:rPr lang="en-US" sz="2400" dirty="0" smtClean="0"/>
              <a:t> or oil attracting. A soil release finish does not prevent soil from entering the fabric but it simply allows it to leave faster. </a:t>
            </a:r>
            <a:endParaRPr lang="en-US" sz="2400" dirty="0" smtClean="0"/>
          </a:p>
          <a:p>
            <a:endParaRPr lang="en-US" sz="2400" dirty="0" smtClean="0"/>
          </a:p>
          <a:p>
            <a:r>
              <a:rPr lang="en-US" sz="2400" dirty="0" smtClean="0"/>
              <a:t>It </a:t>
            </a:r>
            <a:r>
              <a:rPr lang="en-US" sz="2400" dirty="0" smtClean="0"/>
              <a:t>removes soil from the fabric and transfers it to the detergent; it protects the fiber from attack by soiling matter; it prevents </a:t>
            </a:r>
            <a:r>
              <a:rPr lang="en-US" sz="2400" dirty="0" err="1" smtClean="0"/>
              <a:t>redeposition</a:t>
            </a:r>
            <a:r>
              <a:rPr lang="en-US" sz="2400" dirty="0" smtClean="0"/>
              <a:t> of soil which has been dissolved or dispersed and lastly it prevents dust from being attracted and held by electrical charges on the fabric surface.</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
        <p:nvSpPr>
          <p:cNvPr id="5" name="Rectangle 4"/>
          <p:cNvSpPr/>
          <p:nvPr/>
        </p:nvSpPr>
        <p:spPr>
          <a:xfrm>
            <a:off x="228600" y="457200"/>
            <a:ext cx="8686800" cy="6001643"/>
          </a:xfrm>
          <a:prstGeom prst="rect">
            <a:avLst/>
          </a:prstGeom>
        </p:spPr>
        <p:txBody>
          <a:bodyPr wrap="square">
            <a:spAutoFit/>
          </a:bodyPr>
          <a:lstStyle/>
          <a:p>
            <a:r>
              <a:rPr lang="en-US" sz="2400" dirty="0" smtClean="0"/>
              <a:t>There are two types of soil release treatments available</a:t>
            </a:r>
            <a:br>
              <a:rPr lang="en-US" sz="2400" dirty="0" smtClean="0"/>
            </a:br>
            <a:endParaRPr lang="en-US" sz="2400" dirty="0" smtClean="0"/>
          </a:p>
          <a:p>
            <a:r>
              <a:rPr lang="en-US" sz="2400" dirty="0" smtClean="0"/>
              <a:t>1</a:t>
            </a:r>
            <a:r>
              <a:rPr lang="en-US" sz="2400" dirty="0" smtClean="0"/>
              <a:t>. </a:t>
            </a:r>
            <a:r>
              <a:rPr lang="en-US" sz="2400" dirty="0" err="1" smtClean="0"/>
              <a:t>Oleophobic</a:t>
            </a:r>
            <a:r>
              <a:rPr lang="en-US" sz="2400" dirty="0" smtClean="0"/>
              <a:t> treatments</a:t>
            </a:r>
            <a:br>
              <a:rPr lang="en-US" sz="2400" dirty="0" smtClean="0"/>
            </a:br>
            <a:endParaRPr lang="en-US" sz="2400" dirty="0" smtClean="0"/>
          </a:p>
          <a:p>
            <a:r>
              <a:rPr lang="en-US" sz="2400" dirty="0" smtClean="0"/>
              <a:t>2</a:t>
            </a:r>
            <a:r>
              <a:rPr lang="en-US" sz="2400" dirty="0" smtClean="0"/>
              <a:t>. Treatment with hydrophilic substances</a:t>
            </a:r>
          </a:p>
          <a:p>
            <a:r>
              <a:rPr lang="en-US" sz="2400" dirty="0" smtClean="0"/>
              <a:t>In the first group it uses fluorocarbons which are oil repellent, soil resistant and </a:t>
            </a:r>
            <a:r>
              <a:rPr lang="en-US" sz="2400" dirty="0" smtClean="0"/>
              <a:t>releases oil </a:t>
            </a:r>
            <a:r>
              <a:rPr lang="en-US" sz="2400" dirty="0" smtClean="0"/>
              <a:t>easily from the textile materials; one such compound is </a:t>
            </a:r>
            <a:r>
              <a:rPr lang="en-US" sz="2400" dirty="0" smtClean="0"/>
              <a:t>per </a:t>
            </a:r>
            <a:r>
              <a:rPr lang="en-US" sz="2400" dirty="0" err="1" smtClean="0"/>
              <a:t>fluoro</a:t>
            </a:r>
            <a:r>
              <a:rPr lang="en-US" sz="2400" dirty="0" smtClean="0"/>
              <a:t>-alkyl </a:t>
            </a:r>
            <a:r>
              <a:rPr lang="en-US" sz="2400" dirty="0" err="1" smtClean="0"/>
              <a:t>methacrylate</a:t>
            </a:r>
            <a:r>
              <a:rPr lang="en-US" sz="2400" dirty="0" smtClean="0"/>
              <a:t> used together with melamine formaldehyde condensate and paraffin wax. Many soil release finishes are </a:t>
            </a:r>
            <a:r>
              <a:rPr lang="en-US" sz="2400" dirty="0" smtClean="0"/>
              <a:t>applied </a:t>
            </a:r>
            <a:r>
              <a:rPr lang="en-US" sz="2400" dirty="0" smtClean="0"/>
              <a:t>by pad-dry-cure process. </a:t>
            </a:r>
            <a:endParaRPr lang="en-US" sz="2400" dirty="0" smtClean="0"/>
          </a:p>
          <a:p>
            <a:endParaRPr lang="en-US" sz="2400" dirty="0" smtClean="0"/>
          </a:p>
          <a:p>
            <a:r>
              <a:rPr lang="en-US" sz="2400" dirty="0" smtClean="0"/>
              <a:t>Thus </a:t>
            </a:r>
            <a:r>
              <a:rPr lang="en-US" sz="2400" dirty="0" smtClean="0"/>
              <a:t>the fabric may be padded with a mixture of methyl hydrogen </a:t>
            </a:r>
            <a:r>
              <a:rPr lang="en-US" sz="2400" dirty="0" err="1" smtClean="0"/>
              <a:t>polysiloxane</a:t>
            </a:r>
            <a:r>
              <a:rPr lang="en-US" sz="2400" dirty="0" smtClean="0"/>
              <a:t> and acetyl </a:t>
            </a:r>
            <a:r>
              <a:rPr lang="en-US" sz="2400" dirty="0" err="1" smtClean="0"/>
              <a:t>dimethyl</a:t>
            </a:r>
            <a:r>
              <a:rPr lang="en-US" sz="2400" dirty="0" smtClean="0"/>
              <a:t> benzyl ammonium chloride together with zinc acetate followed by drying and curing at 160 C for a few minutes. The new breed of soil release finishes confers hydrophilic character to the fiber surface.</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
        <p:nvSpPr>
          <p:cNvPr id="5" name="Rectangle 4"/>
          <p:cNvSpPr/>
          <p:nvPr/>
        </p:nvSpPr>
        <p:spPr>
          <a:xfrm>
            <a:off x="381000" y="381001"/>
            <a:ext cx="8534400" cy="2677656"/>
          </a:xfrm>
          <a:prstGeom prst="rect">
            <a:avLst/>
          </a:prstGeom>
        </p:spPr>
        <p:txBody>
          <a:bodyPr wrap="square">
            <a:spAutoFit/>
          </a:bodyPr>
          <a:lstStyle/>
          <a:p>
            <a:endParaRPr lang="en-US" sz="2400" dirty="0" smtClean="0"/>
          </a:p>
          <a:p>
            <a:r>
              <a:rPr lang="en-US" sz="2400" dirty="0" smtClean="0"/>
              <a:t>Copolymers </a:t>
            </a:r>
            <a:r>
              <a:rPr lang="en-US" sz="2400" dirty="0" smtClean="0"/>
              <a:t>of ethyl </a:t>
            </a:r>
            <a:r>
              <a:rPr lang="en-US" sz="2400" dirty="0" err="1" smtClean="0"/>
              <a:t>acrylate</a:t>
            </a:r>
            <a:r>
              <a:rPr lang="en-US" sz="2400" dirty="0" smtClean="0"/>
              <a:t> with acrylic acid are used for soil release. </a:t>
            </a:r>
            <a:r>
              <a:rPr lang="en-US" sz="2400" dirty="0" err="1" smtClean="0"/>
              <a:t>Permalose</a:t>
            </a:r>
            <a:r>
              <a:rPr lang="en-US" sz="2400" dirty="0" smtClean="0"/>
              <a:t> T of ICI is applied (1-3%) to polyester and its blends by the pad-dry-cure process; it helps soil removal, prevents </a:t>
            </a:r>
            <a:r>
              <a:rPr lang="en-US" sz="2400" dirty="0" err="1" smtClean="0"/>
              <a:t>redeposition</a:t>
            </a:r>
            <a:r>
              <a:rPr lang="en-US" sz="2400" dirty="0" smtClean="0"/>
              <a:t> of soil during washing and prevents accumulation of static charges thereby reducing attraction of dust from the air. The finish is fast to washing and dry cleaning.</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
        <p:nvSpPr>
          <p:cNvPr id="9" name="Rectangle 8"/>
          <p:cNvSpPr/>
          <p:nvPr/>
        </p:nvSpPr>
        <p:spPr>
          <a:xfrm>
            <a:off x="228600" y="533400"/>
            <a:ext cx="8229600" cy="6001643"/>
          </a:xfrm>
          <a:prstGeom prst="rect">
            <a:avLst/>
          </a:prstGeom>
        </p:spPr>
        <p:txBody>
          <a:bodyPr wrap="square">
            <a:spAutoFit/>
          </a:bodyPr>
          <a:lstStyle/>
          <a:p>
            <a:r>
              <a:rPr lang="en-US" sz="2400" b="1" dirty="0" smtClean="0">
                <a:solidFill>
                  <a:srgbClr val="C00000"/>
                </a:solidFill>
              </a:rPr>
              <a:t>Mechanism of Soil Release Finish (DUAL ACTION):</a:t>
            </a:r>
          </a:p>
          <a:p>
            <a:r>
              <a:rPr lang="en-US" sz="2400" dirty="0" smtClean="0"/>
              <a:t>The </a:t>
            </a:r>
            <a:r>
              <a:rPr lang="en-US" sz="2400" dirty="0" err="1" smtClean="0"/>
              <a:t>flouro</a:t>
            </a:r>
            <a:r>
              <a:rPr lang="en-US" sz="2400" dirty="0" smtClean="0"/>
              <a:t> carbon polymers have the unusual property of being hydrophobic and </a:t>
            </a:r>
            <a:r>
              <a:rPr lang="en-US" sz="2400" dirty="0" err="1" smtClean="0"/>
              <a:t>oleophobic</a:t>
            </a:r>
            <a:r>
              <a:rPr lang="en-US" sz="2400" dirty="0" smtClean="0"/>
              <a:t> in air and hydrophilic and oil-releasing during the laundering process.</a:t>
            </a:r>
          </a:p>
          <a:p>
            <a:endParaRPr lang="en-US" sz="2400" dirty="0" smtClean="0"/>
          </a:p>
          <a:p>
            <a:r>
              <a:rPr lang="en-US" sz="2400" dirty="0" smtClean="0"/>
              <a:t>This is called as ‘dual action’ mechanism.</a:t>
            </a:r>
          </a:p>
          <a:p>
            <a:endParaRPr lang="en-US" sz="2400" dirty="0" smtClean="0"/>
          </a:p>
          <a:p>
            <a:r>
              <a:rPr lang="en-US" sz="2400" dirty="0" smtClean="0"/>
              <a:t>The hydrophilic blocks are shielded by the fluorocarbon segments when dry, presenting a repellent surface.</a:t>
            </a:r>
          </a:p>
          <a:p>
            <a:endParaRPr lang="en-US" sz="2400" dirty="0" smtClean="0"/>
          </a:p>
          <a:p>
            <a:r>
              <a:rPr lang="en-US" sz="2400" dirty="0" smtClean="0"/>
              <a:t>After immersion in the wash bath, the hydrophilic blocks can swell and actually reverse the interfacial characteristics of the surface, yielding the hydrophilic surface necessary for easy oily soil release during </a:t>
            </a:r>
            <a:r>
              <a:rPr lang="en-US" sz="2400" dirty="0" smtClean="0">
                <a:hlinkClick r:id="rId3"/>
              </a:rPr>
              <a:t>washing</a:t>
            </a:r>
            <a:r>
              <a:rPr lang="en-US" sz="2400" dirty="0" smtClean="0"/>
              <a:t>.</a:t>
            </a:r>
          </a:p>
          <a:p>
            <a:endParaRPr lang="en-US" sz="2400" dirty="0" smtClean="0"/>
          </a:p>
          <a:p>
            <a:endParaRPr lang="en-US" sz="2400"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5" name="Rectangle 4"/>
          <p:cNvSpPr/>
          <p:nvPr/>
        </p:nvSpPr>
        <p:spPr>
          <a:xfrm>
            <a:off x="304800" y="381000"/>
            <a:ext cx="8610600" cy="1938992"/>
          </a:xfrm>
          <a:prstGeom prst="rect">
            <a:avLst/>
          </a:prstGeom>
        </p:spPr>
        <p:txBody>
          <a:bodyPr wrap="square">
            <a:spAutoFit/>
          </a:bodyPr>
          <a:lstStyle/>
          <a:p>
            <a:r>
              <a:rPr lang="en-US" sz="2400" dirty="0" smtClean="0"/>
              <a:t>So the detergent used during washing can easily penetrate inside the fabric and enhance the soil release.</a:t>
            </a:r>
          </a:p>
          <a:p>
            <a:endParaRPr lang="en-US" sz="2400" dirty="0" smtClean="0"/>
          </a:p>
          <a:p>
            <a:r>
              <a:rPr lang="en-US" sz="2400" dirty="0" smtClean="0"/>
              <a:t>Typically, these modified </a:t>
            </a:r>
            <a:r>
              <a:rPr lang="en-US" sz="2400" dirty="0" err="1" smtClean="0"/>
              <a:t>fluoro</a:t>
            </a:r>
            <a:r>
              <a:rPr lang="en-US" sz="2400" dirty="0" smtClean="0"/>
              <a:t> polymers are pad applied to fabrics followed by drying and curing.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pic>
        <p:nvPicPr>
          <p:cNvPr id="26626" name="Picture 2" descr="C:\Users\SANTHOSH\Desktop\SSSSSSSSSSSSSS1.png"/>
          <p:cNvPicPr>
            <a:picLocks noChangeAspect="1" noChangeArrowheads="1"/>
          </p:cNvPicPr>
          <p:nvPr/>
        </p:nvPicPr>
        <p:blipFill>
          <a:blip r:embed="rId3"/>
          <a:srcRect/>
          <a:stretch>
            <a:fillRect/>
          </a:stretch>
        </p:blipFill>
        <p:spPr bwMode="auto">
          <a:xfrm>
            <a:off x="1285875" y="666750"/>
            <a:ext cx="6572250" cy="55245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
        <p:nvSpPr>
          <p:cNvPr id="5" name="Rectangle 4"/>
          <p:cNvSpPr/>
          <p:nvPr/>
        </p:nvSpPr>
        <p:spPr>
          <a:xfrm>
            <a:off x="228600" y="533400"/>
            <a:ext cx="8915400" cy="4524315"/>
          </a:xfrm>
          <a:prstGeom prst="rect">
            <a:avLst/>
          </a:prstGeom>
        </p:spPr>
        <p:txBody>
          <a:bodyPr wrap="square">
            <a:spAutoFit/>
          </a:bodyPr>
          <a:lstStyle/>
          <a:p>
            <a:r>
              <a:rPr lang="en-US" sz="2400" dirty="0" smtClean="0">
                <a:solidFill>
                  <a:srgbClr val="C00000"/>
                </a:solidFill>
              </a:rPr>
              <a:t>PROPERTIES ACHIEVED BY SOIL RELEASE</a:t>
            </a:r>
            <a:br>
              <a:rPr lang="en-US" sz="2400" dirty="0" smtClean="0">
                <a:solidFill>
                  <a:srgbClr val="C00000"/>
                </a:solidFill>
              </a:rPr>
            </a:br>
            <a:r>
              <a:rPr lang="en-US" sz="2400" dirty="0" smtClean="0"/>
              <a:t/>
            </a:r>
            <a:br>
              <a:rPr lang="en-US" sz="2400" dirty="0" smtClean="0"/>
            </a:br>
            <a:r>
              <a:rPr lang="en-US" sz="2400" dirty="0" smtClean="0"/>
              <a:t>� Add care to garments.</a:t>
            </a:r>
            <a:br>
              <a:rPr lang="en-US" sz="2400" dirty="0" smtClean="0"/>
            </a:br>
            <a:r>
              <a:rPr lang="en-US" sz="2400" dirty="0" smtClean="0"/>
              <a:t>� Permits better </a:t>
            </a:r>
            <a:r>
              <a:rPr lang="en-US" sz="2400" dirty="0" err="1" smtClean="0"/>
              <a:t>wearability</a:t>
            </a:r>
            <a:r>
              <a:rPr lang="en-US" sz="2400" dirty="0" smtClean="0"/>
              <a:t> for improved soil release and soil removal.</a:t>
            </a:r>
            <a:br>
              <a:rPr lang="en-US" sz="2400" dirty="0" smtClean="0"/>
            </a:br>
            <a:r>
              <a:rPr lang="en-US" sz="2400" dirty="0" smtClean="0"/>
              <a:t>� Permits relatively easy removal of oil borne stains from permanent press garments.</a:t>
            </a:r>
            <a:br>
              <a:rPr lang="en-US" sz="2400" dirty="0" smtClean="0"/>
            </a:br>
            <a:r>
              <a:rPr lang="en-US" sz="2400" dirty="0" smtClean="0"/>
              <a:t>� Resists </a:t>
            </a:r>
            <a:r>
              <a:rPr lang="en-US" sz="2400" dirty="0" err="1" smtClean="0"/>
              <a:t>redepositing</a:t>
            </a:r>
            <a:r>
              <a:rPr lang="en-US" sz="2400" dirty="0" smtClean="0"/>
              <a:t> of soil when laundering.</a:t>
            </a:r>
            <a:br>
              <a:rPr lang="en-US" sz="2400" dirty="0" smtClean="0"/>
            </a:br>
            <a:r>
              <a:rPr lang="en-US" sz="2400" dirty="0" smtClean="0"/>
              <a:t>� Aids in making fabric more absorbent.</a:t>
            </a:r>
            <a:br>
              <a:rPr lang="en-US" sz="2400" dirty="0" smtClean="0"/>
            </a:br>
            <a:r>
              <a:rPr lang="en-US" sz="2400" dirty="0" smtClean="0"/>
              <a:t>� Provides greater comfort in hot weather.</a:t>
            </a:r>
            <a:br>
              <a:rPr lang="en-US" sz="2400" dirty="0" smtClean="0"/>
            </a:br>
            <a:r>
              <a:rPr lang="en-US" sz="2400" dirty="0" smtClean="0"/>
              <a:t>� Provides improved anti static properties.</a:t>
            </a:r>
            <a:br>
              <a:rPr lang="en-US" sz="2400" dirty="0" smtClean="0"/>
            </a:b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
        <p:nvSpPr>
          <p:cNvPr id="9" name="Rectangle 8"/>
          <p:cNvSpPr/>
          <p:nvPr/>
        </p:nvSpPr>
        <p:spPr>
          <a:xfrm>
            <a:off x="228600" y="533400"/>
            <a:ext cx="8686800" cy="3416320"/>
          </a:xfrm>
          <a:prstGeom prst="rect">
            <a:avLst/>
          </a:prstGeom>
        </p:spPr>
        <p:txBody>
          <a:bodyPr wrap="square">
            <a:spAutoFit/>
          </a:bodyPr>
          <a:lstStyle/>
          <a:p>
            <a:r>
              <a:rPr lang="en-US" sz="2400" b="1" dirty="0" smtClean="0">
                <a:solidFill>
                  <a:srgbClr val="C00000"/>
                </a:solidFill>
              </a:rPr>
              <a:t>ADVANTAGES OF SOIL RESISTANT</a:t>
            </a:r>
            <a:r>
              <a:rPr lang="en-US" sz="2400" dirty="0" smtClean="0">
                <a:solidFill>
                  <a:srgbClr val="C00000"/>
                </a:solidFill>
              </a:rPr>
              <a:t/>
            </a:r>
            <a:br>
              <a:rPr lang="en-US" sz="2400" dirty="0" smtClean="0">
                <a:solidFill>
                  <a:srgbClr val="C00000"/>
                </a:solidFill>
              </a:rPr>
            </a:br>
            <a:r>
              <a:rPr lang="en-US" sz="2400" dirty="0" smtClean="0"/>
              <a:t/>
            </a:r>
            <a:br>
              <a:rPr lang="en-US" sz="2400" dirty="0" smtClean="0"/>
            </a:br>
            <a:r>
              <a:rPr lang="en-US" sz="2400" dirty="0" smtClean="0"/>
              <a:t>� It protects the </a:t>
            </a:r>
            <a:r>
              <a:rPr lang="en-US" sz="2400" dirty="0" err="1" smtClean="0"/>
              <a:t>fibre</a:t>
            </a:r>
            <a:r>
              <a:rPr lang="en-US" sz="2400" dirty="0" smtClean="0"/>
              <a:t> from attack by soiling matter.</a:t>
            </a:r>
            <a:br>
              <a:rPr lang="en-US" sz="2400" dirty="0" smtClean="0"/>
            </a:br>
            <a:r>
              <a:rPr lang="en-US" sz="2400" dirty="0" smtClean="0"/>
              <a:t>� It prevents </a:t>
            </a:r>
            <a:r>
              <a:rPr lang="en-US" sz="2400" dirty="0" err="1" smtClean="0"/>
              <a:t>redeposition</a:t>
            </a:r>
            <a:r>
              <a:rPr lang="en-US" sz="2400" dirty="0" smtClean="0"/>
              <a:t> of soil which has been dissolved or dispersed</a:t>
            </a:r>
            <a:br>
              <a:rPr lang="en-US" sz="2400" dirty="0" smtClean="0"/>
            </a:br>
            <a:r>
              <a:rPr lang="en-US" sz="2400" dirty="0" smtClean="0"/>
              <a:t>� It prevents dust from being attracted and held by the electrical charges on the fabric surface.</a:t>
            </a:r>
            <a:br>
              <a:rPr lang="en-US" sz="2400" dirty="0" smtClean="0"/>
            </a:br>
            <a:r>
              <a:rPr lang="en-US" sz="2400" dirty="0" smtClean="0"/>
              <a:t>� The finish is fast to washing and dry-cleaning.</a:t>
            </a:r>
            <a:br>
              <a:rPr lang="en-US" sz="2400" dirty="0" smtClean="0"/>
            </a:b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
        <p:nvSpPr>
          <p:cNvPr id="5" name="Rectangle 4"/>
          <p:cNvSpPr/>
          <p:nvPr/>
        </p:nvSpPr>
        <p:spPr>
          <a:xfrm>
            <a:off x="381000" y="457200"/>
            <a:ext cx="6477000" cy="3693319"/>
          </a:xfrm>
          <a:prstGeom prst="rect">
            <a:avLst/>
          </a:prstGeom>
        </p:spPr>
        <p:txBody>
          <a:bodyPr wrap="square">
            <a:spAutoFit/>
          </a:bodyPr>
          <a:lstStyle/>
          <a:p>
            <a:r>
              <a:rPr lang="en-US" sz="2400" b="1" dirty="0" smtClean="0">
                <a:solidFill>
                  <a:srgbClr val="C00000"/>
                </a:solidFill>
              </a:rPr>
              <a:t>FINISHING AGENTS USED</a:t>
            </a:r>
            <a:r>
              <a:rPr lang="en-US" sz="2400" dirty="0" smtClean="0">
                <a:solidFill>
                  <a:srgbClr val="C00000"/>
                </a:solidFill>
              </a:rPr>
              <a:t/>
            </a:r>
            <a:br>
              <a:rPr lang="en-US" sz="2400" dirty="0" smtClean="0">
                <a:solidFill>
                  <a:srgbClr val="C00000"/>
                </a:solidFill>
              </a:rPr>
            </a:br>
            <a:r>
              <a:rPr lang="en-US" sz="2400" dirty="0" smtClean="0"/>
              <a:t/>
            </a:r>
            <a:br>
              <a:rPr lang="en-US" sz="2400" dirty="0" smtClean="0"/>
            </a:br>
            <a:r>
              <a:rPr lang="en-US" sz="2400" dirty="0" smtClean="0"/>
              <a:t>� FLUOROCARBONS</a:t>
            </a:r>
            <a:br>
              <a:rPr lang="en-US" sz="2400" dirty="0" smtClean="0"/>
            </a:br>
            <a:r>
              <a:rPr lang="en-US" sz="2400" dirty="0" smtClean="0"/>
              <a:t>� FLUOROCHEMICALS</a:t>
            </a:r>
            <a:br>
              <a:rPr lang="en-US" sz="2400" dirty="0" smtClean="0"/>
            </a:br>
            <a:r>
              <a:rPr lang="en-US" sz="2400" dirty="0" smtClean="0"/>
              <a:t>� PYRIDINUM COMPOUNDS</a:t>
            </a:r>
            <a:br>
              <a:rPr lang="en-US" sz="2400" dirty="0" smtClean="0"/>
            </a:br>
            <a:r>
              <a:rPr lang="en-US" sz="2400" dirty="0" smtClean="0"/>
              <a:t>� RESINS</a:t>
            </a:r>
            <a:br>
              <a:rPr lang="en-US" sz="2400" dirty="0" smtClean="0"/>
            </a:br>
            <a:r>
              <a:rPr lang="en-US" sz="2400" dirty="0" smtClean="0"/>
              <a:t>� SILICONE</a:t>
            </a:r>
            <a:br>
              <a:rPr lang="en-US" sz="2400" dirty="0" smtClean="0"/>
            </a:br>
            <a:r>
              <a:rPr lang="en-US" sz="2400" dirty="0" smtClean="0"/>
              <a:t>� TRIAZINE COMPOUNDS</a:t>
            </a:r>
            <a:br>
              <a:rPr lang="en-US" sz="2400" dirty="0" smtClean="0"/>
            </a:br>
            <a:r>
              <a:rPr lang="en-US" sz="2400" dirty="0" smtClean="0"/>
              <a:t>� WAX AND ITS DERIVATIVES</a:t>
            </a:r>
            <a:br>
              <a:rPr lang="en-US" sz="2400"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
        <p:nvSpPr>
          <p:cNvPr id="5" name="TextBox 4"/>
          <p:cNvSpPr txBox="1"/>
          <p:nvPr/>
        </p:nvSpPr>
        <p:spPr>
          <a:xfrm>
            <a:off x="914400" y="2362200"/>
            <a:ext cx="7239000" cy="923330"/>
          </a:xfrm>
          <a:prstGeom prst="rect">
            <a:avLst/>
          </a:prstGeom>
          <a:noFill/>
        </p:spPr>
        <p:txBody>
          <a:bodyPr wrap="square" rtlCol="0">
            <a:spAutoFit/>
          </a:bodyPr>
          <a:lstStyle/>
          <a:p>
            <a:r>
              <a:rPr lang="en-US" dirty="0" smtClean="0"/>
              <a:t>https://docs.google.com/forms/d/e/1FAIpQLSf-qNCgnr5PG9IHDxnQQc2efvc7Sxd4ak-dcYhD0blfu7K_zw/viewform?usp=sf_link</a:t>
            </a:r>
            <a:endParaRPr lang="en-US" dirty="0"/>
          </a:p>
        </p:txBody>
      </p:sp>
      <p:sp>
        <p:nvSpPr>
          <p:cNvPr id="9" name="TextBox 8"/>
          <p:cNvSpPr txBox="1"/>
          <p:nvPr/>
        </p:nvSpPr>
        <p:spPr>
          <a:xfrm>
            <a:off x="1752600" y="914400"/>
            <a:ext cx="5257800" cy="584775"/>
          </a:xfrm>
          <a:prstGeom prst="rect">
            <a:avLst/>
          </a:prstGeom>
          <a:noFill/>
        </p:spPr>
        <p:txBody>
          <a:bodyPr wrap="square" rtlCol="0">
            <a:spAutoFit/>
          </a:bodyPr>
          <a:lstStyle/>
          <a:p>
            <a:pPr algn="ctr"/>
            <a:r>
              <a:rPr lang="en-US" sz="3200" b="1" dirty="0" smtClean="0">
                <a:solidFill>
                  <a:srgbClr val="C00000"/>
                </a:solidFill>
              </a:rPr>
              <a:t>MCQ - 1</a:t>
            </a:r>
            <a:endParaRPr lang="en-US" sz="3200" b="1" dirty="0">
              <a:solidFill>
                <a:srgbClr val="C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269697" cy="381000"/>
          </a:xfrm>
          <a:prstGeom prst="rect">
            <a:avLst/>
          </a:prstGeom>
        </p:spPr>
      </p:pic>
      <p:sp>
        <p:nvSpPr>
          <p:cNvPr id="8" name="Rectangle 7"/>
          <p:cNvSpPr/>
          <p:nvPr/>
        </p:nvSpPr>
        <p:spPr>
          <a:xfrm>
            <a:off x="304800" y="0"/>
            <a:ext cx="8686800" cy="369332"/>
          </a:xfrm>
          <a:prstGeom prst="rect">
            <a:avLst/>
          </a:prstGeom>
        </p:spPr>
        <p:txBody>
          <a:bodyPr wrap="square">
            <a:spAutoFit/>
          </a:bodyPr>
          <a:lstStyle/>
          <a:p>
            <a:r>
              <a:rPr lang="en-US" dirty="0" smtClean="0">
                <a:solidFill>
                  <a:srgbClr val="FF0000"/>
                </a:solidFill>
              </a:rPr>
              <a:t>Online Class (Google Meet): Prepared by V.DEEPA  Date:01.09.21, Class : III </a:t>
            </a:r>
            <a:r>
              <a:rPr lang="en-US" dirty="0" err="1" smtClean="0">
                <a:solidFill>
                  <a:srgbClr val="FF0000"/>
                </a:solidFill>
              </a:rPr>
              <a:t>BSc</a:t>
            </a:r>
            <a:r>
              <a:rPr lang="en-US" dirty="0" smtClean="0">
                <a:solidFill>
                  <a:srgbClr val="FF0000"/>
                </a:solidFill>
              </a:rPr>
              <a:t> CDF</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
        <p:nvSpPr>
          <p:cNvPr id="5" name="TextBox 4"/>
          <p:cNvSpPr txBox="1"/>
          <p:nvPr/>
        </p:nvSpPr>
        <p:spPr>
          <a:xfrm>
            <a:off x="990600" y="2438400"/>
            <a:ext cx="7010400" cy="646331"/>
          </a:xfrm>
          <a:prstGeom prst="rect">
            <a:avLst/>
          </a:prstGeom>
          <a:noFill/>
        </p:spPr>
        <p:txBody>
          <a:bodyPr wrap="square" rtlCol="0">
            <a:spAutoFit/>
          </a:bodyPr>
          <a:lstStyle/>
          <a:p>
            <a:r>
              <a:rPr lang="en-US" dirty="0" smtClean="0"/>
              <a:t>https://docs.google.com/forms/d/e/1FAIpQLSe564nskt0uu97Cp6VN8D6bvFoTJb0daGABRU2HcyWlvgeviw/viewform?usp=sf_link</a:t>
            </a:r>
            <a:endParaRPr lang="en-US" dirty="0"/>
          </a:p>
        </p:txBody>
      </p:sp>
      <p:sp>
        <p:nvSpPr>
          <p:cNvPr id="9" name="TextBox 8"/>
          <p:cNvSpPr txBox="1"/>
          <p:nvPr/>
        </p:nvSpPr>
        <p:spPr>
          <a:xfrm>
            <a:off x="2590800" y="1066800"/>
            <a:ext cx="4191000" cy="523220"/>
          </a:xfrm>
          <a:prstGeom prst="rect">
            <a:avLst/>
          </a:prstGeom>
          <a:noFill/>
        </p:spPr>
        <p:txBody>
          <a:bodyPr wrap="square" rtlCol="0">
            <a:spAutoFit/>
          </a:bodyPr>
          <a:lstStyle/>
          <a:p>
            <a:pPr algn="ctr"/>
            <a:r>
              <a:rPr lang="en-US" sz="2800" b="1" dirty="0" smtClean="0">
                <a:solidFill>
                  <a:srgbClr val="C00000"/>
                </a:solidFill>
              </a:rPr>
              <a:t>MCQ - 2</a:t>
            </a:r>
            <a:endParaRPr lang="en-US" sz="2800" b="1"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138</TotalTime>
  <Words>787</Words>
  <Application>Microsoft Office PowerPoint</Application>
  <PresentationFormat>On-screen Show (4:3)</PresentationFormat>
  <Paragraphs>117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Trek</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32</cp:revision>
  <dcterms:created xsi:type="dcterms:W3CDTF">2006-08-16T00:00:00Z</dcterms:created>
  <dcterms:modified xsi:type="dcterms:W3CDTF">2021-08-31T16:29:52Z</dcterms:modified>
</cp:coreProperties>
</file>