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58" r:id="rId4"/>
    <p:sldId id="259" r:id="rId5"/>
    <p:sldId id="260" r:id="rId6"/>
    <p:sldId id="261" r:id="rId7"/>
    <p:sldId id="262"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5" name="Picture 4" descr="C:\Users\SANTHOSH\Desktop\ppt images\NewHicas_headerlogo.png"/>
          <p:cNvPicPr>
            <a:picLocks noChangeAspect="1" noChangeArrowheads="1"/>
          </p:cNvPicPr>
          <p:nvPr/>
        </p:nvPicPr>
        <p:blipFill>
          <a:blip r:embed="rId3"/>
          <a:srcRect/>
          <a:stretch>
            <a:fillRect/>
          </a:stretch>
        </p:blipFill>
        <p:spPr bwMode="auto">
          <a:xfrm>
            <a:off x="228600" y="0"/>
            <a:ext cx="8610600" cy="2239818"/>
          </a:xfrm>
          <a:prstGeom prst="rect">
            <a:avLst/>
          </a:prstGeom>
          <a:noFill/>
        </p:spPr>
      </p:pic>
      <p:sp>
        <p:nvSpPr>
          <p:cNvPr id="6" name="Rectangle 5"/>
          <p:cNvSpPr/>
          <p:nvPr/>
        </p:nvSpPr>
        <p:spPr>
          <a:xfrm>
            <a:off x="2286000" y="2828836"/>
            <a:ext cx="4572000" cy="1200329"/>
          </a:xfrm>
          <a:prstGeom prst="rect">
            <a:avLst/>
          </a:prstGeom>
        </p:spPr>
        <p:txBody>
          <a:bodyPr>
            <a:spAutoFit/>
          </a:bodyPr>
          <a:lstStyle/>
          <a:p>
            <a:pPr algn="ctr"/>
            <a:r>
              <a:rPr lang="en-US" b="1" dirty="0" smtClean="0">
                <a:latin typeface="Times New Roman" pitchFamily="18" charset="0"/>
                <a:cs typeface="Times New Roman" pitchFamily="18" charset="0"/>
              </a:rPr>
              <a:t>SUBJECT     : (19CDU17) TEXTILE FINISHING TECHNOLOGY</a:t>
            </a:r>
          </a:p>
          <a:p>
            <a:pPr algn="ctr"/>
            <a:endParaRPr lang="en-US" b="1" dirty="0" smtClean="0">
              <a:latin typeface="Times New Roman" pitchFamily="18" charset="0"/>
              <a:cs typeface="Times New Roman" pitchFamily="18" charset="0"/>
            </a:endParaRPr>
          </a:p>
          <a:p>
            <a:pPr algn="ctr"/>
            <a:r>
              <a:rPr lang="en-US" b="1" dirty="0" smtClean="0">
                <a:latin typeface="Times New Roman" pitchFamily="18" charset="0"/>
                <a:cs typeface="Times New Roman" pitchFamily="18" charset="0"/>
              </a:rPr>
              <a:t>CLASS         : III </a:t>
            </a:r>
            <a:r>
              <a:rPr lang="en-US" b="1" dirty="0" err="1" smtClean="0">
                <a:latin typeface="Times New Roman" pitchFamily="18" charset="0"/>
                <a:cs typeface="Times New Roman" pitchFamily="18" charset="0"/>
              </a:rPr>
              <a:t>BSc</a:t>
            </a:r>
            <a:r>
              <a:rPr lang="en-US" b="1" dirty="0" smtClean="0">
                <a:latin typeface="Times New Roman" pitchFamily="18" charset="0"/>
                <a:cs typeface="Times New Roman" pitchFamily="18" charset="0"/>
              </a:rPr>
              <a:t> –CDF</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10/08/2021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3" name="Rectangle 7"/>
          <p:cNvSpPr>
            <a:spLocks noChangeArrowheads="1"/>
          </p:cNvSpPr>
          <p:nvPr/>
        </p:nvSpPr>
        <p:spPr bwMode="auto">
          <a:xfrm>
            <a:off x="0" y="0"/>
            <a:ext cx="0" cy="0"/>
          </a:xfrm>
          <a:prstGeom prst="rect">
            <a:avLst/>
          </a:prstGeom>
          <a:solidFill>
            <a:srgbClr val="FFFFFF"/>
          </a:solidFill>
          <a:ln w="9525">
            <a:noFill/>
            <a:miter lim="800000"/>
            <a:headEnd/>
            <a:tailEnd/>
          </a:ln>
          <a:effec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0" b="1" i="0" u="none" strike="noStrike" cap="none" normalizeH="0" baseline="0" smtClean="0">
                <a:ln>
                  <a:noFill/>
                </a:ln>
                <a:solidFill>
                  <a:srgbClr val="000000"/>
                </a:solidFill>
                <a:effectLst/>
                <a:latin typeface="ff1"/>
                <a:cs typeface="Arial" pitchFamily="34" charset="0"/>
              </a:rPr>
              <a:t>Soil or stain Repellency :</a:t>
            </a:r>
            <a:endParaRPr kumimoji="0" lang="en-US" sz="1200" b="0" i="0" u="none" strike="noStrike" cap="none" normalizeH="0" baseline="0" smtClean="0">
              <a:ln>
                <a:noFill/>
              </a:ln>
              <a:solidFill>
                <a:srgbClr val="000000"/>
              </a:solidFill>
              <a:effectLst/>
              <a:latin typeface="Source Sans Pro"/>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200" b="0" i="0" u="none" strike="noStrike" cap="none" normalizeH="0" baseline="0" smtClean="0">
                <a:ln>
                  <a:noFill/>
                </a:ln>
                <a:solidFill>
                  <a:srgbClr val="000000"/>
                </a:solidFill>
                <a:effectLst/>
                <a:latin typeface="ff0"/>
                <a:cs typeface="Arial" pitchFamily="34" charset="0"/>
              </a:rPr>
              <a:t>Soil release fnishes reduce the degree o soiling o theabric by repelling the soil or by preventing ormation oa bond between soil and abric. They improve a abric’s perormance in resisting soil,releasing soil and retaining whiteness by resisting redeposition o soil rom the wash water. The abric cannot be made soil resistant but a type ofnish is given to the abric so that during washing, theaccumulated soil on the abric can be easily removedrom the abric This type o fnish is !nown as soil repellent, stainresistant or anti soil or anti stain fnishes.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Source Sans Pro"/>
                <a:cs typeface="Arial" pitchFamily="34" charset="0"/>
              </a:rPr>
              <a:t>  </a:t>
            </a:r>
            <a:r>
              <a:rPr kumimoji="0" lang="en-US" sz="40600" b="0" i="0" u="none" strike="noStrike" cap="none" normalizeH="0" baseline="0" smtClean="0">
                <a:ln>
                  <a:noFill/>
                </a:ln>
                <a:solidFill>
                  <a:srgbClr val="000000"/>
                </a:solidFill>
                <a:effectLst/>
                <a:latin typeface="Source Sans Pro"/>
                <a:cs typeface="Arial" pitchFamily="34" charset="0"/>
              </a:rPr>
              <a:t> </a:t>
            </a:r>
            <a:r>
              <a:rPr kumimoji="0" lang="en-US" sz="1200" b="0" i="0" u="none" strike="noStrike" cap="none" normalizeH="0" baseline="0" smtClean="0">
                <a:ln>
                  <a:noFill/>
                </a:ln>
                <a:solidFill>
                  <a:srgbClr val="000000"/>
                </a:solidFill>
                <a:effectLst/>
                <a:latin typeface="Source Sans Pro"/>
                <a:cs typeface="Arial" pitchFamily="34" charset="0"/>
              </a:rPr>
              <a:t>                                                                                                                                                                                                       </a:t>
            </a:r>
          </a:p>
        </p:txBody>
      </p:sp>
      <p:pic>
        <p:nvPicPr>
          <p:cNvPr id="4104" name="Picture 8" descr="https://html.scribdassets.com/1ebdylbcu85knnv5/images/4-f27532fb99.jpg"/>
          <p:cNvPicPr>
            <a:picLocks noChangeAspect="1" noChangeArrowheads="1"/>
          </p:cNvPicPr>
          <p:nvPr/>
        </p:nvPicPr>
        <p:blipFill>
          <a:blip r:embed="rId4"/>
          <a:srcRect/>
          <a:stretch>
            <a:fillRect/>
          </a:stretch>
        </p:blipFill>
        <p:spPr bwMode="auto">
          <a:xfrm>
            <a:off x="42863" y="7739063"/>
            <a:ext cx="8610600" cy="6457950"/>
          </a:xfrm>
          <a:prstGeom prst="rect">
            <a:avLst/>
          </a:prstGeom>
          <a:noFill/>
        </p:spPr>
      </p:pic>
      <p:sp>
        <p:nvSpPr>
          <p:cNvPr id="13" name="TextBox 12"/>
          <p:cNvSpPr txBox="1"/>
          <p:nvPr/>
        </p:nvSpPr>
        <p:spPr>
          <a:xfrm>
            <a:off x="304800" y="685800"/>
            <a:ext cx="8610600" cy="4247317"/>
          </a:xfrm>
          <a:prstGeom prst="rect">
            <a:avLst/>
          </a:prstGeom>
          <a:noFill/>
        </p:spPr>
        <p:txBody>
          <a:bodyPr wrap="square" rtlCol="0">
            <a:spAutoFit/>
          </a:bodyPr>
          <a:lstStyle/>
          <a:p>
            <a:endParaRPr lang="en-US" dirty="0" smtClean="0"/>
          </a:p>
          <a:p>
            <a:r>
              <a:rPr lang="en-US" sz="2800" dirty="0" smtClean="0">
                <a:latin typeface="Times New Roman" pitchFamily="18" charset="0"/>
                <a:cs typeface="Times New Roman" pitchFamily="18" charset="0"/>
              </a:rPr>
              <a:t>UNIT – 3</a:t>
            </a:r>
          </a:p>
          <a:p>
            <a:r>
              <a:rPr lang="en-US" sz="2800" dirty="0" smtClean="0">
                <a:latin typeface="Times New Roman" pitchFamily="18" charset="0"/>
                <a:cs typeface="Times New Roman" pitchFamily="18" charset="0"/>
              </a:rPr>
              <a:t>CHEMICAL FINISHES:</a:t>
            </a:r>
          </a:p>
          <a:p>
            <a:r>
              <a:rPr lang="en-US" sz="2800" dirty="0" smtClean="0">
                <a:latin typeface="Times New Roman" pitchFamily="18" charset="0"/>
                <a:cs typeface="Times New Roman" pitchFamily="18" charset="0"/>
              </a:rPr>
              <a:t>Functional finishes – methods and applications –wrinkle free finishes, water repellant finish, flame retardant finish, antistatic finish, and soil release finish,  silicone finish,  anti bacterial finish, and phase change finishes,  rot and mildew proof finish,  Special purpose finishes – methods and applications –denim finish – stonewash and enzyme wash; fragrance finish, UV protection finish,</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10/08/2021</a:t>
            </a:r>
            <a:endParaRPr lang="en-US" dirty="0">
              <a:solidFill>
                <a:srgbClr val="FF0000"/>
              </a:solidFill>
              <a:latin typeface="Times New Roman" pitchFamily="18" charset="0"/>
              <a:cs typeface="Times New Roman" pitchFamily="18" charset="0"/>
            </a:endParaRPr>
          </a:p>
        </p:txBody>
      </p:sp>
      <p:sp>
        <p:nvSpPr>
          <p:cNvPr id="6" name="TextBox 5"/>
          <p:cNvSpPr txBox="1"/>
          <p:nvPr/>
        </p:nvSpPr>
        <p:spPr>
          <a:xfrm>
            <a:off x="228600" y="685800"/>
            <a:ext cx="8686800" cy="5262979"/>
          </a:xfrm>
          <a:prstGeom prst="rect">
            <a:avLst/>
          </a:prstGeom>
          <a:noFill/>
        </p:spPr>
        <p:txBody>
          <a:bodyPr wrap="square" rtlCol="0">
            <a:spAutoFit/>
          </a:bodyPr>
          <a:lstStyle/>
          <a:p>
            <a:r>
              <a:rPr lang="en-US" sz="2400" b="1" dirty="0" smtClean="0">
                <a:solidFill>
                  <a:srgbClr val="C00000"/>
                </a:solidFill>
                <a:latin typeface="Times New Roman" pitchFamily="18" charset="0"/>
                <a:cs typeface="Times New Roman" pitchFamily="18" charset="0"/>
              </a:rPr>
              <a:t>FUNCTIONAL FINISH</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These are </a:t>
            </a:r>
            <a:r>
              <a:rPr lang="en-US" sz="2400" b="1" dirty="0" smtClean="0">
                <a:latin typeface="Times New Roman" pitchFamily="18" charset="0"/>
                <a:cs typeface="Times New Roman" pitchFamily="18" charset="0"/>
              </a:rPr>
              <a:t>wet processes used to produce special effects on fabrics or to improve specific properties</a:t>
            </a:r>
            <a:r>
              <a:rPr lang="en-US" sz="2400" dirty="0" smtClean="0">
                <a:latin typeface="Times New Roman" pitchFamily="18" charset="0"/>
                <a:cs typeface="Times New Roman" pitchFamily="18" charset="0"/>
              </a:rPr>
              <a:t>. Many of these effects are required to increase the customer appeal of products or to augment fabric properties for particular end-uses, such as outdoor wear or protective clothing.</a:t>
            </a:r>
          </a:p>
          <a:p>
            <a:endParaRPr lang="en-US" sz="2400" dirty="0" smtClean="0">
              <a:latin typeface="Times New Roman" pitchFamily="18" charset="0"/>
              <a:cs typeface="Times New Roman" pitchFamily="18" charset="0"/>
            </a:endParaRPr>
          </a:p>
          <a:p>
            <a:r>
              <a:rPr lang="en-US" sz="2400" b="1" dirty="0" smtClean="0">
                <a:solidFill>
                  <a:srgbClr val="C00000"/>
                </a:solidFill>
                <a:latin typeface="Times New Roman" pitchFamily="18" charset="0"/>
                <a:cs typeface="Times New Roman" pitchFamily="18" charset="0"/>
              </a:rPr>
              <a:t>Absorbency finish :</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Although the cellulose fibers like cotton, linen and rayon have good absorbency,</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sometimes it is desired that they should be more absorbent.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Appropriate application of ammonium compounds modifies the cellulose to become more absorbent, providing greater comfort and usefulness for such uses as undergarments and towels.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10/08/2021</a:t>
            </a:r>
            <a:endParaRPr lang="en-US" dirty="0">
              <a:solidFill>
                <a:srgbClr val="FF0000"/>
              </a:solidFill>
              <a:latin typeface="Times New Roman" pitchFamily="18" charset="0"/>
              <a:cs typeface="Times New Roman" pitchFamily="18" charset="0"/>
            </a:endParaRPr>
          </a:p>
        </p:txBody>
      </p:sp>
      <p:sp>
        <p:nvSpPr>
          <p:cNvPr id="5" name="Rectangle 4"/>
          <p:cNvSpPr/>
          <p:nvPr/>
        </p:nvSpPr>
        <p:spPr>
          <a:xfrm>
            <a:off x="228600" y="685800"/>
            <a:ext cx="8686800" cy="4154984"/>
          </a:xfrm>
          <a:prstGeom prst="rect">
            <a:avLst/>
          </a:prstGeom>
        </p:spPr>
        <p:txBody>
          <a:bodyPr wrap="square">
            <a:spAutoFit/>
          </a:bodyPr>
          <a:lstStyle/>
          <a:p>
            <a:r>
              <a:rPr lang="en-US" sz="2400" b="1" dirty="0" smtClean="0">
                <a:solidFill>
                  <a:srgbClr val="C00000"/>
                </a:solidFill>
                <a:latin typeface="Times New Roman" pitchFamily="18" charset="0"/>
                <a:cs typeface="Times New Roman" pitchFamily="18" charset="0"/>
              </a:rPr>
              <a:t>Wrinkle resistant finish : </a:t>
            </a:r>
            <a:r>
              <a:rPr lang="en-US" sz="2400" dirty="0" smtClean="0">
                <a:latin typeface="Times New Roman" pitchFamily="18" charset="0"/>
                <a:cs typeface="Times New Roman" pitchFamily="18" charset="0"/>
              </a:rPr>
              <a:t>These finishes are also sometimes referred to as 'crease-resistant' or</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'Wash and wear' finishes. DMDHEU namely </a:t>
            </a:r>
            <a:r>
              <a:rPr lang="en-US" sz="2400" dirty="0" err="1" smtClean="0">
                <a:latin typeface="Times New Roman" pitchFamily="18" charset="0"/>
                <a:cs typeface="Times New Roman" pitchFamily="18" charset="0"/>
              </a:rPr>
              <a:t>Dimethyl</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Dihydroxy</a:t>
            </a:r>
            <a:r>
              <a:rPr lang="en-US" sz="2400" dirty="0" smtClean="0">
                <a:latin typeface="Times New Roman" pitchFamily="18" charset="0"/>
                <a:cs typeface="Times New Roman" pitchFamily="18" charset="0"/>
              </a:rPr>
              <a:t> Ethylene Urea is used to impart wrinkle resistant finish on the textiles.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purpose of this finish is to prevent deformation of the fabric by undesirable and unintentionally introduced folds and rumples.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Some finishes are more wrinkle-resistant than others, but fabrics treated with any of these finishes tend to smooth out when properly hung after wearing</a:t>
            </a:r>
            <a:r>
              <a:rPr lang="en-US" dirty="0" smtClean="0"/>
              <a: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10/08/2021</a:t>
            </a:r>
            <a:endParaRPr lang="en-US" dirty="0">
              <a:solidFill>
                <a:srgbClr val="FF0000"/>
              </a:solidFill>
              <a:latin typeface="Times New Roman" pitchFamily="18" charset="0"/>
              <a:cs typeface="Times New Roman" pitchFamily="18" charset="0"/>
            </a:endParaRPr>
          </a:p>
        </p:txBody>
      </p:sp>
      <p:sp>
        <p:nvSpPr>
          <p:cNvPr id="5" name="Rectangle 4"/>
          <p:cNvSpPr/>
          <p:nvPr/>
        </p:nvSpPr>
        <p:spPr>
          <a:xfrm>
            <a:off x="152400" y="609600"/>
            <a:ext cx="8686800" cy="5262979"/>
          </a:xfrm>
          <a:prstGeom prst="rect">
            <a:avLst/>
          </a:prstGeom>
        </p:spPr>
        <p:txBody>
          <a:bodyPr wrap="square">
            <a:spAutoFit/>
          </a:bodyPr>
          <a:lstStyle/>
          <a:p>
            <a:r>
              <a:rPr lang="en-US" sz="2400" b="1" dirty="0" smtClean="0">
                <a:solidFill>
                  <a:srgbClr val="C00000"/>
                </a:solidFill>
                <a:latin typeface="Times New Roman" pitchFamily="18" charset="0"/>
                <a:cs typeface="Times New Roman" pitchFamily="18" charset="0"/>
              </a:rPr>
              <a:t>Flame retardant finish :</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 wide variety of flame retardant chemical finishes have been developed</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for application to fibers and fabrics. Carbonate and ammonium salts are used for flame retardant finish.</a:t>
            </a:r>
          </a:p>
          <a:p>
            <a:endParaRPr lang="en-US" sz="2400" dirty="0" smtClean="0">
              <a:latin typeface="Times New Roman" pitchFamily="18" charset="0"/>
              <a:cs typeface="Times New Roman" pitchFamily="18" charset="0"/>
            </a:endParaRPr>
          </a:p>
          <a:p>
            <a:r>
              <a:rPr lang="en-US" sz="2400" b="1" dirty="0" smtClean="0">
                <a:solidFill>
                  <a:srgbClr val="C00000"/>
                </a:solidFill>
                <a:latin typeface="Times New Roman" pitchFamily="18" charset="0"/>
                <a:cs typeface="Times New Roman" pitchFamily="18" charset="0"/>
              </a:rPr>
              <a:t>Antibacterial finish : </a:t>
            </a:r>
            <a:r>
              <a:rPr lang="en-US" sz="2400" dirty="0" smtClean="0">
                <a:latin typeface="Times New Roman" pitchFamily="18" charset="0"/>
                <a:cs typeface="Times New Roman" pitchFamily="18" charset="0"/>
              </a:rPr>
              <a:t>Chemical antiseptic finishes using </a:t>
            </a:r>
            <a:r>
              <a:rPr lang="en-US" sz="2400" dirty="0" err="1" smtClean="0">
                <a:latin typeface="Times New Roman" pitchFamily="18" charset="0"/>
                <a:cs typeface="Times New Roman" pitchFamily="18" charset="0"/>
              </a:rPr>
              <a:t>Chitosan</a:t>
            </a:r>
            <a:r>
              <a:rPr lang="en-US" sz="2400" dirty="0" smtClean="0">
                <a:latin typeface="Times New Roman" pitchFamily="18" charset="0"/>
                <a:cs typeface="Times New Roman" pitchFamily="18" charset="0"/>
              </a:rPr>
              <a:t>, impart a self-sterilizing quality to</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 fabric. The appearance and the feel of the fabric does not change and no chemical </a:t>
            </a:r>
            <a:r>
              <a:rPr lang="en-US" sz="2400" dirty="0" err="1" smtClean="0">
                <a:latin typeface="Times New Roman" pitchFamily="18" charset="0"/>
                <a:cs typeface="Times New Roman" pitchFamily="18" charset="0"/>
              </a:rPr>
              <a:t>odour</a:t>
            </a:r>
            <a:r>
              <a:rPr lang="en-US" sz="2400" dirty="0" smtClean="0">
                <a:latin typeface="Times New Roman" pitchFamily="18" charset="0"/>
                <a:cs typeface="Times New Roman" pitchFamily="18" charset="0"/>
              </a:rPr>
              <a:t> remains. Dry cleaning does not impair the finish.</a:t>
            </a:r>
          </a:p>
          <a:p>
            <a:endParaRPr lang="en-US" sz="2400" dirty="0" smtClean="0">
              <a:latin typeface="Times New Roman" pitchFamily="18" charset="0"/>
              <a:cs typeface="Times New Roman" pitchFamily="18" charset="0"/>
            </a:endParaRPr>
          </a:p>
          <a:p>
            <a:r>
              <a:rPr lang="en-US" sz="2400" b="1" dirty="0" smtClean="0">
                <a:solidFill>
                  <a:srgbClr val="C00000"/>
                </a:solidFill>
                <a:latin typeface="Times New Roman" pitchFamily="18" charset="0"/>
                <a:cs typeface="Times New Roman" pitchFamily="18" charset="0"/>
              </a:rPr>
              <a:t>Prevention of mildew :</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Cellulose fibers are particularly susceptible to mildew. Silk and wool are</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also susceptible, but to a lesser extent. Such untreated fabrics will become stained, malodorous and eventually deteriorated by the fungus if allowed to remain in a moist condition for a period of time.</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10/08/2021</a:t>
            </a:r>
            <a:endParaRPr lang="en-US" dirty="0">
              <a:solidFill>
                <a:srgbClr val="FF0000"/>
              </a:solidFill>
              <a:latin typeface="Times New Roman" pitchFamily="18" charset="0"/>
              <a:cs typeface="Times New Roman" pitchFamily="18" charset="0"/>
            </a:endParaRPr>
          </a:p>
        </p:txBody>
      </p:sp>
      <p:sp>
        <p:nvSpPr>
          <p:cNvPr id="5" name="Rectangle 4"/>
          <p:cNvSpPr/>
          <p:nvPr/>
        </p:nvSpPr>
        <p:spPr>
          <a:xfrm>
            <a:off x="228600" y="609600"/>
            <a:ext cx="8534400" cy="4893647"/>
          </a:xfrm>
          <a:prstGeom prst="rect">
            <a:avLst/>
          </a:prstGeom>
        </p:spPr>
        <p:txBody>
          <a:bodyPr wrap="square">
            <a:spAutoFit/>
          </a:bodyPr>
          <a:lstStyle/>
          <a:p>
            <a:r>
              <a:rPr lang="en-US" sz="2400" dirty="0" smtClean="0">
                <a:latin typeface="Times New Roman" pitchFamily="18" charset="0"/>
                <a:cs typeface="Times New Roman" pitchFamily="18" charset="0"/>
              </a:rPr>
              <a:t>Shower curtains or other fabrics may be mildew proofed at home by soaking the material in soapy water, then, without rinsing, dipping it into a solution of boric acid and carbolic acid, which prevents rapid growth of the mildew fungus.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most effective mildew proofing agent is 0.05 per cent solution of phenyl mercuric acetate in water.</a:t>
            </a:r>
          </a:p>
          <a:p>
            <a:endParaRPr lang="en-US" sz="2400" dirty="0" smtClean="0">
              <a:latin typeface="Times New Roman" pitchFamily="18" charset="0"/>
              <a:cs typeface="Times New Roman" pitchFamily="18" charset="0"/>
            </a:endParaRPr>
          </a:p>
          <a:p>
            <a:r>
              <a:rPr lang="en-US" sz="2400" b="1" dirty="0" smtClean="0">
                <a:solidFill>
                  <a:srgbClr val="C00000"/>
                </a:solidFill>
                <a:latin typeface="Times New Roman" pitchFamily="18" charset="0"/>
                <a:cs typeface="Times New Roman" pitchFamily="18" charset="0"/>
              </a:rPr>
              <a:t>Water repellent finish :</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The </a:t>
            </a:r>
            <a:r>
              <a:rPr lang="en-US" sz="2400" dirty="0" err="1" smtClean="0">
                <a:latin typeface="Times New Roman" pitchFamily="18" charset="0"/>
                <a:cs typeface="Times New Roman" pitchFamily="18" charset="0"/>
              </a:rPr>
              <a:t>fibres</a:t>
            </a:r>
            <a:r>
              <a:rPr lang="en-US" sz="2400" dirty="0" smtClean="0">
                <a:latin typeface="Times New Roman" pitchFamily="18" charset="0"/>
                <a:cs typeface="Times New Roman" pitchFamily="18" charset="0"/>
              </a:rPr>
              <a:t> in the fabrics become covered with a film of synthetic resin. This</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repels and delays adsorption and penetration of water through the fabric. This finish allow air to permeate the fabric, and its comfort is largely retained in contrast with the water proof finishes.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10/08/2021</a:t>
            </a:r>
            <a:endParaRPr lang="en-US" dirty="0">
              <a:solidFill>
                <a:srgbClr val="FF0000"/>
              </a:solidFill>
              <a:latin typeface="Times New Roman" pitchFamily="18" charset="0"/>
              <a:cs typeface="Times New Roman" pitchFamily="18" charset="0"/>
            </a:endParaRPr>
          </a:p>
        </p:txBody>
      </p:sp>
      <p:sp>
        <p:nvSpPr>
          <p:cNvPr id="5" name="Rectangle 4"/>
          <p:cNvSpPr/>
          <p:nvPr/>
        </p:nvSpPr>
        <p:spPr>
          <a:xfrm>
            <a:off x="0" y="609600"/>
            <a:ext cx="8915400" cy="5262979"/>
          </a:xfrm>
          <a:prstGeom prst="rect">
            <a:avLst/>
          </a:prstGeom>
        </p:spPr>
        <p:txBody>
          <a:bodyPr wrap="square">
            <a:spAutoFit/>
          </a:bodyPr>
          <a:lstStyle/>
          <a:p>
            <a:r>
              <a:rPr lang="en-US" sz="2400" b="1" dirty="0" smtClean="0">
                <a:solidFill>
                  <a:srgbClr val="C00000"/>
                </a:solidFill>
                <a:latin typeface="Times New Roman" pitchFamily="18" charset="0"/>
                <a:cs typeface="Times New Roman" pitchFamily="18" charset="0"/>
              </a:rPr>
              <a:t>Waterproof finish :</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For a fabric to be truly waterproof, it must be completely sealed with a substance</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that is insoluble in water. Modern waterproofing materials include the vinyl resins, which do not oxidize and crack as readily as rubber.</a:t>
            </a:r>
          </a:p>
          <a:p>
            <a:endParaRPr lang="en-US" sz="2400" dirty="0" smtClean="0">
              <a:latin typeface="Times New Roman" pitchFamily="18" charset="0"/>
              <a:cs typeface="Times New Roman" pitchFamily="18" charset="0"/>
            </a:endParaRPr>
          </a:p>
          <a:p>
            <a:r>
              <a:rPr lang="en-US" sz="2400" b="1" dirty="0" smtClean="0">
                <a:solidFill>
                  <a:srgbClr val="C00000"/>
                </a:solidFill>
              </a:rPr>
              <a:t>Wash-n-wear:</a:t>
            </a:r>
            <a:endParaRPr lang="en-US" sz="2400" dirty="0" smtClean="0">
              <a:solidFill>
                <a:srgbClr val="C00000"/>
              </a:solidFill>
            </a:endParaRPr>
          </a:p>
          <a:p>
            <a:endParaRPr lang="en-US" sz="2400" dirty="0" smtClean="0"/>
          </a:p>
          <a:p>
            <a:r>
              <a:rPr lang="en-US" sz="2400" dirty="0" smtClean="0"/>
              <a:t> </a:t>
            </a:r>
            <a:r>
              <a:rPr lang="en-US" sz="2400" dirty="0" smtClean="0">
                <a:latin typeface="Times New Roman" pitchFamily="18" charset="0"/>
                <a:cs typeface="Times New Roman" pitchFamily="18" charset="0"/>
              </a:rPr>
              <a:t>When </a:t>
            </a:r>
            <a:r>
              <a:rPr lang="en-US" sz="2400" dirty="0" err="1" smtClean="0">
                <a:latin typeface="Times New Roman" pitchFamily="18" charset="0"/>
                <a:cs typeface="Times New Roman" pitchFamily="18" charset="0"/>
              </a:rPr>
              <a:t>wash‘n</a:t>
            </a:r>
            <a:r>
              <a:rPr lang="en-US" sz="2400" dirty="0" smtClean="0">
                <a:latin typeface="Times New Roman" pitchFamily="18" charset="0"/>
                <a:cs typeface="Times New Roman" pitchFamily="18" charset="0"/>
              </a:rPr>
              <a:t>’ wear finish is applied on cotton, </a:t>
            </a:r>
            <a:r>
              <a:rPr lang="en-US" sz="2400" dirty="0" err="1" smtClean="0">
                <a:latin typeface="Times New Roman" pitchFamily="18" charset="0"/>
                <a:cs typeface="Times New Roman" pitchFamily="18" charset="0"/>
              </a:rPr>
              <a:t>itdoes</a:t>
            </a:r>
            <a:r>
              <a:rPr lang="en-US" sz="2400" dirty="0" smtClean="0">
                <a:latin typeface="Times New Roman" pitchFamily="18" charset="0"/>
                <a:cs typeface="Times New Roman" pitchFamily="18" charset="0"/>
              </a:rPr>
              <a:t> not wrinkle too much and becomes easy to maintain.</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If dried and handled properly, wash ‘n’  </a:t>
            </a:r>
            <a:r>
              <a:rPr lang="en-US" sz="2400" dirty="0" err="1" smtClean="0">
                <a:latin typeface="Times New Roman" pitchFamily="18" charset="0"/>
                <a:cs typeface="Times New Roman" pitchFamily="18" charset="0"/>
              </a:rPr>
              <a:t>wearfabrics</a:t>
            </a:r>
            <a:r>
              <a:rPr lang="en-US" sz="2400" dirty="0" smtClean="0">
                <a:latin typeface="Times New Roman" pitchFamily="18" charset="0"/>
                <a:cs typeface="Times New Roman" pitchFamily="18" charset="0"/>
              </a:rPr>
              <a:t> can be worn without ironing or with </a:t>
            </a:r>
            <a:r>
              <a:rPr lang="en-US" sz="2400" dirty="0" err="1" smtClean="0">
                <a:latin typeface="Times New Roman" pitchFamily="18" charset="0"/>
                <a:cs typeface="Times New Roman" pitchFamily="18" charset="0"/>
              </a:rPr>
              <a:t>alittle</a:t>
            </a:r>
            <a:r>
              <a:rPr lang="en-US" sz="2400" dirty="0" smtClean="0">
                <a:latin typeface="Times New Roman" pitchFamily="18" charset="0"/>
                <a:cs typeface="Times New Roman" pitchFamily="18" charset="0"/>
              </a:rPr>
              <a:t> ironing.</a:t>
            </a:r>
          </a:p>
          <a:p>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10/08/2021</a:t>
            </a:r>
            <a:endParaRPr lang="en-US" dirty="0">
              <a:solidFill>
                <a:srgbClr val="FF0000"/>
              </a:solidFill>
              <a:latin typeface="Times New Roman" pitchFamily="18" charset="0"/>
              <a:cs typeface="Times New Roman" pitchFamily="18" charset="0"/>
            </a:endParaRPr>
          </a:p>
        </p:txBody>
      </p:sp>
      <p:sp>
        <p:nvSpPr>
          <p:cNvPr id="5" name="TextBox 4"/>
          <p:cNvSpPr txBox="1"/>
          <p:nvPr/>
        </p:nvSpPr>
        <p:spPr>
          <a:xfrm>
            <a:off x="1066800" y="2667000"/>
            <a:ext cx="7010400" cy="646331"/>
          </a:xfrm>
          <a:prstGeom prst="rect">
            <a:avLst/>
          </a:prstGeom>
          <a:noFill/>
        </p:spPr>
        <p:txBody>
          <a:bodyPr wrap="square" rtlCol="0">
            <a:spAutoFit/>
          </a:bodyPr>
          <a:lstStyle/>
          <a:p>
            <a:r>
              <a:rPr lang="en-US" dirty="0" smtClean="0"/>
              <a:t>https://docs.google.com/forms/d/e/1FAIpQLSepkyZrcx0rqL0XG7jOoEP4DJ4lbDSulzU7Pvn5Mi3UhQqRMQ/viewform?usp=sf_link</a:t>
            </a:r>
            <a:endParaRPr lang="en-US" dirty="0"/>
          </a:p>
        </p:txBody>
      </p:sp>
      <p:sp>
        <p:nvSpPr>
          <p:cNvPr id="6" name="TextBox 5"/>
          <p:cNvSpPr txBox="1"/>
          <p:nvPr/>
        </p:nvSpPr>
        <p:spPr>
          <a:xfrm>
            <a:off x="914400" y="914400"/>
            <a:ext cx="70104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MCQ</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288</Words>
  <Application>Microsoft Office PowerPoint</Application>
  <PresentationFormat>On-screen Show (4:3)</PresentationFormat>
  <Paragraphs>48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24</cp:revision>
  <dcterms:created xsi:type="dcterms:W3CDTF">2006-08-16T00:00:00Z</dcterms:created>
  <dcterms:modified xsi:type="dcterms:W3CDTF">2021-08-10T09:56:24Z</dcterms:modified>
</cp:coreProperties>
</file>