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textilelearner.net/color-fastness-to-laundering-test/" TargetMode="External"/><Relationship Id="rId4" Type="http://schemas.openxmlformats.org/officeDocument/2006/relationships/hyperlink" Target="https://textilelearner.net/chemical-finishing-and-its-importance-in-textil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5" name="Picture 4" descr="C:\Users\SANTHOSH\Desktop\ppt images\NewHicas_headerlogo.png"/>
          <p:cNvPicPr>
            <a:picLocks noChangeAspect="1" noChangeArrowheads="1"/>
          </p:cNvPicPr>
          <p:nvPr/>
        </p:nvPicPr>
        <p:blipFill>
          <a:blip r:embed="rId3"/>
          <a:srcRect/>
          <a:stretch>
            <a:fillRect/>
          </a:stretch>
        </p:blipFill>
        <p:spPr bwMode="auto">
          <a:xfrm>
            <a:off x="228600" y="0"/>
            <a:ext cx="8610600" cy="2239818"/>
          </a:xfrm>
          <a:prstGeom prst="rect">
            <a:avLst/>
          </a:prstGeom>
          <a:noFill/>
        </p:spPr>
      </p:pic>
      <p:sp>
        <p:nvSpPr>
          <p:cNvPr id="6" name="Rectangle 5"/>
          <p:cNvSpPr/>
          <p:nvPr/>
        </p:nvSpPr>
        <p:spPr>
          <a:xfrm>
            <a:off x="2286000" y="2828836"/>
            <a:ext cx="4572000" cy="1200329"/>
          </a:xfrm>
          <a:prstGeom prst="rect">
            <a:avLst/>
          </a:prstGeom>
        </p:spPr>
        <p:txBody>
          <a:bodyPr>
            <a:spAutoFit/>
          </a:bodyPr>
          <a:lstStyle/>
          <a:p>
            <a:pPr algn="ctr"/>
            <a:r>
              <a:rPr lang="en-US" b="1" dirty="0" smtClean="0">
                <a:latin typeface="Times New Roman" pitchFamily="18" charset="0"/>
                <a:cs typeface="Times New Roman" pitchFamily="18" charset="0"/>
              </a:rPr>
              <a:t>SUBJECT     : (19CDU17) TEXTILE FINISHING TECHNOLOGY</a:t>
            </a:r>
          </a:p>
          <a:p>
            <a:pPr algn="ctr"/>
            <a:endParaRPr lang="en-US" b="1" dirty="0" smtClean="0">
              <a:latin typeface="Times New Roman" pitchFamily="18" charset="0"/>
              <a:cs typeface="Times New Roman" pitchFamily="18" charset="0"/>
            </a:endParaRPr>
          </a:p>
          <a:p>
            <a:pPr algn="ctr"/>
            <a:r>
              <a:rPr lang="en-US" b="1" dirty="0" smtClean="0">
                <a:latin typeface="Times New Roman" pitchFamily="18" charset="0"/>
                <a:cs typeface="Times New Roman" pitchFamily="18" charset="0"/>
              </a:rPr>
              <a:t>CLASS         : III </a:t>
            </a:r>
            <a:r>
              <a:rPr lang="en-US" b="1" dirty="0" err="1" smtClean="0">
                <a:latin typeface="Times New Roman" pitchFamily="18" charset="0"/>
                <a:cs typeface="Times New Roman" pitchFamily="18" charset="0"/>
              </a:rPr>
              <a:t>BSc</a:t>
            </a:r>
            <a:r>
              <a:rPr lang="en-US" b="1" dirty="0" smtClean="0">
                <a:latin typeface="Times New Roman" pitchFamily="18" charset="0"/>
                <a:cs typeface="Times New Roman" pitchFamily="18" charset="0"/>
              </a:rPr>
              <a:t> –CDF</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152400" y="609600"/>
            <a:ext cx="8686800" cy="4524315"/>
          </a:xfrm>
          <a:prstGeom prst="rect">
            <a:avLst/>
          </a:prstGeom>
        </p:spPr>
        <p:txBody>
          <a:bodyPr wrap="square">
            <a:spAutoFit/>
          </a:bodyPr>
          <a:lstStyle/>
          <a:p>
            <a:pPr fontAlgn="base"/>
            <a:r>
              <a:rPr lang="en-US" sz="2400" b="1" dirty="0" smtClean="0">
                <a:solidFill>
                  <a:srgbClr val="C00000"/>
                </a:solidFill>
                <a:latin typeface="Times New Roman" pitchFamily="18" charset="0"/>
                <a:cs typeface="Times New Roman" pitchFamily="18" charset="0"/>
              </a:rPr>
              <a:t>Anti Static Finishing </a:t>
            </a:r>
          </a:p>
          <a:p>
            <a:r>
              <a:rPr lang="en-US" sz="2400" dirty="0" smtClean="0">
                <a:latin typeface="Times New Roman" pitchFamily="18" charset="0"/>
                <a:cs typeface="Times New Roman" pitchFamily="18" charset="0"/>
              </a:rPr>
              <a:t>	During spinning, weaving and finishing of yarns and fabric, friction will be created by rubbing .Therefore Hydrophobic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tend to develop static charge. As the cellulosic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are good conductors, they do not produce static charge whereas the synthetic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which are not good conductors, develop static charge.</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Due to this, shocks are experienced while working on the </a:t>
            </a:r>
            <a:r>
              <a:rPr lang="en-US" sz="2400" dirty="0" err="1" smtClean="0">
                <a:latin typeface="Times New Roman" pitchFamily="18" charset="0"/>
                <a:cs typeface="Times New Roman" pitchFamily="18" charset="0"/>
              </a:rPr>
              <a:t>stenter</a:t>
            </a:r>
            <a:r>
              <a:rPr lang="en-US" sz="2400" dirty="0" smtClean="0">
                <a:latin typeface="Times New Roman" pitchFamily="18" charset="0"/>
                <a:cs typeface="Times New Roman" pitchFamily="18" charset="0"/>
              </a:rPr>
              <a:t>, zero-zero machines etc, and the fabrics get entangled and soil attraction takes place which is also a problem. Therefore the synthetic fabrics are given a finish to prevent the static charge generation. This is known as 'Anti static Finish.</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152400" y="685800"/>
            <a:ext cx="8534400" cy="4893647"/>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Soil or stain release </a:t>
            </a:r>
          </a:p>
          <a:p>
            <a:r>
              <a:rPr lang="en-US" sz="2400" dirty="0" smtClean="0">
                <a:latin typeface="Times New Roman" pitchFamily="18" charset="0"/>
                <a:cs typeface="Times New Roman" pitchFamily="18" charset="0"/>
              </a:rPr>
              <a:t>	Soil or stain release is a </a:t>
            </a:r>
            <a:r>
              <a:rPr lang="en-US" sz="2400" b="1" dirty="0" smtClean="0">
                <a:latin typeface="Times New Roman" pitchFamily="18" charset="0"/>
                <a:cs typeface="Times New Roman" pitchFamily="18" charset="0"/>
                <a:hlinkClick r:id="rId4"/>
              </a:rPr>
              <a:t>chemical finish</a:t>
            </a:r>
            <a:r>
              <a:rPr lang="en-US" sz="2400" dirty="0" smtClean="0">
                <a:latin typeface="Times New Roman" pitchFamily="18" charset="0"/>
                <a:cs typeface="Times New Roman" pitchFamily="18" charset="0"/>
              </a:rPr>
              <a:t> that permits relatively easy removal of soils with ordinary laundering. The finish that allow stains to leave the fabric faster and makes fabric cleanable without significant loss of soil release properties. Soil release is the term used to describe the clean ability of the fabric by the </a:t>
            </a:r>
            <a:r>
              <a:rPr lang="en-US" sz="2400" b="1" dirty="0" smtClean="0">
                <a:latin typeface="Times New Roman" pitchFamily="18" charset="0"/>
                <a:cs typeface="Times New Roman" pitchFamily="18" charset="0"/>
                <a:hlinkClick r:id="rId5"/>
              </a:rPr>
              <a:t>laundering process</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Silicone finishes </a:t>
            </a:r>
          </a:p>
          <a:p>
            <a:r>
              <a:rPr lang="en-US" sz="2400" dirty="0" smtClean="0">
                <a:latin typeface="Times New Roman" pitchFamily="18" charset="0"/>
                <a:cs typeface="Times New Roman" pitchFamily="18" charset="0"/>
              </a:rPr>
              <a:t>	Silicone finishes for textiles offer </a:t>
            </a:r>
            <a:r>
              <a:rPr lang="en-US" sz="2400" b="1" dirty="0" smtClean="0">
                <a:latin typeface="Times New Roman" pitchFamily="18" charset="0"/>
                <a:cs typeface="Times New Roman" pitchFamily="18" charset="0"/>
              </a:rPr>
              <a:t>durable soft finish to cotton</a:t>
            </a:r>
            <a:r>
              <a:rPr lang="en-US" sz="2400" dirty="0" smtClean="0">
                <a:latin typeface="Times New Roman" pitchFamily="18" charset="0"/>
                <a:cs typeface="Times New Roman" pitchFamily="18" charset="0"/>
              </a:rPr>
              <a:t> and its blended fabrics apart from offering aesthetic features. The commonly used silicones in textiles have amino, </a:t>
            </a:r>
            <a:r>
              <a:rPr lang="en-US" sz="2400" dirty="0" err="1" smtClean="0">
                <a:latin typeface="Times New Roman" pitchFamily="18" charset="0"/>
                <a:cs typeface="Times New Roman" pitchFamily="18" charset="0"/>
              </a:rPr>
              <a:t>amido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organo</a:t>
            </a:r>
            <a:r>
              <a:rPr lang="en-US" sz="2400" dirty="0" smtClean="0">
                <a:latin typeface="Times New Roman" pitchFamily="18" charset="0"/>
                <a:cs typeface="Times New Roman" pitchFamily="18" charset="0"/>
              </a:rPr>
              <a:t> and epoxy functionalities.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228600" y="685800"/>
            <a:ext cx="8458200" cy="4154984"/>
          </a:xfrm>
          <a:prstGeom prst="rect">
            <a:avLst/>
          </a:prstGeom>
        </p:spPr>
        <p:txBody>
          <a:bodyPr wrap="square">
            <a:spAutoFit/>
          </a:bodyPr>
          <a:lstStyle/>
          <a:p>
            <a:r>
              <a:rPr lang="en-US" sz="2400" dirty="0" smtClean="0">
                <a:latin typeface="Times New Roman" pitchFamily="18" charset="0"/>
                <a:cs typeface="Times New Roman" pitchFamily="18" charset="0"/>
              </a:rPr>
              <a:t>silicone based textiles have many advantages. It </a:t>
            </a:r>
            <a:r>
              <a:rPr lang="en-US" sz="2400" b="1" dirty="0" smtClean="0">
                <a:latin typeface="Times New Roman" pitchFamily="18" charset="0"/>
                <a:cs typeface="Times New Roman" pitchFamily="18" charset="0"/>
              </a:rPr>
              <a:t>can reduce shrinkage, scratch free, wrinkle free, add softness to the fabric</a:t>
            </a:r>
            <a:r>
              <a:rPr lang="en-US" sz="2400" dirty="0" smtClean="0">
                <a:latin typeface="Times New Roman" pitchFamily="18" charset="0"/>
                <a:cs typeface="Times New Roman" pitchFamily="18" charset="0"/>
              </a:rPr>
              <a:t>, has higher water repellency. Silicone coating on fabric maintains the suppleness of the fabric and it does not become hard in cold or decay when exposed to high temperature.</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Phase change materials </a:t>
            </a:r>
          </a:p>
          <a:p>
            <a:r>
              <a:rPr lang="en-US" sz="2400" dirty="0" smtClean="0">
                <a:latin typeface="Times New Roman" pitchFamily="18" charset="0"/>
                <a:cs typeface="Times New Roman" pitchFamily="18" charset="0"/>
              </a:rPr>
              <a:t>	Phase change materials (PCMs) are </a:t>
            </a:r>
            <a:r>
              <a:rPr lang="en-US" sz="2400" b="1" dirty="0" smtClean="0">
                <a:latin typeface="Times New Roman" pitchFamily="18" charset="0"/>
                <a:cs typeface="Times New Roman" pitchFamily="18" charset="0"/>
              </a:rPr>
              <a:t>substances which absorb or release large amounts of so-called “latent” heat when they go through a change in their physical state</a:t>
            </a:r>
            <a:r>
              <a:rPr lang="en-US" sz="2400" dirty="0" smtClean="0">
                <a:latin typeface="Times New Roman" pitchFamily="18" charset="0"/>
                <a:cs typeface="Times New Roman" pitchFamily="18" charset="0"/>
              </a:rPr>
              <a:t>, </a:t>
            </a:r>
            <a:r>
              <a:rPr lang="en-US" sz="2400" dirty="0" smtClean="0"/>
              <a:t>and is more often applied to manufacture the smart textiles.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228600" y="609601"/>
            <a:ext cx="8382000" cy="4893647"/>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Fragrance finishing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Fragrance finishing is </a:t>
            </a:r>
            <a:r>
              <a:rPr lang="en-US" sz="2400" b="1" dirty="0" smtClean="0">
                <a:latin typeface="Times New Roman" pitchFamily="18" charset="0"/>
                <a:cs typeface="Times New Roman" pitchFamily="18" charset="0"/>
              </a:rPr>
              <a:t>the process of imparting aroma in any textile substrate</a:t>
            </a:r>
            <a:r>
              <a:rPr lang="en-US" sz="2400" dirty="0" smtClean="0">
                <a:latin typeface="Times New Roman" pitchFamily="18" charset="0"/>
                <a:cs typeface="Times New Roman" pitchFamily="18" charset="0"/>
              </a:rPr>
              <a:t>. When the fabric gets abraded with our body, the </a:t>
            </a:r>
            <a:r>
              <a:rPr lang="en-US" sz="2400" dirty="0" err="1" smtClean="0">
                <a:latin typeface="Times New Roman" pitchFamily="18" charset="0"/>
                <a:cs typeface="Times New Roman" pitchFamily="18" charset="0"/>
              </a:rPr>
              <a:t>Fragmatic</a:t>
            </a:r>
            <a:r>
              <a:rPr lang="en-US" sz="2400" dirty="0" smtClean="0">
                <a:latin typeface="Times New Roman" pitchFamily="18" charset="0"/>
                <a:cs typeface="Times New Roman" pitchFamily="18" charset="0"/>
              </a:rPr>
              <a:t> or aromatic atoms are broken out and produce fragrance odor. Finally, the developed product has been subjected to perfume or aromatic finish. Hence, the finish has Called as Fragrance finish.</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The finish is wash durable; Perfumes used in aroma finish are safe for children garments. The type of perfume used in this finish ware different and applied as per demand. It is special type of finishing.</a:t>
            </a:r>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304800" y="609600"/>
            <a:ext cx="8458200" cy="5262979"/>
          </a:xfrm>
          <a:prstGeom prst="rect">
            <a:avLst/>
          </a:prstGeom>
        </p:spPr>
        <p:txBody>
          <a:bodyPr wrap="square">
            <a:spAutoFit/>
          </a:bodyPr>
          <a:lstStyle/>
          <a:p>
            <a:r>
              <a:rPr lang="en-US" sz="2400" dirty="0" smtClean="0">
                <a:latin typeface="Times New Roman" pitchFamily="18" charset="0"/>
                <a:cs typeface="Times New Roman" pitchFamily="18" charset="0"/>
              </a:rPr>
              <a:t>A sun-resistant fabric is </a:t>
            </a:r>
            <a:r>
              <a:rPr lang="en-US" sz="2400" b="1" dirty="0" smtClean="0">
                <a:latin typeface="Times New Roman" pitchFamily="18" charset="0"/>
                <a:cs typeface="Times New Roman" pitchFamily="18" charset="0"/>
              </a:rPr>
              <a:t>one that has been treated to withstand UV rays</a:t>
            </a:r>
            <a:r>
              <a:rPr lang="en-US" sz="2400" dirty="0" smtClean="0">
                <a:latin typeface="Times New Roman" pitchFamily="18" charset="0"/>
                <a:cs typeface="Times New Roman" pitchFamily="18" charset="0"/>
              </a:rPr>
              <a:t>, which account for approximately 10% of the sun's light. UV stands for “ultraviolet,” which is a form of light wave or radiation.</a:t>
            </a:r>
          </a:p>
          <a:p>
            <a:endParaRPr lang="en-US" sz="2400" dirty="0" smtClean="0">
              <a:latin typeface="Times New Roman" pitchFamily="18" charset="0"/>
              <a:cs typeface="Times New Roman" pitchFamily="18" charset="0"/>
            </a:endParaRPr>
          </a:p>
          <a:p>
            <a:r>
              <a:rPr lang="en-US" sz="2400" b="1" dirty="0" smtClean="0">
                <a:solidFill>
                  <a:srgbClr val="C00000"/>
                </a:solidFill>
                <a:latin typeface="Times New Roman" pitchFamily="18" charset="0"/>
                <a:cs typeface="Times New Roman" pitchFamily="18" charset="0"/>
              </a:rPr>
              <a:t>ULTROVIOLET ABSORBENT FINISHES:</a:t>
            </a:r>
          </a:p>
          <a:p>
            <a:r>
              <a:rPr lang="en-US" sz="2400" dirty="0" smtClean="0">
                <a:latin typeface="Times New Roman" pitchFamily="18" charset="0"/>
                <a:cs typeface="Times New Roman" pitchFamily="18" charset="0"/>
              </a:rPr>
              <a:t>A sun-resistant fabric is </a:t>
            </a:r>
            <a:r>
              <a:rPr lang="en-US" sz="2400" b="1" dirty="0" smtClean="0">
                <a:latin typeface="Times New Roman" pitchFamily="18" charset="0"/>
                <a:cs typeface="Times New Roman" pitchFamily="18" charset="0"/>
              </a:rPr>
              <a:t>one that has been treated to withstand UV rays</a:t>
            </a:r>
            <a:r>
              <a:rPr lang="en-US" sz="2400" dirty="0" smtClean="0">
                <a:latin typeface="Times New Roman" pitchFamily="18" charset="0"/>
                <a:cs typeface="Times New Roman" pitchFamily="18" charset="0"/>
              </a:rPr>
              <a:t>, which account for approximately 10% of the sun's light. UV stands for “ultraviolet,” which is a form of light wave or radiation. </a:t>
            </a:r>
          </a:p>
          <a:p>
            <a:r>
              <a:rPr lang="en-US" sz="2400" dirty="0" smtClean="0">
                <a:latin typeface="Times New Roman" pitchFamily="18" charset="0"/>
                <a:cs typeface="Times New Roman" pitchFamily="18" charset="0"/>
              </a:rPr>
              <a:t>	SPF is referred to as the ultraviolet protection factor (UPF). A fabric with an </a:t>
            </a:r>
            <a:r>
              <a:rPr lang="en-US" sz="2400" b="1" dirty="0" smtClean="0">
                <a:latin typeface="Times New Roman" pitchFamily="18" charset="0"/>
                <a:cs typeface="Times New Roman" pitchFamily="18" charset="0"/>
              </a:rPr>
              <a:t>SPF of &gt; 40</a:t>
            </a:r>
            <a:r>
              <a:rPr lang="en-US" sz="2400" dirty="0" smtClean="0">
                <a:latin typeface="Times New Roman" pitchFamily="18" charset="0"/>
                <a:cs typeface="Times New Roman" pitchFamily="18" charset="0"/>
              </a:rPr>
              <a:t> is considered to provide excellent protection against UV radiation. UV protective treatment is given to industrial fabrics for awnings, canopies, tents and blinds.</a:t>
            </a:r>
            <a:endParaRPr lang="en-US" sz="2400" b="1" dirty="0">
              <a:solidFill>
                <a:srgbClr val="C000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381000" y="685800"/>
            <a:ext cx="8458200" cy="6001643"/>
          </a:xfrm>
          <a:prstGeom prst="rect">
            <a:avLst/>
          </a:prstGeom>
        </p:spPr>
        <p:txBody>
          <a:bodyPr wrap="square">
            <a:spAutoFit/>
          </a:bodyPr>
          <a:lstStyle/>
          <a:p>
            <a:r>
              <a:rPr lang="en-US" sz="2400" dirty="0" err="1" smtClean="0">
                <a:latin typeface="Times New Roman" pitchFamily="18" charset="0"/>
                <a:cs typeface="Times New Roman" pitchFamily="18" charset="0"/>
              </a:rPr>
              <a:t>Antislip</a:t>
            </a:r>
            <a:r>
              <a:rPr lang="en-US" sz="2400" dirty="0" smtClean="0">
                <a:latin typeface="Times New Roman" pitchFamily="18" charset="0"/>
                <a:cs typeface="Times New Roman" pitchFamily="18" charset="0"/>
              </a:rPr>
              <a:t> agents prevent the displacement of threads in woven fabrics. As a result, both slip resistance and seam strength are improved.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Delicate knitted fabrics are prone to snagging. This tendency can be reduced by finishing with PERIPRET auxiliaries. In order to improve luster and smoothness, especially for textiles made of cotton</a:t>
            </a:r>
          </a:p>
          <a:p>
            <a:endParaRPr lang="en-US" sz="2400" dirty="0" smtClean="0">
              <a:latin typeface="Times New Roman" pitchFamily="18" charset="0"/>
              <a:cs typeface="Times New Roman" pitchFamily="18" charset="0"/>
            </a:endParaRPr>
          </a:p>
          <a:p>
            <a:pPr fontAlgn="base"/>
            <a:r>
              <a:rPr lang="en-US" sz="2400" b="1" dirty="0" smtClean="0">
                <a:solidFill>
                  <a:srgbClr val="C00000"/>
                </a:solidFill>
                <a:latin typeface="Times New Roman" pitchFamily="18" charset="0"/>
                <a:cs typeface="Times New Roman" pitchFamily="18" charset="0"/>
              </a:rPr>
              <a:t>Anti Pilling Finishing</a:t>
            </a:r>
          </a:p>
          <a:p>
            <a:pPr fontAlgn="base"/>
            <a:r>
              <a:rPr lang="en-US" sz="2400" dirty="0" smtClean="0">
                <a:latin typeface="Times New Roman" pitchFamily="18" charset="0"/>
                <a:cs typeface="Times New Roman" pitchFamily="18" charset="0"/>
              </a:rPr>
              <a:t>Pilling is the formation of small knots of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on surface of the fabric.</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This entanglement of fiber spoils the appearance of The fabric.</a:t>
            </a:r>
          </a:p>
          <a:p>
            <a:pPr fontAlgn="base"/>
            <a:r>
              <a:rPr lang="en-US" sz="2400" dirty="0" smtClean="0">
                <a:latin typeface="Times New Roman" pitchFamily="18" charset="0"/>
                <a:cs typeface="Times New Roman" pitchFamily="18" charset="0"/>
              </a:rPr>
              <a:t>the main reason for this formation of pills is that the high tenacity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like 'PET, Nylon form pills. The problem of pilling is mainly in polyester blends.</a:t>
            </a:r>
            <a:endParaRPr lang="en-US"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0" name="AutoShape 2" descr="What is Anti pilling finishing - Textile Tri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4" name="Picture 6" descr="Fabric Pilling, Pilling Fabric, Pilling On Clothes, The Complete Guide"/>
          <p:cNvPicPr>
            <a:picLocks noChangeAspect="1" noChangeArrowheads="1"/>
          </p:cNvPicPr>
          <p:nvPr/>
        </p:nvPicPr>
        <p:blipFill>
          <a:blip r:embed="rId4"/>
          <a:srcRect/>
          <a:stretch>
            <a:fillRect/>
          </a:stretch>
        </p:blipFill>
        <p:spPr bwMode="auto">
          <a:xfrm>
            <a:off x="1219200" y="609600"/>
            <a:ext cx="5105400" cy="5105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152400" y="609600"/>
            <a:ext cx="8610600" cy="2308324"/>
          </a:xfrm>
          <a:prstGeom prst="rect">
            <a:avLst/>
          </a:prstGeom>
        </p:spPr>
        <p:txBody>
          <a:bodyPr wrap="square">
            <a:spAutoFit/>
          </a:bodyPr>
          <a:lstStyle/>
          <a:p>
            <a:r>
              <a:rPr lang="en-US" sz="2400" b="1" dirty="0" smtClean="0">
                <a:solidFill>
                  <a:srgbClr val="C00000"/>
                </a:solidFill>
                <a:latin typeface="Times New Roman" pitchFamily="18" charset="0"/>
                <a:cs typeface="Times New Roman" pitchFamily="18" charset="0"/>
              </a:rPr>
              <a:t>Abrasion resistance </a:t>
            </a:r>
          </a:p>
          <a:p>
            <a:r>
              <a:rPr lang="en-US" sz="2400" dirty="0" smtClean="0">
                <a:latin typeface="Times New Roman" pitchFamily="18" charset="0"/>
                <a:cs typeface="Times New Roman" pitchFamily="18" charset="0"/>
              </a:rPr>
              <a:t>	Abrasion resistance is </a:t>
            </a:r>
            <a:r>
              <a:rPr lang="en-US" sz="2400" b="1" dirty="0" smtClean="0">
                <a:latin typeface="Times New Roman" pitchFamily="18" charset="0"/>
                <a:cs typeface="Times New Roman" pitchFamily="18" charset="0"/>
              </a:rPr>
              <a:t>the ability of a fabric to resist surface wear caused by flat rubbing contact with another material</a:t>
            </a:r>
            <a:r>
              <a:rPr lang="en-US" sz="2400" dirty="0" smtClean="0">
                <a:latin typeface="Times New Roman" pitchFamily="18" charset="0"/>
                <a:cs typeface="Times New Roman" pitchFamily="18" charset="0"/>
              </a:rPr>
              <a:t>. Abrasion resistant fabric </a:t>
            </a:r>
            <a:r>
              <a:rPr lang="en-US" sz="2400" b="1" dirty="0" smtClean="0">
                <a:latin typeface="Times New Roman" pitchFamily="18" charset="0"/>
                <a:cs typeface="Times New Roman" pitchFamily="18" charset="0"/>
              </a:rPr>
              <a:t>withstands surface wear from rubbing</a:t>
            </a:r>
            <a:r>
              <a:rPr lang="en-US" sz="2400" dirty="0" smtClean="0">
                <a:latin typeface="Times New Roman" pitchFamily="18" charset="0"/>
                <a:cs typeface="Times New Roman" pitchFamily="18" charset="0"/>
              </a:rPr>
              <a:t>, extending the life of a product and protecting the person who wears it.</a:t>
            </a:r>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ink Floral Background Tumblr posted by Samantha Sellers"/>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pic>
        <p:nvPicPr>
          <p:cNvPr id="7" name="Picture 6" descr="Hindusthan College of Arts and Science, Coimbatore: Admission 2020 ..."/>
          <p:cNvPicPr/>
          <p:nvPr/>
        </p:nvPicPr>
        <p:blipFill>
          <a:blip r:embed="rId3"/>
          <a:srcRect/>
          <a:stretch>
            <a:fillRect/>
          </a:stretch>
        </p:blipFill>
        <p:spPr bwMode="auto">
          <a:xfrm>
            <a:off x="0" y="0"/>
            <a:ext cx="381000" cy="533400"/>
          </a:xfrm>
          <a:prstGeom prst="rect">
            <a:avLst/>
          </a:prstGeom>
          <a:noFill/>
          <a:ln w="9525">
            <a:noFill/>
            <a:miter lim="800000"/>
            <a:headEnd/>
            <a:tailEnd/>
          </a:ln>
        </p:spPr>
      </p:pic>
      <p:sp>
        <p:nvSpPr>
          <p:cNvPr id="8" name="Rectangle 7"/>
          <p:cNvSpPr/>
          <p:nvPr/>
        </p:nvSpPr>
        <p:spPr>
          <a:xfrm>
            <a:off x="457200" y="0"/>
            <a:ext cx="8458200" cy="369332"/>
          </a:xfrm>
          <a:prstGeom prst="rect">
            <a:avLst/>
          </a:prstGeom>
        </p:spPr>
        <p:txBody>
          <a:bodyPr wrap="square">
            <a:spAutoFit/>
          </a:bodyPr>
          <a:lstStyle/>
          <a:p>
            <a:r>
              <a:rPr lang="en-US" dirty="0" err="1" smtClean="0">
                <a:solidFill>
                  <a:srgbClr val="FF0000"/>
                </a:solidFill>
                <a:latin typeface="Times New Roman" pitchFamily="18" charset="0"/>
                <a:cs typeface="Times New Roman" pitchFamily="18" charset="0"/>
              </a:rPr>
              <a:t>Onlineclass</a:t>
            </a:r>
            <a:r>
              <a:rPr lang="en-US" dirty="0" smtClean="0">
                <a:solidFill>
                  <a:srgbClr val="FF0000"/>
                </a:solidFill>
                <a:latin typeface="Times New Roman" pitchFamily="18" charset="0"/>
                <a:cs typeface="Times New Roman" pitchFamily="18" charset="0"/>
              </a:rPr>
              <a:t>(</a:t>
            </a:r>
            <a:r>
              <a:rPr lang="en-US" dirty="0" err="1" smtClean="0">
                <a:solidFill>
                  <a:srgbClr val="FF0000"/>
                </a:solidFill>
                <a:latin typeface="Times New Roman" pitchFamily="18" charset="0"/>
                <a:cs typeface="Times New Roman" pitchFamily="18" charset="0"/>
              </a:rPr>
              <a:t>Googlemeet</a:t>
            </a:r>
            <a:r>
              <a:rPr lang="en-US" dirty="0" smtClean="0">
                <a:solidFill>
                  <a:srgbClr val="FF0000"/>
                </a:solidFill>
                <a:latin typeface="Times New Roman" pitchFamily="18" charset="0"/>
                <a:cs typeface="Times New Roman" pitchFamily="18" charset="0"/>
              </a:rPr>
              <a:t>) Prepared by : </a:t>
            </a:r>
            <a:r>
              <a:rPr lang="en-US" dirty="0" err="1" smtClean="0">
                <a:solidFill>
                  <a:srgbClr val="FF0000"/>
                </a:solidFill>
                <a:latin typeface="Times New Roman" pitchFamily="18" charset="0"/>
                <a:cs typeface="Times New Roman" pitchFamily="18" charset="0"/>
              </a:rPr>
              <a:t>V.Deepa</a:t>
            </a:r>
            <a:r>
              <a:rPr lang="en-US" dirty="0" smtClean="0">
                <a:solidFill>
                  <a:srgbClr val="FF0000"/>
                </a:solidFill>
                <a:latin typeface="Times New Roman" pitchFamily="18" charset="0"/>
                <a:cs typeface="Times New Roman" pitchFamily="18" charset="0"/>
              </a:rPr>
              <a:t>    Class: </a:t>
            </a:r>
            <a:r>
              <a:rPr lang="en-US" dirty="0" err="1" smtClean="0">
                <a:solidFill>
                  <a:srgbClr val="FF0000"/>
                </a:solidFill>
                <a:latin typeface="Times New Roman" pitchFamily="18" charset="0"/>
                <a:cs typeface="Times New Roman" pitchFamily="18" charset="0"/>
              </a:rPr>
              <a:t>III.B.Sc</a:t>
            </a:r>
            <a:r>
              <a:rPr lang="en-US" dirty="0" smtClean="0">
                <a:solidFill>
                  <a:srgbClr val="FF0000"/>
                </a:solidFill>
                <a:latin typeface="Times New Roman" pitchFamily="18" charset="0"/>
                <a:cs typeface="Times New Roman" pitchFamily="18" charset="0"/>
              </a:rPr>
              <a:t> CDF   11/08/2021</a:t>
            </a:r>
            <a:endParaRPr lang="en-US" dirty="0">
              <a:solidFill>
                <a:srgbClr val="FF0000"/>
              </a:solidFill>
              <a:latin typeface="Times New Roman" pitchFamily="18" charset="0"/>
              <a:cs typeface="Times New Roman" pitchFamily="18" charset="0"/>
            </a:endParaRPr>
          </a:p>
        </p:txBody>
      </p:sp>
      <p:sp>
        <p:nvSpPr>
          <p:cNvPr id="4098" name="AutoShape 2"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0" name="AutoShape 4"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2" name="AutoShape 6" descr="Textile finishes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1295400" y="914400"/>
            <a:ext cx="6400800" cy="523220"/>
          </a:xfrm>
          <a:prstGeom prst="rect">
            <a:avLst/>
          </a:prstGeom>
          <a:noFill/>
        </p:spPr>
        <p:txBody>
          <a:bodyPr wrap="square" rtlCol="0">
            <a:spAutoFit/>
          </a:bodyPr>
          <a:lstStyle/>
          <a:p>
            <a:pPr algn="ctr"/>
            <a:r>
              <a:rPr lang="en-US" sz="2800" b="1" dirty="0" smtClean="0">
                <a:solidFill>
                  <a:srgbClr val="C00000"/>
                </a:solidFill>
                <a:latin typeface="Times New Roman" pitchFamily="18" charset="0"/>
                <a:cs typeface="Times New Roman" pitchFamily="18" charset="0"/>
              </a:rPr>
              <a:t>MCQ</a:t>
            </a:r>
            <a:endParaRPr lang="en-US" b="1" dirty="0">
              <a:solidFill>
                <a:srgbClr val="C00000"/>
              </a:solidFill>
              <a:latin typeface="Times New Roman" pitchFamily="18" charset="0"/>
              <a:cs typeface="Times New Roman" pitchFamily="18" charset="0"/>
            </a:endParaRPr>
          </a:p>
        </p:txBody>
      </p:sp>
      <p:sp>
        <p:nvSpPr>
          <p:cNvPr id="9" name="TextBox 8"/>
          <p:cNvSpPr txBox="1"/>
          <p:nvPr/>
        </p:nvSpPr>
        <p:spPr>
          <a:xfrm>
            <a:off x="685800" y="1752600"/>
            <a:ext cx="7696200" cy="1200329"/>
          </a:xfrm>
          <a:prstGeom prst="rect">
            <a:avLst/>
          </a:prstGeom>
          <a:noFill/>
        </p:spPr>
        <p:txBody>
          <a:bodyPr wrap="square" rtlCol="0">
            <a:spAutoFit/>
          </a:bodyPr>
          <a:lstStyle/>
          <a:p>
            <a:pPr algn="ctr"/>
            <a:r>
              <a:rPr lang="en-US" sz="2400" b="1" dirty="0" smtClean="0">
                <a:latin typeface="Times New Roman" pitchFamily="18" charset="0"/>
                <a:cs typeface="Times New Roman" pitchFamily="18" charset="0"/>
              </a:rPr>
              <a:t>https://docs.google.com/forms/d/e/1FAIpQLSdqR_V8RozEC0xWuahqHxVhJjKb2b9D2jQo9ma2IymrpT-04Q/viewform?usp=sf_link</a:t>
            </a:r>
            <a:endParaRPr lang="en-US" sz="2400"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163</Words>
  <Application>Microsoft Office PowerPoint</Application>
  <PresentationFormat>On-screen Show (4:3)</PresentationFormat>
  <Paragraphs>46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23</cp:revision>
  <dcterms:created xsi:type="dcterms:W3CDTF">2006-08-16T00:00:00Z</dcterms:created>
  <dcterms:modified xsi:type="dcterms:W3CDTF">2021-08-11T15:45:25Z</dcterms:modified>
</cp:coreProperties>
</file>