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78" r:id="rId2"/>
    <p:sldId id="280" r:id="rId3"/>
    <p:sldId id="282" r:id="rId4"/>
    <p:sldId id="297" r:id="rId5"/>
    <p:sldId id="298" r:id="rId6"/>
    <p:sldId id="284" r:id="rId7"/>
    <p:sldId id="285" r:id="rId8"/>
    <p:sldId id="286" r:id="rId9"/>
    <p:sldId id="287" r:id="rId10"/>
    <p:sldId id="288" r:id="rId11"/>
    <p:sldId id="295" r:id="rId12"/>
    <p:sldId id="296" r:id="rId13"/>
    <p:sldId id="281" r:id="rId14"/>
    <p:sldId id="289" r:id="rId15"/>
    <p:sldId id="290" r:id="rId16"/>
    <p:sldId id="29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995" autoAdjust="0"/>
    <p:restoredTop sz="94660"/>
  </p:normalViewPr>
  <p:slideViewPr>
    <p:cSldViewPr snapToGrid="0">
      <p:cViewPr varScale="1">
        <p:scale>
          <a:sx n="73" d="100"/>
          <a:sy n="73" d="100"/>
        </p:scale>
        <p:origin x="-624" y="-10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256036-27D4-473A-BD9D-00DA8F929F27}" type="datetimeFigureOut">
              <a:rPr lang="en-IN" smtClean="0"/>
              <a:pPr/>
              <a:t>11-08-2021</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C91DC3-5C09-449F-BAFC-E3478B2987DD}" type="slidenum">
              <a:rPr lang="en-IN" smtClean="0"/>
              <a:pPr/>
              <a:t>‹#›</a:t>
            </a:fld>
            <a:endParaRPr lang="en-IN"/>
          </a:p>
        </p:txBody>
      </p:sp>
    </p:spTree>
    <p:extLst>
      <p:ext uri="{BB962C8B-B14F-4D97-AF65-F5344CB8AC3E}">
        <p14:creationId xmlns="" xmlns:p14="http://schemas.microsoft.com/office/powerpoint/2010/main" val="3093958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685800" y="5349903"/>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508000" y="4853412"/>
            <a:ext cx="112776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508000" y="3886200"/>
            <a:ext cx="112776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44294417-A534-4801-A8C3-431B2EB0391E}" type="datetime1">
              <a:rPr lang="en-IN" smtClean="0"/>
              <a:pPr/>
              <a:t>11-08-2021</a:t>
            </a:fld>
            <a:endParaRPr lang="en-IN"/>
          </a:p>
        </p:txBody>
      </p:sp>
      <p:sp>
        <p:nvSpPr>
          <p:cNvPr id="2" name="Footer Placeholder 1"/>
          <p:cNvSpPr>
            <a:spLocks noGrp="1"/>
          </p:cNvSpPr>
          <p:nvPr>
            <p:ph type="ftr" sz="quarter" idx="11"/>
          </p:nvPr>
        </p:nvSpPr>
        <p:spPr/>
        <p:txBody>
          <a:bodyPr/>
          <a:lstStyle/>
          <a:p>
            <a:r>
              <a:rPr lang="en-US" smtClean="0"/>
              <a:t>Online Class (Google Meet): Prepared by Swetha Menon.N.P                 Date:14.09.2020, Class : III BSc CDF</a:t>
            </a:r>
            <a:endParaRPr lang="en-IN"/>
          </a:p>
        </p:txBody>
      </p:sp>
      <p:sp>
        <p:nvSpPr>
          <p:cNvPr id="15" name="Slide Number Placeholder 14"/>
          <p:cNvSpPr>
            <a:spLocks noGrp="1"/>
          </p:cNvSpPr>
          <p:nvPr>
            <p:ph type="sldNum" sz="quarter" idx="12"/>
          </p:nvPr>
        </p:nvSpPr>
        <p:spPr>
          <a:xfrm>
            <a:off x="10972800" y="6473952"/>
            <a:ext cx="1011936" cy="246888"/>
          </a:xfrm>
        </p:spPr>
        <p:txBody>
          <a:bodyPr/>
          <a:lstStyle/>
          <a:p>
            <a:fld id="{0ABA401E-975D-4305-837F-68F918F0CD5D}"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CC211104-1E54-491F-9247-D98500BFF2A2}" type="datetime1">
              <a:rPr lang="en-IN" smtClean="0"/>
              <a:pPr/>
              <a:t>11-08-2021</a:t>
            </a:fld>
            <a:endParaRPr lang="en-IN"/>
          </a:p>
        </p:txBody>
      </p:sp>
      <p:sp>
        <p:nvSpPr>
          <p:cNvPr id="19" name="Footer Placeholder 18"/>
          <p:cNvSpPr>
            <a:spLocks noGrp="1"/>
          </p:cNvSpPr>
          <p:nvPr>
            <p:ph type="ftr" sz="quarter" idx="11"/>
          </p:nvPr>
        </p:nvSpPr>
        <p:spPr>
          <a:xfrm>
            <a:off x="4775200" y="76201"/>
            <a:ext cx="3860800" cy="288925"/>
          </a:xfrm>
        </p:spPr>
        <p:txBody>
          <a:bodyPr/>
          <a:lstStyle/>
          <a:p>
            <a:r>
              <a:rPr lang="en-US" smtClean="0"/>
              <a:t>Online Class (Google Meet): Prepared by Swetha Menon.N.P                 Date:14.09.2020, Class : III BSc CDF</a:t>
            </a:r>
            <a:endParaRPr lang="en-IN"/>
          </a:p>
        </p:txBody>
      </p:sp>
      <p:sp>
        <p:nvSpPr>
          <p:cNvPr id="16" name="Slide Number Placeholder 15"/>
          <p:cNvSpPr>
            <a:spLocks noGrp="1"/>
          </p:cNvSpPr>
          <p:nvPr>
            <p:ph type="sldNum" sz="quarter" idx="12"/>
          </p:nvPr>
        </p:nvSpPr>
        <p:spPr>
          <a:xfrm>
            <a:off x="10972800" y="6473952"/>
            <a:ext cx="1011936" cy="246888"/>
          </a:xfrm>
        </p:spPr>
        <p:txBody>
          <a:bodyPr/>
          <a:lstStyle/>
          <a:p>
            <a:fld id="{0ABA401E-975D-4305-837F-68F918F0CD5D}"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685800" y="3444903"/>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508000" y="1676400"/>
            <a:ext cx="112776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C806B0B5-CB59-4A44-A56F-38B537764207}" type="datetime1">
              <a:rPr lang="en-IN" smtClean="0"/>
              <a:pPr/>
              <a:t>11-08-2021</a:t>
            </a:fld>
            <a:endParaRPr lang="en-IN"/>
          </a:p>
        </p:txBody>
      </p:sp>
      <p:sp>
        <p:nvSpPr>
          <p:cNvPr id="11" name="Footer Placeholder 10"/>
          <p:cNvSpPr>
            <a:spLocks noGrp="1"/>
          </p:cNvSpPr>
          <p:nvPr>
            <p:ph type="ftr" sz="quarter" idx="11"/>
          </p:nvPr>
        </p:nvSpPr>
        <p:spPr/>
        <p:txBody>
          <a:bodyPr/>
          <a:lstStyle/>
          <a:p>
            <a:r>
              <a:rPr lang="en-US" smtClean="0"/>
              <a:t>Online Class (Google Meet): Prepared by Swetha Menon.N.P                 Date:14.09.2020, Class : III BSc CDF</a:t>
            </a:r>
            <a:endParaRPr lang="en-IN"/>
          </a:p>
        </p:txBody>
      </p:sp>
      <p:sp>
        <p:nvSpPr>
          <p:cNvPr id="16" name="Slide Number Placeholder 15"/>
          <p:cNvSpPr>
            <a:spLocks noGrp="1"/>
          </p:cNvSpPr>
          <p:nvPr>
            <p:ph type="sldNum" sz="quarter" idx="12"/>
          </p:nvPr>
        </p:nvSpPr>
        <p:spPr/>
        <p:txBody>
          <a:bodyPr/>
          <a:lstStyle/>
          <a:p>
            <a:fld id="{0ABA401E-975D-4305-837F-68F918F0CD5D}" type="slidenum">
              <a:rPr lang="en-IN" smtClean="0"/>
              <a:pPr/>
              <a:t>‹#›</a:t>
            </a:fld>
            <a:endParaRPr lang="en-IN"/>
          </a:p>
        </p:txBody>
      </p:sp>
      <p:sp>
        <p:nvSpPr>
          <p:cNvPr id="8" name="Title 7"/>
          <p:cNvSpPr>
            <a:spLocks noGrp="1"/>
          </p:cNvSpPr>
          <p:nvPr>
            <p:ph type="title"/>
          </p:nvPr>
        </p:nvSpPr>
        <p:spPr>
          <a:xfrm>
            <a:off x="240633" y="2947086"/>
            <a:ext cx="115824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402336" y="457200"/>
            <a:ext cx="115824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406400" y="1600200"/>
            <a:ext cx="5588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6197600" y="1600200"/>
            <a:ext cx="57912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DD55EC55-A3B3-4F6B-8FED-D95B1BC805B7}" type="datetime1">
              <a:rPr lang="en-IN" smtClean="0"/>
              <a:pPr/>
              <a:t>11-08-2021</a:t>
            </a:fld>
            <a:endParaRPr lang="en-IN"/>
          </a:p>
        </p:txBody>
      </p:sp>
      <p:sp>
        <p:nvSpPr>
          <p:cNvPr id="10" name="Footer Placeholder 9"/>
          <p:cNvSpPr>
            <a:spLocks noGrp="1"/>
          </p:cNvSpPr>
          <p:nvPr>
            <p:ph type="ftr" sz="quarter" idx="11"/>
          </p:nvPr>
        </p:nvSpPr>
        <p:spPr/>
        <p:txBody>
          <a:bodyPr/>
          <a:lstStyle/>
          <a:p>
            <a:r>
              <a:rPr lang="en-US" smtClean="0"/>
              <a:t>Online Class (Google Meet): Prepared by Swetha Menon.N.P                 Date:14.09.2020, Class : III BSc CDF</a:t>
            </a:r>
            <a:endParaRPr lang="en-IN"/>
          </a:p>
        </p:txBody>
      </p:sp>
      <p:sp>
        <p:nvSpPr>
          <p:cNvPr id="31" name="Slide Number Placeholder 30"/>
          <p:cNvSpPr>
            <a:spLocks noGrp="1"/>
          </p:cNvSpPr>
          <p:nvPr>
            <p:ph type="sldNum" sz="quarter" idx="12"/>
          </p:nvPr>
        </p:nvSpPr>
        <p:spPr/>
        <p:txBody>
          <a:bodyPr/>
          <a:lstStyle/>
          <a:p>
            <a:fld id="{0ABA401E-975D-4305-837F-68F918F0CD5D}"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406400" y="5410200"/>
            <a:ext cx="114808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375259" y="666750"/>
            <a:ext cx="57207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6193367" y="666750"/>
            <a:ext cx="5722988"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375259" y="1316038"/>
            <a:ext cx="5720741"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6198307" y="1316038"/>
            <a:ext cx="571804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0550B54F-9C04-4C29-9F37-CCF244F8460A}" type="datetime1">
              <a:rPr lang="en-IN" smtClean="0"/>
              <a:pPr/>
              <a:t>11-08-2021</a:t>
            </a:fld>
            <a:endParaRPr lang="en-IN"/>
          </a:p>
        </p:txBody>
      </p:sp>
      <p:sp>
        <p:nvSpPr>
          <p:cNvPr id="6" name="Footer Placeholder 5"/>
          <p:cNvSpPr>
            <a:spLocks noGrp="1"/>
          </p:cNvSpPr>
          <p:nvPr>
            <p:ph type="ftr" sz="quarter" idx="11"/>
          </p:nvPr>
        </p:nvSpPr>
        <p:spPr/>
        <p:txBody>
          <a:bodyPr/>
          <a:lstStyle/>
          <a:p>
            <a:r>
              <a:rPr lang="en-US" smtClean="0"/>
              <a:t>Online Class (Google Meet): Prepared by Swetha Menon.N.P                 Date:14.09.2020, Class : III BSc CDF</a:t>
            </a:r>
            <a:endParaRPr lang="en-IN"/>
          </a:p>
        </p:txBody>
      </p:sp>
      <p:sp>
        <p:nvSpPr>
          <p:cNvPr id="7" name="Slide Number Placeholder 6"/>
          <p:cNvSpPr>
            <a:spLocks noGrp="1"/>
          </p:cNvSpPr>
          <p:nvPr>
            <p:ph type="sldNum" sz="quarter" idx="12"/>
          </p:nvPr>
        </p:nvSpPr>
        <p:spPr>
          <a:xfrm>
            <a:off x="10972800" y="6477000"/>
            <a:ext cx="1016000" cy="246888"/>
          </a:xfrm>
        </p:spPr>
        <p:txBody>
          <a:bodyPr/>
          <a:lstStyle/>
          <a:p>
            <a:fld id="{0ABA401E-975D-4305-837F-68F918F0CD5D}" type="slidenum">
              <a:rPr lang="en-IN" smtClean="0"/>
              <a:pPr/>
              <a:t>‹#›</a:t>
            </a:fld>
            <a:endParaRPr lang="en-IN"/>
          </a:p>
        </p:txBody>
      </p:sp>
      <p:sp>
        <p:nvSpPr>
          <p:cNvPr id="11" name="Straight Connector 10"/>
          <p:cNvSpPr>
            <a:spLocks noChangeShapeType="1"/>
          </p:cNvSpPr>
          <p:nvPr/>
        </p:nvSpPr>
        <p:spPr bwMode="auto">
          <a:xfrm>
            <a:off x="685800" y="6019801"/>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402336" y="457200"/>
            <a:ext cx="115824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3E349DE9-0E9A-42D7-BD55-E08800A5B549}" type="datetime1">
              <a:rPr lang="en-IN" smtClean="0"/>
              <a:pPr/>
              <a:t>11-08-2021</a:t>
            </a:fld>
            <a:endParaRPr lang="en-IN"/>
          </a:p>
        </p:txBody>
      </p:sp>
      <p:sp>
        <p:nvSpPr>
          <p:cNvPr id="21" name="Footer Placeholder 20"/>
          <p:cNvSpPr>
            <a:spLocks noGrp="1"/>
          </p:cNvSpPr>
          <p:nvPr>
            <p:ph type="ftr" sz="quarter" idx="11"/>
          </p:nvPr>
        </p:nvSpPr>
        <p:spPr/>
        <p:txBody>
          <a:bodyPr/>
          <a:lstStyle/>
          <a:p>
            <a:r>
              <a:rPr lang="en-US" smtClean="0"/>
              <a:t>Online Class (Google Meet): Prepared by Swetha Menon.N.P                 Date:14.09.2020, Class : III BSc CDF</a:t>
            </a:r>
            <a:endParaRPr lang="en-IN"/>
          </a:p>
        </p:txBody>
      </p:sp>
      <p:sp>
        <p:nvSpPr>
          <p:cNvPr id="6" name="Slide Number Placeholder 5"/>
          <p:cNvSpPr>
            <a:spLocks noGrp="1"/>
          </p:cNvSpPr>
          <p:nvPr>
            <p:ph type="sldNum" sz="quarter" idx="12"/>
          </p:nvPr>
        </p:nvSpPr>
        <p:spPr/>
        <p:txBody>
          <a:bodyPr/>
          <a:lstStyle/>
          <a:p>
            <a:fld id="{0ABA401E-975D-4305-837F-68F918F0CD5D}"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E182991-7797-490F-B66B-658FE4FCA83F}" type="datetime1">
              <a:rPr lang="en-IN" smtClean="0"/>
              <a:pPr/>
              <a:t>11-08-2021</a:t>
            </a:fld>
            <a:endParaRPr lang="en-IN"/>
          </a:p>
        </p:txBody>
      </p:sp>
      <p:sp>
        <p:nvSpPr>
          <p:cNvPr id="24" name="Footer Placeholder 23"/>
          <p:cNvSpPr>
            <a:spLocks noGrp="1"/>
          </p:cNvSpPr>
          <p:nvPr>
            <p:ph type="ftr" sz="quarter" idx="11"/>
          </p:nvPr>
        </p:nvSpPr>
        <p:spPr/>
        <p:txBody>
          <a:bodyPr/>
          <a:lstStyle/>
          <a:p>
            <a:r>
              <a:rPr lang="en-US" smtClean="0"/>
              <a:t>Online Class (Google Meet): Prepared by Swetha Menon.N.P                 Date:14.09.2020, Class : III BSc CDF</a:t>
            </a:r>
            <a:endParaRPr lang="en-IN"/>
          </a:p>
        </p:txBody>
      </p:sp>
      <p:sp>
        <p:nvSpPr>
          <p:cNvPr id="7" name="Slide Number Placeholder 6"/>
          <p:cNvSpPr>
            <a:spLocks noGrp="1"/>
          </p:cNvSpPr>
          <p:nvPr>
            <p:ph type="sldNum" sz="quarter" idx="12"/>
          </p:nvPr>
        </p:nvSpPr>
        <p:spPr/>
        <p:txBody>
          <a:bodyPr/>
          <a:lstStyle/>
          <a:p>
            <a:fld id="{0ABA401E-975D-4305-837F-68F918F0CD5D}"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685800" y="5849118"/>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609600" y="5486400"/>
            <a:ext cx="112776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609601" y="609600"/>
            <a:ext cx="4011084"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4766733" y="609600"/>
            <a:ext cx="7120467"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F4FE16B6-91BB-42C6-8731-3DD321C12814}" type="datetime1">
              <a:rPr lang="en-IN" smtClean="0"/>
              <a:pPr/>
              <a:t>11-08-2021</a:t>
            </a:fld>
            <a:endParaRPr lang="en-IN"/>
          </a:p>
        </p:txBody>
      </p:sp>
      <p:sp>
        <p:nvSpPr>
          <p:cNvPr id="29" name="Footer Placeholder 28"/>
          <p:cNvSpPr>
            <a:spLocks noGrp="1"/>
          </p:cNvSpPr>
          <p:nvPr>
            <p:ph type="ftr" sz="quarter" idx="11"/>
          </p:nvPr>
        </p:nvSpPr>
        <p:spPr/>
        <p:txBody>
          <a:bodyPr/>
          <a:lstStyle/>
          <a:p>
            <a:r>
              <a:rPr lang="en-US" smtClean="0"/>
              <a:t>Online Class (Google Meet): Prepared by Swetha Menon.N.P                 Date:14.09.2020, Class : III BSc CDF</a:t>
            </a:r>
            <a:endParaRPr lang="en-IN"/>
          </a:p>
        </p:txBody>
      </p:sp>
      <p:sp>
        <p:nvSpPr>
          <p:cNvPr id="7" name="Slide Number Placeholder 6"/>
          <p:cNvSpPr>
            <a:spLocks noGrp="1"/>
          </p:cNvSpPr>
          <p:nvPr>
            <p:ph type="sldNum" sz="quarter" idx="12"/>
          </p:nvPr>
        </p:nvSpPr>
        <p:spPr/>
        <p:txBody>
          <a:bodyPr/>
          <a:lstStyle/>
          <a:p>
            <a:fld id="{0ABA401E-975D-4305-837F-68F918F0CD5D}"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4673600" y="616634"/>
            <a:ext cx="67056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FA5F69F4-374D-4AD3-AACD-CB705C96033A}" type="datetime1">
              <a:rPr lang="en-IN" smtClean="0"/>
              <a:pPr/>
              <a:t>11-08-2021</a:t>
            </a:fld>
            <a:endParaRPr lang="en-IN"/>
          </a:p>
        </p:txBody>
      </p:sp>
      <p:sp>
        <p:nvSpPr>
          <p:cNvPr id="5" name="Footer Placeholder 4"/>
          <p:cNvSpPr>
            <a:spLocks noGrp="1"/>
          </p:cNvSpPr>
          <p:nvPr>
            <p:ph type="ftr" sz="quarter" idx="11"/>
          </p:nvPr>
        </p:nvSpPr>
        <p:spPr/>
        <p:txBody>
          <a:bodyPr/>
          <a:lstStyle/>
          <a:p>
            <a:r>
              <a:rPr lang="en-US" smtClean="0"/>
              <a:t>Online Class (Google Meet): Prepared by Swetha Menon.N.P                 Date:14.09.2020, Class : III BSc CDF</a:t>
            </a:r>
            <a:endParaRPr lang="en-IN"/>
          </a:p>
        </p:txBody>
      </p:sp>
      <p:sp>
        <p:nvSpPr>
          <p:cNvPr id="31" name="Slide Number Placeholder 30"/>
          <p:cNvSpPr>
            <a:spLocks noGrp="1"/>
          </p:cNvSpPr>
          <p:nvPr>
            <p:ph type="sldNum" sz="quarter" idx="12"/>
          </p:nvPr>
        </p:nvSpPr>
        <p:spPr/>
        <p:txBody>
          <a:bodyPr/>
          <a:lstStyle/>
          <a:p>
            <a:fld id="{0ABA401E-975D-4305-837F-68F918F0CD5D}" type="slidenum">
              <a:rPr lang="en-IN" smtClean="0"/>
              <a:pPr/>
              <a:t>‹#›</a:t>
            </a:fld>
            <a:endParaRPr lang="en-IN"/>
          </a:p>
        </p:txBody>
      </p:sp>
      <p:sp>
        <p:nvSpPr>
          <p:cNvPr id="17" name="Title 16"/>
          <p:cNvSpPr>
            <a:spLocks noGrp="1"/>
          </p:cNvSpPr>
          <p:nvPr>
            <p:ph type="title"/>
          </p:nvPr>
        </p:nvSpPr>
        <p:spPr>
          <a:xfrm>
            <a:off x="508000" y="4993760"/>
            <a:ext cx="78232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508000" y="5533218"/>
            <a:ext cx="78232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05256A9-862C-4707-ACFD-9147FA233E8B}" type="datetime1">
              <a:rPr lang="en-IN" smtClean="0"/>
              <a:pPr/>
              <a:t>11-08-2021</a:t>
            </a:fld>
            <a:endParaRPr lang="en-IN"/>
          </a:p>
        </p:txBody>
      </p:sp>
      <p:sp>
        <p:nvSpPr>
          <p:cNvPr id="5" name="Footer Placeholder 4"/>
          <p:cNvSpPr>
            <a:spLocks noGrp="1"/>
          </p:cNvSpPr>
          <p:nvPr>
            <p:ph type="ftr" sz="quarter" idx="11"/>
          </p:nvPr>
        </p:nvSpPr>
        <p:spPr/>
        <p:txBody>
          <a:bodyPr/>
          <a:lstStyle/>
          <a:p>
            <a:r>
              <a:rPr lang="en-US" smtClean="0"/>
              <a:t>Online Class (Google Meet): Prepared by Swetha Menon.N.P                 Date:14.09.2020, Class : III BSc CDF</a:t>
            </a:r>
            <a:endParaRPr lang="en-IN"/>
          </a:p>
        </p:txBody>
      </p:sp>
      <p:sp>
        <p:nvSpPr>
          <p:cNvPr id="6" name="Slide Number Placeholder 5"/>
          <p:cNvSpPr>
            <a:spLocks noGrp="1"/>
          </p:cNvSpPr>
          <p:nvPr>
            <p:ph type="sldNum" sz="quarter" idx="12"/>
          </p:nvPr>
        </p:nvSpPr>
        <p:spPr/>
        <p:txBody>
          <a:bodyPr/>
          <a:lstStyle/>
          <a:p>
            <a:fld id="{0ABA401E-975D-4305-837F-68F918F0CD5D}"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4000" y="549277"/>
            <a:ext cx="2438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549277"/>
            <a:ext cx="83312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321B182-1A5E-40F5-922D-2BFB083B6B5B}" type="datetime1">
              <a:rPr lang="en-IN" smtClean="0"/>
              <a:pPr/>
              <a:t>11-08-2021</a:t>
            </a:fld>
            <a:endParaRPr lang="en-IN"/>
          </a:p>
        </p:txBody>
      </p:sp>
      <p:sp>
        <p:nvSpPr>
          <p:cNvPr id="5" name="Footer Placeholder 4"/>
          <p:cNvSpPr>
            <a:spLocks noGrp="1"/>
          </p:cNvSpPr>
          <p:nvPr>
            <p:ph type="ftr" sz="quarter" idx="11"/>
          </p:nvPr>
        </p:nvSpPr>
        <p:spPr/>
        <p:txBody>
          <a:bodyPr/>
          <a:lstStyle/>
          <a:p>
            <a:r>
              <a:rPr lang="en-US" smtClean="0"/>
              <a:t>Online Class (Google Meet): Prepared by Swetha Menon.N.P                 Date:14.09.2020, Class : III BSc CDF</a:t>
            </a:r>
            <a:endParaRPr lang="en-IN"/>
          </a:p>
        </p:txBody>
      </p:sp>
      <p:sp>
        <p:nvSpPr>
          <p:cNvPr id="6" name="Slide Number Placeholder 5"/>
          <p:cNvSpPr>
            <a:spLocks noGrp="1"/>
          </p:cNvSpPr>
          <p:nvPr>
            <p:ph type="sldNum" sz="quarter" idx="12"/>
          </p:nvPr>
        </p:nvSpPr>
        <p:spPr/>
        <p:txBody>
          <a:bodyPr/>
          <a:lstStyle/>
          <a:p>
            <a:fld id="{0ABA401E-975D-4305-837F-68F918F0CD5D}"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685800" y="1050899"/>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406400" y="1554163"/>
            <a:ext cx="115824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8636000" y="76201"/>
            <a:ext cx="3352800" cy="288925"/>
          </a:xfrm>
          <a:prstGeom prst="rect">
            <a:avLst/>
          </a:prstGeom>
        </p:spPr>
        <p:txBody>
          <a:bodyPr vert="horz"/>
          <a:lstStyle>
            <a:lvl1pPr algn="l" eaLnBrk="1" latinLnBrk="0" hangingPunct="1">
              <a:defRPr kumimoji="0" sz="1200">
                <a:solidFill>
                  <a:schemeClr val="accent1">
                    <a:shade val="75000"/>
                  </a:schemeClr>
                </a:solidFill>
              </a:defRPr>
            </a:lvl1pPr>
          </a:lstStyle>
          <a:p>
            <a:fld id="{A4363F18-D795-4927-963D-2D0FEA3E3658}" type="datetime1">
              <a:rPr lang="en-IN" smtClean="0"/>
              <a:pPr/>
              <a:t>11-08-2021</a:t>
            </a:fld>
            <a:endParaRPr lang="en-IN"/>
          </a:p>
        </p:txBody>
      </p:sp>
      <p:sp>
        <p:nvSpPr>
          <p:cNvPr id="28" name="Footer Placeholder 27"/>
          <p:cNvSpPr>
            <a:spLocks noGrp="1"/>
          </p:cNvSpPr>
          <p:nvPr>
            <p:ph type="ftr" sz="quarter" idx="3"/>
          </p:nvPr>
        </p:nvSpPr>
        <p:spPr>
          <a:xfrm>
            <a:off x="4165600" y="76201"/>
            <a:ext cx="4470400" cy="288925"/>
          </a:xfrm>
          <a:prstGeom prst="rect">
            <a:avLst/>
          </a:prstGeom>
        </p:spPr>
        <p:txBody>
          <a:bodyPr vert="horz"/>
          <a:lstStyle>
            <a:lvl1pPr algn="r" eaLnBrk="1" latinLnBrk="0" hangingPunct="1">
              <a:defRPr kumimoji="0" sz="1200">
                <a:solidFill>
                  <a:schemeClr val="accent1">
                    <a:shade val="75000"/>
                  </a:schemeClr>
                </a:solidFill>
              </a:defRPr>
            </a:lvl1pPr>
          </a:lstStyle>
          <a:p>
            <a:r>
              <a:rPr lang="en-US" smtClean="0"/>
              <a:t>Online Class (Google Meet): Prepared by Swetha Menon.N.P                 Date:14.09.2020, Class : III BSc CDF</a:t>
            </a:r>
            <a:endParaRPr lang="en-IN"/>
          </a:p>
        </p:txBody>
      </p:sp>
      <p:sp>
        <p:nvSpPr>
          <p:cNvPr id="5" name="Slide Number Placeholder 4"/>
          <p:cNvSpPr>
            <a:spLocks noGrp="1"/>
          </p:cNvSpPr>
          <p:nvPr>
            <p:ph type="sldNum" sz="quarter" idx="4"/>
          </p:nvPr>
        </p:nvSpPr>
        <p:spPr>
          <a:xfrm>
            <a:off x="10972800" y="6477001"/>
            <a:ext cx="1016000" cy="244475"/>
          </a:xfrm>
          <a:prstGeom prst="rect">
            <a:avLst/>
          </a:prstGeom>
        </p:spPr>
        <p:txBody>
          <a:bodyPr vert="horz"/>
          <a:lstStyle>
            <a:lvl1pPr algn="r" eaLnBrk="1" latinLnBrk="0" hangingPunct="1">
              <a:defRPr kumimoji="0" sz="1200">
                <a:solidFill>
                  <a:schemeClr val="accent1">
                    <a:shade val="75000"/>
                  </a:schemeClr>
                </a:solidFill>
              </a:defRPr>
            </a:lvl1pPr>
          </a:lstStyle>
          <a:p>
            <a:fld id="{0ABA401E-975D-4305-837F-68F918F0CD5D}" type="slidenum">
              <a:rPr lang="en-IN" smtClean="0"/>
              <a:pPr/>
              <a:t>‹#›</a:t>
            </a:fld>
            <a:endParaRPr lang="en-IN"/>
          </a:p>
        </p:txBody>
      </p:sp>
      <p:sp>
        <p:nvSpPr>
          <p:cNvPr id="10" name="Title Placeholder 9"/>
          <p:cNvSpPr>
            <a:spLocks noGrp="1"/>
          </p:cNvSpPr>
          <p:nvPr>
            <p:ph type="title"/>
          </p:nvPr>
        </p:nvSpPr>
        <p:spPr>
          <a:xfrm>
            <a:off x="406400" y="457200"/>
            <a:ext cx="115824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685800" y="1050899"/>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685800" y="1057987"/>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textilelearner.net/water-repellency-test-of-fabric-by-spray-tester/"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6E6F7D5-E693-4BF2-869B-8879AEEF2738}"/>
              </a:ext>
            </a:extLst>
          </p:cNvPr>
          <p:cNvSpPr>
            <a:spLocks noGrp="1"/>
          </p:cNvSpPr>
          <p:nvPr>
            <p:ph type="ctrTitle"/>
          </p:nvPr>
        </p:nvSpPr>
        <p:spPr>
          <a:xfrm>
            <a:off x="1038225" y="3113485"/>
            <a:ext cx="9144000" cy="2387600"/>
          </a:xfrm>
        </p:spPr>
        <p:txBody>
          <a:bodyPr/>
          <a:lstStyle/>
          <a:p>
            <a:r>
              <a:rPr lang="en-IN" dirty="0"/>
              <a:t>  </a:t>
            </a:r>
          </a:p>
        </p:txBody>
      </p:sp>
      <p:sp>
        <p:nvSpPr>
          <p:cNvPr id="3" name="Subtitle 2">
            <a:extLst>
              <a:ext uri="{FF2B5EF4-FFF2-40B4-BE49-F238E27FC236}">
                <a16:creationId xmlns="" xmlns:a16="http://schemas.microsoft.com/office/drawing/2014/main" id="{DCEF5D4F-735B-4DC1-BEC8-26360DA6A1D1}"/>
              </a:ext>
            </a:extLst>
          </p:cNvPr>
          <p:cNvSpPr>
            <a:spLocks noGrp="1"/>
          </p:cNvSpPr>
          <p:nvPr>
            <p:ph type="subTitle" idx="1"/>
          </p:nvPr>
        </p:nvSpPr>
        <p:spPr>
          <a:xfrm>
            <a:off x="2695575" y="3687763"/>
            <a:ext cx="6213294" cy="1655762"/>
          </a:xfrm>
        </p:spPr>
        <p:txBody>
          <a:bodyPr>
            <a:normAutofit/>
          </a:bodyPr>
          <a:lstStyle/>
          <a:p>
            <a:r>
              <a:rPr lang="en-IN" dirty="0"/>
              <a:t> </a:t>
            </a:r>
            <a:r>
              <a:rPr lang="en-US" sz="2400" b="1" dirty="0">
                <a:solidFill>
                  <a:srgbClr val="FF0000"/>
                </a:solidFill>
                <a:latin typeface="Algerian" panose="04020705040A02060702" pitchFamily="82" charset="0"/>
              </a:rPr>
              <a:t>Class: III BSc COSTUME DESIGN &amp;FASHION</a:t>
            </a:r>
          </a:p>
          <a:p>
            <a:r>
              <a:rPr lang="en-US" sz="2400" b="1" dirty="0">
                <a:solidFill>
                  <a:srgbClr val="FF0000"/>
                </a:solidFill>
                <a:latin typeface="Algerian" panose="04020705040A02060702" pitchFamily="82" charset="0"/>
              </a:rPr>
              <a:t>SUBJECT:TEXTILE FINISHING TECHNOLOGY</a:t>
            </a:r>
          </a:p>
          <a:p>
            <a:endParaRPr lang="en-IN" dirty="0"/>
          </a:p>
        </p:txBody>
      </p:sp>
      <p:sp>
        <p:nvSpPr>
          <p:cNvPr id="7" name="Footer Placeholder 6">
            <a:extLst>
              <a:ext uri="{FF2B5EF4-FFF2-40B4-BE49-F238E27FC236}">
                <a16:creationId xmlns="" xmlns:a16="http://schemas.microsoft.com/office/drawing/2014/main" id="{B4F42167-203E-4EEC-89D9-3F15D34FB2E2}"/>
              </a:ext>
            </a:extLst>
          </p:cNvPr>
          <p:cNvSpPr>
            <a:spLocks noGrp="1"/>
          </p:cNvSpPr>
          <p:nvPr>
            <p:ph type="ftr" sz="quarter" idx="11"/>
          </p:nvPr>
        </p:nvSpPr>
        <p:spPr>
          <a:xfrm>
            <a:off x="4419600" y="198836"/>
            <a:ext cx="7315200" cy="365125"/>
          </a:xfrm>
        </p:spPr>
        <p:txBody>
          <a:bodyPr/>
          <a:lstStyle/>
          <a:p>
            <a:r>
              <a:rPr lang="en-US" dirty="0"/>
              <a:t>Online Class (Google Meet): Prepared by </a:t>
            </a:r>
            <a:r>
              <a:rPr lang="en-US" dirty="0" smtClean="0"/>
              <a:t>V.DEEPA Date:12.08.21, </a:t>
            </a:r>
            <a:r>
              <a:rPr lang="en-US" dirty="0"/>
              <a:t>Class : III BSc CDF</a:t>
            </a:r>
            <a:endParaRPr lang="en-IN" dirty="0"/>
          </a:p>
        </p:txBody>
      </p:sp>
      <p:sp>
        <p:nvSpPr>
          <p:cNvPr id="8" name="Slide Number Placeholder 7">
            <a:extLst>
              <a:ext uri="{FF2B5EF4-FFF2-40B4-BE49-F238E27FC236}">
                <a16:creationId xmlns="" xmlns:a16="http://schemas.microsoft.com/office/drawing/2014/main" id="{06F36130-EBB5-4091-90F5-2A78F3C08B9E}"/>
              </a:ext>
            </a:extLst>
          </p:cNvPr>
          <p:cNvSpPr>
            <a:spLocks noGrp="1"/>
          </p:cNvSpPr>
          <p:nvPr>
            <p:ph type="sldNum" sz="quarter" idx="12"/>
          </p:nvPr>
        </p:nvSpPr>
        <p:spPr/>
        <p:txBody>
          <a:bodyPr/>
          <a:lstStyle/>
          <a:p>
            <a:fld id="{0ABA401E-975D-4305-837F-68F918F0CD5D}" type="slidenum">
              <a:rPr lang="en-IN" smtClean="0"/>
              <a:pPr/>
              <a:t>1</a:t>
            </a:fld>
            <a:endParaRPr lang="en-IN"/>
          </a:p>
        </p:txBody>
      </p:sp>
      <p:sp>
        <p:nvSpPr>
          <p:cNvPr id="4" name="TextBox 3">
            <a:extLst>
              <a:ext uri="{FF2B5EF4-FFF2-40B4-BE49-F238E27FC236}">
                <a16:creationId xmlns="" xmlns:a16="http://schemas.microsoft.com/office/drawing/2014/main" id="{6FC710F4-A6D6-4A6A-8C70-DE73671FA0F6}"/>
              </a:ext>
            </a:extLst>
          </p:cNvPr>
          <p:cNvSpPr txBox="1"/>
          <p:nvPr/>
        </p:nvSpPr>
        <p:spPr>
          <a:xfrm>
            <a:off x="1104899" y="887811"/>
            <a:ext cx="7191375" cy="1846659"/>
          </a:xfrm>
          <a:prstGeom prst="rect">
            <a:avLst/>
          </a:prstGeom>
          <a:noFill/>
        </p:spPr>
        <p:txBody>
          <a:bodyPr wrap="square">
            <a:spAutoFit/>
          </a:bodyPr>
          <a:lstStyle/>
          <a:p>
            <a:pPr marL="0" indent="0" algn="ctr">
              <a:lnSpc>
                <a:spcPct val="50000"/>
              </a:lnSpc>
              <a:spcBef>
                <a:spcPts val="600"/>
              </a:spcBef>
              <a:buNone/>
            </a:pPr>
            <a:r>
              <a:rPr lang="en-IN" sz="8800" dirty="0" err="1">
                <a:solidFill>
                  <a:srgbClr val="C00000"/>
                </a:solidFill>
                <a:latin typeface="Monotype Corsiva" panose="03010101010201010101" pitchFamily="66" charset="0"/>
              </a:rPr>
              <a:t>Hindusthan</a:t>
            </a:r>
            <a:endParaRPr lang="en-IN" sz="8800" dirty="0">
              <a:solidFill>
                <a:srgbClr val="C00000"/>
              </a:solidFill>
              <a:latin typeface="Monotype Corsiva" panose="03010101010201010101" pitchFamily="66" charset="0"/>
            </a:endParaRPr>
          </a:p>
          <a:p>
            <a:pPr marL="0" indent="0" algn="ctr">
              <a:lnSpc>
                <a:spcPct val="50000"/>
              </a:lnSpc>
              <a:spcBef>
                <a:spcPts val="600"/>
              </a:spcBef>
              <a:buNone/>
            </a:pPr>
            <a:r>
              <a:rPr lang="en-IN" sz="2800" dirty="0">
                <a:solidFill>
                  <a:srgbClr val="C00000"/>
                </a:solidFill>
                <a:latin typeface="Monotype Corsiva" panose="03010101010201010101" pitchFamily="66" charset="0"/>
              </a:rPr>
              <a:t>College of Arts &amp; Science</a:t>
            </a:r>
          </a:p>
          <a:p>
            <a:pPr marL="0" indent="0" algn="ctr">
              <a:spcBef>
                <a:spcPts val="600"/>
              </a:spcBef>
              <a:buNone/>
            </a:pPr>
            <a:r>
              <a:rPr lang="en-IN" sz="1200" dirty="0">
                <a:solidFill>
                  <a:srgbClr val="C00000"/>
                </a:solidFill>
                <a:latin typeface="Monotype Corsiva" panose="03010101010201010101" pitchFamily="66" charset="0"/>
              </a:rPr>
              <a:t>An Autonomous College- Affiliated to </a:t>
            </a:r>
            <a:r>
              <a:rPr lang="en-IN" sz="1200" dirty="0" err="1">
                <a:solidFill>
                  <a:srgbClr val="C00000"/>
                </a:solidFill>
                <a:latin typeface="Monotype Corsiva" panose="03010101010201010101" pitchFamily="66" charset="0"/>
              </a:rPr>
              <a:t>Bharathiar</a:t>
            </a:r>
            <a:r>
              <a:rPr lang="en-IN" sz="1200" dirty="0">
                <a:solidFill>
                  <a:srgbClr val="C00000"/>
                </a:solidFill>
                <a:latin typeface="Monotype Corsiva" panose="03010101010201010101" pitchFamily="66" charset="0"/>
              </a:rPr>
              <a:t> University</a:t>
            </a:r>
          </a:p>
          <a:p>
            <a:pPr marL="0" indent="0" algn="ctr">
              <a:spcBef>
                <a:spcPts val="600"/>
              </a:spcBef>
              <a:buNone/>
            </a:pPr>
            <a:r>
              <a:rPr lang="en-IN" sz="1200" dirty="0">
                <a:solidFill>
                  <a:srgbClr val="C00000"/>
                </a:solidFill>
                <a:latin typeface="Monotype Corsiva" panose="03010101010201010101" pitchFamily="66" charset="0"/>
              </a:rPr>
              <a:t>Approved by AICTE and Govt of </a:t>
            </a:r>
            <a:r>
              <a:rPr lang="en-IN" sz="1200" dirty="0" err="1">
                <a:solidFill>
                  <a:srgbClr val="C00000"/>
                </a:solidFill>
                <a:latin typeface="Monotype Corsiva" panose="03010101010201010101" pitchFamily="66" charset="0"/>
              </a:rPr>
              <a:t>Tamilnadu</a:t>
            </a:r>
            <a:endParaRPr lang="en-IN" sz="1200" dirty="0">
              <a:solidFill>
                <a:srgbClr val="C00000"/>
              </a:solidFill>
              <a:latin typeface="Monotype Corsiva" panose="03010101010201010101" pitchFamily="66" charset="0"/>
            </a:endParaRPr>
          </a:p>
          <a:p>
            <a:pPr marL="0" indent="0" algn="ctr">
              <a:spcBef>
                <a:spcPts val="600"/>
              </a:spcBef>
              <a:buNone/>
            </a:pPr>
            <a:r>
              <a:rPr lang="en-IN" sz="1200" dirty="0">
                <a:solidFill>
                  <a:srgbClr val="C00000"/>
                </a:solidFill>
                <a:latin typeface="Monotype Corsiva" panose="03010101010201010101" pitchFamily="66" charset="0"/>
              </a:rPr>
              <a:t>Accredited by NAAC- An ISO Certified Institution</a:t>
            </a:r>
          </a:p>
        </p:txBody>
      </p:sp>
      <p:pic>
        <p:nvPicPr>
          <p:cNvPr id="6" name="Picture 5">
            <a:extLst>
              <a:ext uri="{FF2B5EF4-FFF2-40B4-BE49-F238E27FC236}">
                <a16:creationId xmlns="" xmlns:a16="http://schemas.microsoft.com/office/drawing/2014/main" id="{C37C212E-B9FE-48B8-BD8C-E9B6283D83DA}"/>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104899" y="679766"/>
            <a:ext cx="1212851" cy="1713391"/>
          </a:xfrm>
          <a:prstGeom prst="rect">
            <a:avLst/>
          </a:prstGeom>
        </p:spPr>
      </p:pic>
    </p:spTree>
    <p:extLst>
      <p:ext uri="{BB962C8B-B14F-4D97-AF65-F5344CB8AC3E}">
        <p14:creationId xmlns="" xmlns:p14="http://schemas.microsoft.com/office/powerpoint/2010/main" val="574485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heel(1)">
                                      <p:cBhvr>
                                        <p:cTn id="7" dur="2000"/>
                                        <p:tgtEl>
                                          <p:spTgt spid="4">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wheel(1)">
                                      <p:cBhvr>
                                        <p:cTn id="10" dur="2000"/>
                                        <p:tgtEl>
                                          <p:spTgt spid="4">
                                            <p:txEl>
                                              <p:pRg st="1" end="1"/>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wheel(1)">
                                      <p:cBhvr>
                                        <p:cTn id="13" dur="2000"/>
                                        <p:tgtEl>
                                          <p:spTgt spid="4">
                                            <p:txEl>
                                              <p:pRg st="2" end="2"/>
                                            </p:txEl>
                                          </p:spTgt>
                                        </p:tgtEl>
                                      </p:cBhvr>
                                    </p:animEffect>
                                  </p:childTnLst>
                                </p:cTn>
                              </p:par>
                              <p:par>
                                <p:cTn id="14" presetID="21" presetClass="entr" presetSubtype="1" fill="hold"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wheel(1)">
                                      <p:cBhvr>
                                        <p:cTn id="16" dur="2000"/>
                                        <p:tgtEl>
                                          <p:spTgt spid="4">
                                            <p:txEl>
                                              <p:pRg st="3" end="3"/>
                                            </p:txEl>
                                          </p:spTgt>
                                        </p:tgtEl>
                                      </p:cBhvr>
                                    </p:animEffect>
                                  </p:childTnLst>
                                </p:cTn>
                              </p:par>
                              <p:par>
                                <p:cTn id="17" presetID="21" presetClass="entr" presetSubtype="1"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wheel(1)">
                                      <p:cBhvr>
                                        <p:cTn id="19" dur="2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unctional Finishes&#10;• These finishes improve the performance properties of fabrics&#10; Improved / Altered Performance&#10;2&#10;TYPE...">
            <a:extLst>
              <a:ext uri="{FF2B5EF4-FFF2-40B4-BE49-F238E27FC236}">
                <a16:creationId xmlns="" xmlns:a16="http://schemas.microsoft.com/office/drawing/2014/main" id="{B8B0ADE7-DECD-4231-87D9-EED8E381CE10}"/>
              </a:ext>
            </a:extLst>
          </p:cNvPr>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6267"/>
          <a:stretch/>
        </p:blipFill>
        <p:spPr bwMode="auto">
          <a:xfrm>
            <a:off x="1881051" y="446211"/>
            <a:ext cx="7576457" cy="6068633"/>
          </a:xfrm>
          <a:prstGeom prst="rect">
            <a:avLst/>
          </a:prstGeom>
          <a:noFill/>
          <a:extLst>
            <a:ext uri="{909E8E84-426E-40DD-AFC4-6F175D3DCCD1}">
              <a14:hiddenFill xmlns="" xmlns:a14="http://schemas.microsoft.com/office/drawing/2010/main">
                <a:solidFill>
                  <a:srgbClr val="FFFFFF"/>
                </a:solidFill>
              </a14:hiddenFill>
            </a:ext>
          </a:extLst>
        </p:spPr>
      </p:pic>
      <p:pic>
        <p:nvPicPr>
          <p:cNvPr id="2" name="Picture 1">
            <a:extLst>
              <a:ext uri="{FF2B5EF4-FFF2-40B4-BE49-F238E27FC236}">
                <a16:creationId xmlns="" xmlns:a16="http://schemas.microsoft.com/office/drawing/2014/main" id="{4E22932F-F25B-4BDD-8D26-A22F83623769}"/>
              </a:ext>
            </a:extLst>
          </p:cNvPr>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0" y="-38100"/>
            <a:ext cx="671771" cy="949009"/>
          </a:xfrm>
          <a:prstGeom prst="rect">
            <a:avLst/>
          </a:prstGeom>
        </p:spPr>
      </p:pic>
      <p:sp>
        <p:nvSpPr>
          <p:cNvPr id="6" name="Footer Placeholder 6">
            <a:extLst>
              <a:ext uri="{FF2B5EF4-FFF2-40B4-BE49-F238E27FC236}">
                <a16:creationId xmlns="" xmlns:a16="http://schemas.microsoft.com/office/drawing/2014/main" id="{8F289CD5-091B-4B6F-80C9-F519CF51F45D}"/>
              </a:ext>
            </a:extLst>
          </p:cNvPr>
          <p:cNvSpPr>
            <a:spLocks noGrp="1"/>
          </p:cNvSpPr>
          <p:nvPr>
            <p:ph type="ftr" sz="quarter" idx="11"/>
          </p:nvPr>
        </p:nvSpPr>
        <p:spPr>
          <a:xfrm>
            <a:off x="4419600" y="198836"/>
            <a:ext cx="7315200" cy="365125"/>
          </a:xfrm>
        </p:spPr>
        <p:txBody>
          <a:bodyPr/>
          <a:lstStyle/>
          <a:p>
            <a:r>
              <a:rPr lang="en-US" dirty="0" smtClean="0"/>
              <a:t>Online Class (Google Meet): Prepared by V.DEEPA Date:12.08.21, Class : III </a:t>
            </a:r>
            <a:r>
              <a:rPr lang="en-US" dirty="0" err="1" smtClean="0"/>
              <a:t>BSc</a:t>
            </a:r>
            <a:r>
              <a:rPr lang="en-US" dirty="0" smtClean="0"/>
              <a:t> CDF</a:t>
            </a:r>
            <a:endParaRPr lang="en-IN" dirty="0"/>
          </a:p>
        </p:txBody>
      </p:sp>
      <p:sp>
        <p:nvSpPr>
          <p:cNvPr id="5" name="Slide Number Placeholder 4">
            <a:extLst>
              <a:ext uri="{FF2B5EF4-FFF2-40B4-BE49-F238E27FC236}">
                <a16:creationId xmlns="" xmlns:a16="http://schemas.microsoft.com/office/drawing/2014/main" id="{80C91D44-5766-46AE-B557-D83722B593CB}"/>
              </a:ext>
            </a:extLst>
          </p:cNvPr>
          <p:cNvSpPr>
            <a:spLocks noGrp="1"/>
          </p:cNvSpPr>
          <p:nvPr>
            <p:ph type="sldNum" sz="quarter" idx="12"/>
          </p:nvPr>
        </p:nvSpPr>
        <p:spPr/>
        <p:txBody>
          <a:bodyPr/>
          <a:lstStyle/>
          <a:p>
            <a:fld id="{0ABA401E-975D-4305-837F-68F918F0CD5D}" type="slidenum">
              <a:rPr lang="en-IN" smtClean="0"/>
              <a:pPr/>
              <a:t>2</a:t>
            </a:fld>
            <a:endParaRPr lang="en-IN"/>
          </a:p>
        </p:txBody>
      </p:sp>
    </p:spTree>
    <p:extLst>
      <p:ext uri="{BB962C8B-B14F-4D97-AF65-F5344CB8AC3E}">
        <p14:creationId xmlns="" xmlns:p14="http://schemas.microsoft.com/office/powerpoint/2010/main" val="41582963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a:extLst>
              <a:ext uri="{FF2B5EF4-FFF2-40B4-BE49-F238E27FC236}">
                <a16:creationId xmlns="" xmlns:a16="http://schemas.microsoft.com/office/drawing/2014/main" id="{918551AE-085A-410E-B66C-C92B0E44BEFF}"/>
              </a:ext>
            </a:extLst>
          </p:cNvPr>
          <p:cNvSpPr>
            <a:spLocks noGrp="1"/>
          </p:cNvSpPr>
          <p:nvPr>
            <p:ph type="ftr" sz="quarter" idx="11"/>
          </p:nvPr>
        </p:nvSpPr>
        <p:spPr>
          <a:xfrm>
            <a:off x="4419600" y="198836"/>
            <a:ext cx="7315200" cy="365125"/>
          </a:xfrm>
        </p:spPr>
        <p:txBody>
          <a:bodyPr/>
          <a:lstStyle/>
          <a:p>
            <a:r>
              <a:rPr lang="en-US" dirty="0" smtClean="0"/>
              <a:t>Online Class (Google Meet): Prepared by V.DEEPA Date:12.08.21, Class : III </a:t>
            </a:r>
            <a:r>
              <a:rPr lang="en-US" dirty="0" err="1" smtClean="0"/>
              <a:t>BSc</a:t>
            </a:r>
            <a:r>
              <a:rPr lang="en-US" dirty="0" smtClean="0"/>
              <a:t> CDF</a:t>
            </a:r>
            <a:endParaRPr lang="en-IN" dirty="0"/>
          </a:p>
        </p:txBody>
      </p:sp>
      <p:sp>
        <p:nvSpPr>
          <p:cNvPr id="3" name="Slide Number Placeholder 2">
            <a:extLst>
              <a:ext uri="{FF2B5EF4-FFF2-40B4-BE49-F238E27FC236}">
                <a16:creationId xmlns="" xmlns:a16="http://schemas.microsoft.com/office/drawing/2014/main" id="{13FC77EF-7FA0-477E-99F0-9E97AA51B115}"/>
              </a:ext>
            </a:extLst>
          </p:cNvPr>
          <p:cNvSpPr>
            <a:spLocks noGrp="1"/>
          </p:cNvSpPr>
          <p:nvPr>
            <p:ph type="sldNum" sz="quarter" idx="12"/>
          </p:nvPr>
        </p:nvSpPr>
        <p:spPr/>
        <p:txBody>
          <a:bodyPr/>
          <a:lstStyle/>
          <a:p>
            <a:fld id="{0ABA401E-975D-4305-837F-68F918F0CD5D}" type="slidenum">
              <a:rPr lang="en-IN" smtClean="0"/>
              <a:pPr/>
              <a:t>3</a:t>
            </a:fld>
            <a:endParaRPr lang="en-IN"/>
          </a:p>
        </p:txBody>
      </p:sp>
      <p:pic>
        <p:nvPicPr>
          <p:cNvPr id="5" name="Picture 4">
            <a:extLst>
              <a:ext uri="{FF2B5EF4-FFF2-40B4-BE49-F238E27FC236}">
                <a16:creationId xmlns="" xmlns:a16="http://schemas.microsoft.com/office/drawing/2014/main" id="{075AC7EE-1956-4CAF-9AC5-4282113EFCCD}"/>
              </a:ext>
            </a:extLst>
          </p:cNvPr>
          <p:cNvPicPr>
            <a:picLocks noChangeAspect="1"/>
          </p:cNvPicPr>
          <p:nvPr/>
        </p:nvPicPr>
        <p:blipFill rotWithShape="1">
          <a:blip r:embed="rId2">
            <a:extLst>
              <a:ext uri="{28A0092B-C50C-407E-A947-70E740481C1C}">
                <a14:useLocalDpi xmlns="" xmlns:a14="http://schemas.microsoft.com/office/drawing/2010/main" val="0"/>
              </a:ext>
            </a:extLst>
          </a:blip>
          <a:srcRect l="8307" t="28079"/>
          <a:stretch/>
        </p:blipFill>
        <p:spPr>
          <a:xfrm>
            <a:off x="1666875" y="1442651"/>
            <a:ext cx="8543925" cy="5031422"/>
          </a:xfrm>
          <a:prstGeom prst="rect">
            <a:avLst/>
          </a:prstGeom>
        </p:spPr>
      </p:pic>
      <p:sp>
        <p:nvSpPr>
          <p:cNvPr id="6" name="TextBox 5">
            <a:extLst>
              <a:ext uri="{FF2B5EF4-FFF2-40B4-BE49-F238E27FC236}">
                <a16:creationId xmlns="" xmlns:a16="http://schemas.microsoft.com/office/drawing/2014/main" id="{D356F37F-2958-4987-BE5C-60BD3DBD5F17}"/>
              </a:ext>
            </a:extLst>
          </p:cNvPr>
          <p:cNvSpPr txBox="1"/>
          <p:nvPr/>
        </p:nvSpPr>
        <p:spPr>
          <a:xfrm>
            <a:off x="2076450" y="1257985"/>
            <a:ext cx="6096000" cy="369332"/>
          </a:xfrm>
          <a:prstGeom prst="rect">
            <a:avLst/>
          </a:prstGeom>
          <a:noFill/>
        </p:spPr>
        <p:txBody>
          <a:bodyPr wrap="square">
            <a:spAutoFit/>
          </a:bodyPr>
          <a:lstStyle/>
          <a:p>
            <a:endParaRPr lang="en-IN" dirty="0"/>
          </a:p>
        </p:txBody>
      </p:sp>
      <p:pic>
        <p:nvPicPr>
          <p:cNvPr id="2" name="Picture 1">
            <a:extLst>
              <a:ext uri="{FF2B5EF4-FFF2-40B4-BE49-F238E27FC236}">
                <a16:creationId xmlns="" xmlns:a16="http://schemas.microsoft.com/office/drawing/2014/main" id="{C671DFCF-BED4-4C66-9AB8-FB366563DCA1}"/>
              </a:ext>
            </a:extLst>
          </p:cNvPr>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0" y="0"/>
            <a:ext cx="671771" cy="949009"/>
          </a:xfrm>
          <a:prstGeom prst="rect">
            <a:avLst/>
          </a:prstGeom>
        </p:spPr>
      </p:pic>
    </p:spTree>
    <p:extLst>
      <p:ext uri="{BB962C8B-B14F-4D97-AF65-F5344CB8AC3E}">
        <p14:creationId xmlns="" xmlns:p14="http://schemas.microsoft.com/office/powerpoint/2010/main" val="41079681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ABA401E-975D-4305-837F-68F918F0CD5D}" type="slidenum">
              <a:rPr lang="en-IN" smtClean="0"/>
              <a:pPr/>
              <a:t>4</a:t>
            </a:fld>
            <a:endParaRPr lang="en-IN"/>
          </a:p>
        </p:txBody>
      </p:sp>
      <p:pic>
        <p:nvPicPr>
          <p:cNvPr id="4" name="Picture 3">
            <a:extLst>
              <a:ext uri="{FF2B5EF4-FFF2-40B4-BE49-F238E27FC236}">
                <a16:creationId xmlns="" xmlns:a16="http://schemas.microsoft.com/office/drawing/2014/main" id="{B4CABCA1-8FFC-4130-BB87-CBB3BDF1E219}"/>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671771" cy="949009"/>
          </a:xfrm>
          <a:prstGeom prst="rect">
            <a:avLst/>
          </a:prstGeom>
        </p:spPr>
      </p:pic>
      <p:sp>
        <p:nvSpPr>
          <p:cNvPr id="5" name="Rectangle 4"/>
          <p:cNvSpPr/>
          <p:nvPr/>
        </p:nvSpPr>
        <p:spPr>
          <a:xfrm>
            <a:off x="1698171" y="548640"/>
            <a:ext cx="8582298" cy="6001643"/>
          </a:xfrm>
          <a:prstGeom prst="rect">
            <a:avLst/>
          </a:prstGeom>
        </p:spPr>
        <p:txBody>
          <a:bodyPr wrap="square">
            <a:spAutoFit/>
          </a:bodyPr>
          <a:lstStyle/>
          <a:p>
            <a:r>
              <a:rPr lang="en-US" sz="2400" dirty="0" smtClean="0">
                <a:latin typeface="Times New Roman" pitchFamily="18" charset="0"/>
                <a:cs typeface="Times New Roman" pitchFamily="18" charset="0"/>
              </a:rPr>
              <a:t>Water repellent textiles are often </a:t>
            </a:r>
            <a:r>
              <a:rPr lang="en-US" sz="2400" b="1" dirty="0" smtClean="0">
                <a:latin typeface="Times New Roman" pitchFamily="18" charset="0"/>
                <a:cs typeface="Times New Roman" pitchFamily="18" charset="0"/>
              </a:rPr>
              <a:t>high density woven materials made of very fine yarns or common materials with hydrophobic surface treatment</a:t>
            </a:r>
            <a:r>
              <a:rPr lang="en-US" sz="2400" dirty="0" smtClean="0">
                <a:latin typeface="Times New Roman" pitchFamily="18" charset="0"/>
                <a:cs typeface="Times New Roman" pitchFamily="18" charset="0"/>
              </a:rPr>
              <a:t>. </a:t>
            </a: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Waterproofing is defined as the property of a material not to be penetrated by fluids. ... Such fabrics are completely waterproof even under very high pressure.</a:t>
            </a:r>
          </a:p>
          <a:p>
            <a:pPr algn="ctr"/>
            <a:endParaRPr lang="en-US" sz="2400" dirty="0" smtClean="0">
              <a:latin typeface="Times New Roman" pitchFamily="18" charset="0"/>
              <a:cs typeface="Times New Roman" pitchFamily="18" charset="0"/>
            </a:endParaRPr>
          </a:p>
          <a:p>
            <a:r>
              <a:rPr lang="en-US" sz="2400" dirty="0" smtClean="0"/>
              <a:t>Water repellency of a fabric depends on several factors including nature of the fibers, yarn structure, fabric porosity, finish applied and water impact force. </a:t>
            </a:r>
          </a:p>
          <a:p>
            <a:endParaRPr lang="en-US" sz="2400" dirty="0" smtClean="0"/>
          </a:p>
          <a:p>
            <a:r>
              <a:rPr lang="en-US" sz="2400" dirty="0" smtClean="0"/>
              <a:t>Some fabrics such as those made from cotton easily wet out as compared to those made from hydrophobic fibers such as polypropylene.</a:t>
            </a:r>
          </a:p>
          <a:p>
            <a:endParaRPr lang="en-US" sz="2400" dirty="0" smtClean="0">
              <a:latin typeface="Times New Roman" pitchFamily="18" charset="0"/>
              <a:cs typeface="Times New Roman" pitchFamily="18" charset="0"/>
            </a:endParaRPr>
          </a:p>
        </p:txBody>
      </p:sp>
      <p:sp>
        <p:nvSpPr>
          <p:cNvPr id="7" name="TextBox 6"/>
          <p:cNvSpPr txBox="1"/>
          <p:nvPr/>
        </p:nvSpPr>
        <p:spPr>
          <a:xfrm>
            <a:off x="966651" y="0"/>
            <a:ext cx="9339943" cy="369332"/>
          </a:xfrm>
          <a:prstGeom prst="rect">
            <a:avLst/>
          </a:prstGeom>
          <a:noFill/>
        </p:spPr>
        <p:txBody>
          <a:bodyPr wrap="square" rtlCol="0">
            <a:spAutoFit/>
          </a:bodyPr>
          <a:lstStyle/>
          <a:p>
            <a:r>
              <a:rPr lang="en-US" dirty="0" smtClean="0"/>
              <a:t>Online Class (Google Meet): Prepared by V.DEEPA Date:12.08.21, Class : III </a:t>
            </a:r>
            <a:r>
              <a:rPr lang="en-US" dirty="0" err="1" smtClean="0"/>
              <a:t>BSc</a:t>
            </a:r>
            <a:r>
              <a:rPr lang="en-US" dirty="0" smtClean="0"/>
              <a:t> CDF</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ABA401E-975D-4305-837F-68F918F0CD5D}" type="slidenum">
              <a:rPr lang="en-IN" smtClean="0"/>
              <a:pPr/>
              <a:t>5</a:t>
            </a:fld>
            <a:endParaRPr lang="en-IN"/>
          </a:p>
        </p:txBody>
      </p:sp>
      <p:pic>
        <p:nvPicPr>
          <p:cNvPr id="4" name="Picture 3">
            <a:extLst>
              <a:ext uri="{FF2B5EF4-FFF2-40B4-BE49-F238E27FC236}">
                <a16:creationId xmlns="" xmlns:a16="http://schemas.microsoft.com/office/drawing/2014/main" id="{B4CABCA1-8FFC-4130-BB87-CBB3BDF1E219}"/>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671771" cy="949009"/>
          </a:xfrm>
          <a:prstGeom prst="rect">
            <a:avLst/>
          </a:prstGeom>
        </p:spPr>
      </p:pic>
      <p:sp>
        <p:nvSpPr>
          <p:cNvPr id="5" name="TextBox 4"/>
          <p:cNvSpPr txBox="1"/>
          <p:nvPr/>
        </p:nvSpPr>
        <p:spPr>
          <a:xfrm>
            <a:off x="1162594" y="326571"/>
            <a:ext cx="10450286" cy="646331"/>
          </a:xfrm>
          <a:prstGeom prst="rect">
            <a:avLst/>
          </a:prstGeom>
          <a:noFill/>
        </p:spPr>
        <p:txBody>
          <a:bodyPr wrap="square" rtlCol="0">
            <a:spAutoFit/>
          </a:bodyPr>
          <a:lstStyle/>
          <a:p>
            <a:r>
              <a:rPr lang="en-US" dirty="0" smtClean="0"/>
              <a:t>Online Class (Google Meet): Prepared by V.DEEPA Date:12.08.21, Class : III </a:t>
            </a:r>
            <a:r>
              <a:rPr lang="en-US" dirty="0" err="1" smtClean="0"/>
              <a:t>BSc</a:t>
            </a:r>
            <a:r>
              <a:rPr lang="en-US" dirty="0" smtClean="0"/>
              <a:t> CDF</a:t>
            </a:r>
            <a:endParaRPr lang="en-IN" dirty="0" smtClean="0"/>
          </a:p>
          <a:p>
            <a:endParaRPr lang="en-US" dirty="0"/>
          </a:p>
        </p:txBody>
      </p:sp>
      <p:pic>
        <p:nvPicPr>
          <p:cNvPr id="6" name="Picture 2" descr="C:\Users\SANTHOSH\Desktop\water-repellent-finish.png"/>
          <p:cNvPicPr>
            <a:picLocks noChangeAspect="1" noChangeArrowheads="1"/>
          </p:cNvPicPr>
          <p:nvPr/>
        </p:nvPicPr>
        <p:blipFill>
          <a:blip r:embed="rId3"/>
          <a:srcRect/>
          <a:stretch>
            <a:fillRect/>
          </a:stretch>
        </p:blipFill>
        <p:spPr bwMode="auto">
          <a:xfrm>
            <a:off x="6953522" y="1010194"/>
            <a:ext cx="3707128" cy="2346959"/>
          </a:xfrm>
          <a:prstGeom prst="rect">
            <a:avLst/>
          </a:prstGeom>
          <a:noFill/>
        </p:spPr>
      </p:pic>
      <p:sp>
        <p:nvSpPr>
          <p:cNvPr id="7" name="Rectangle 6"/>
          <p:cNvSpPr/>
          <p:nvPr/>
        </p:nvSpPr>
        <p:spPr>
          <a:xfrm>
            <a:off x="762000" y="843282"/>
            <a:ext cx="6161314" cy="4154984"/>
          </a:xfrm>
          <a:prstGeom prst="rect">
            <a:avLst/>
          </a:prstGeom>
        </p:spPr>
        <p:txBody>
          <a:bodyPr wrap="square">
            <a:spAutoFit/>
          </a:bodyPr>
          <a:lstStyle/>
          <a:p>
            <a:r>
              <a:rPr lang="en-US" sz="2400" dirty="0" smtClean="0">
                <a:latin typeface="Times New Roman" pitchFamily="18" charset="0"/>
                <a:cs typeface="Times New Roman" pitchFamily="18" charset="0"/>
              </a:rPr>
              <a:t>In water repellent fabric, rain water drop can be block but at the same time perspiration can be out. Since the entire fabric is not coated, the fabric remains breathable and repels raindrops such as rainwater.</a:t>
            </a: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The principle is that it is coated with the repellent chemical which permits the passage of air and </a:t>
            </a:r>
            <a:r>
              <a:rPr lang="en-US" sz="2400" dirty="0" err="1" smtClean="0">
                <a:latin typeface="Times New Roman" pitchFamily="18" charset="0"/>
                <a:cs typeface="Times New Roman" pitchFamily="18" charset="0"/>
              </a:rPr>
              <a:t>vapour</a:t>
            </a:r>
            <a:r>
              <a:rPr lang="en-US" sz="2400" dirty="0" smtClean="0">
                <a:latin typeface="Times New Roman" pitchFamily="18" charset="0"/>
                <a:cs typeface="Times New Roman" pitchFamily="18" charset="0"/>
              </a:rPr>
              <a:t> between the interlacing in fabric.</a:t>
            </a:r>
          </a:p>
          <a:p>
            <a:endParaRPr lang="en-US" sz="2400" dirty="0" smtClean="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6">
            <a:extLst>
              <a:ext uri="{FF2B5EF4-FFF2-40B4-BE49-F238E27FC236}">
                <a16:creationId xmlns="" xmlns:a16="http://schemas.microsoft.com/office/drawing/2014/main" id="{CE165AD6-CF7E-48F8-A8F5-24FCE123C093}"/>
              </a:ext>
            </a:extLst>
          </p:cNvPr>
          <p:cNvSpPr>
            <a:spLocks noGrp="1"/>
          </p:cNvSpPr>
          <p:nvPr>
            <p:ph type="ftr" sz="quarter" idx="11"/>
          </p:nvPr>
        </p:nvSpPr>
        <p:spPr>
          <a:xfrm>
            <a:off x="4419600" y="198836"/>
            <a:ext cx="7315200" cy="365125"/>
          </a:xfrm>
        </p:spPr>
        <p:txBody>
          <a:bodyPr/>
          <a:lstStyle/>
          <a:p>
            <a:r>
              <a:rPr lang="en-US" dirty="0" smtClean="0"/>
              <a:t>Online Class (Google Meet): Prepared by V.DEEPA Date:12.08.21, Class : III </a:t>
            </a:r>
            <a:r>
              <a:rPr lang="en-US" dirty="0" err="1" smtClean="0"/>
              <a:t>BSc</a:t>
            </a:r>
            <a:r>
              <a:rPr lang="en-US" dirty="0" smtClean="0"/>
              <a:t> CDF</a:t>
            </a:r>
            <a:endParaRPr lang="en-IN" dirty="0"/>
          </a:p>
        </p:txBody>
      </p:sp>
      <p:sp>
        <p:nvSpPr>
          <p:cNvPr id="3" name="Slide Number Placeholder 2">
            <a:extLst>
              <a:ext uri="{FF2B5EF4-FFF2-40B4-BE49-F238E27FC236}">
                <a16:creationId xmlns="" xmlns:a16="http://schemas.microsoft.com/office/drawing/2014/main" id="{7691FFE3-96A4-49BB-89F0-852DCFB48565}"/>
              </a:ext>
            </a:extLst>
          </p:cNvPr>
          <p:cNvSpPr>
            <a:spLocks noGrp="1"/>
          </p:cNvSpPr>
          <p:nvPr>
            <p:ph type="sldNum" sz="quarter" idx="12"/>
          </p:nvPr>
        </p:nvSpPr>
        <p:spPr/>
        <p:txBody>
          <a:bodyPr/>
          <a:lstStyle/>
          <a:p>
            <a:fld id="{0ABA401E-975D-4305-837F-68F918F0CD5D}" type="slidenum">
              <a:rPr lang="en-IN" smtClean="0"/>
              <a:pPr/>
              <a:t>6</a:t>
            </a:fld>
            <a:endParaRPr lang="en-IN"/>
          </a:p>
        </p:txBody>
      </p:sp>
      <p:pic>
        <p:nvPicPr>
          <p:cNvPr id="5" name="Picture 4">
            <a:extLst>
              <a:ext uri="{FF2B5EF4-FFF2-40B4-BE49-F238E27FC236}">
                <a16:creationId xmlns="" xmlns:a16="http://schemas.microsoft.com/office/drawing/2014/main" id="{51EB33EE-A3A3-4543-BCF7-23CB3CFE5C87}"/>
              </a:ext>
            </a:extLst>
          </p:cNvPr>
          <p:cNvPicPr>
            <a:picLocks noChangeAspect="1"/>
          </p:cNvPicPr>
          <p:nvPr/>
        </p:nvPicPr>
        <p:blipFill rotWithShape="1">
          <a:blip r:embed="rId2">
            <a:extLst>
              <a:ext uri="{28A0092B-C50C-407E-A947-70E740481C1C}">
                <a14:useLocalDpi xmlns="" xmlns:a14="http://schemas.microsoft.com/office/drawing/2010/main" val="0"/>
              </a:ext>
            </a:extLst>
          </a:blip>
          <a:srcRect l="6583" t="18058" r="4389" b="13048"/>
          <a:stretch/>
        </p:blipFill>
        <p:spPr>
          <a:xfrm>
            <a:off x="76199" y="962879"/>
            <a:ext cx="11991976" cy="5605831"/>
          </a:xfrm>
          <a:prstGeom prst="rect">
            <a:avLst/>
          </a:prstGeom>
        </p:spPr>
      </p:pic>
      <p:pic>
        <p:nvPicPr>
          <p:cNvPr id="4" name="Picture 3">
            <a:extLst>
              <a:ext uri="{FF2B5EF4-FFF2-40B4-BE49-F238E27FC236}">
                <a16:creationId xmlns="" xmlns:a16="http://schemas.microsoft.com/office/drawing/2014/main" id="{1852C156-E33F-4B42-898D-136416745E92}"/>
              </a:ext>
            </a:extLst>
          </p:cNvPr>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0" y="0"/>
            <a:ext cx="671771" cy="949009"/>
          </a:xfrm>
          <a:prstGeom prst="rect">
            <a:avLst/>
          </a:prstGeom>
        </p:spPr>
      </p:pic>
    </p:spTree>
    <p:extLst>
      <p:ext uri="{BB962C8B-B14F-4D97-AF65-F5344CB8AC3E}">
        <p14:creationId xmlns="" xmlns:p14="http://schemas.microsoft.com/office/powerpoint/2010/main" val="23747327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6">
            <a:extLst>
              <a:ext uri="{FF2B5EF4-FFF2-40B4-BE49-F238E27FC236}">
                <a16:creationId xmlns="" xmlns:a16="http://schemas.microsoft.com/office/drawing/2014/main" id="{9E02F9A7-7D60-47A4-8517-88D29068AE67}"/>
              </a:ext>
            </a:extLst>
          </p:cNvPr>
          <p:cNvSpPr>
            <a:spLocks noGrp="1"/>
          </p:cNvSpPr>
          <p:nvPr>
            <p:ph type="ftr" sz="quarter" idx="11"/>
          </p:nvPr>
        </p:nvSpPr>
        <p:spPr>
          <a:xfrm>
            <a:off x="4419600" y="198836"/>
            <a:ext cx="7315200" cy="365125"/>
          </a:xfrm>
        </p:spPr>
        <p:txBody>
          <a:bodyPr/>
          <a:lstStyle/>
          <a:p>
            <a:r>
              <a:rPr lang="en-US" dirty="0" smtClean="0"/>
              <a:t>Online Class (Google Meet): Prepared by V.DEEPA Date:12.08.21, Class : III </a:t>
            </a:r>
            <a:r>
              <a:rPr lang="en-US" dirty="0" err="1" smtClean="0"/>
              <a:t>BSc</a:t>
            </a:r>
            <a:r>
              <a:rPr lang="en-US" dirty="0" smtClean="0"/>
              <a:t> CDF</a:t>
            </a:r>
            <a:endParaRPr lang="en-IN" dirty="0"/>
          </a:p>
        </p:txBody>
      </p:sp>
      <p:sp>
        <p:nvSpPr>
          <p:cNvPr id="3" name="Slide Number Placeholder 2">
            <a:extLst>
              <a:ext uri="{FF2B5EF4-FFF2-40B4-BE49-F238E27FC236}">
                <a16:creationId xmlns="" xmlns:a16="http://schemas.microsoft.com/office/drawing/2014/main" id="{459B0ED3-921F-46B5-A488-24CBE4BA95FD}"/>
              </a:ext>
            </a:extLst>
          </p:cNvPr>
          <p:cNvSpPr>
            <a:spLocks noGrp="1"/>
          </p:cNvSpPr>
          <p:nvPr>
            <p:ph type="sldNum" sz="quarter" idx="12"/>
          </p:nvPr>
        </p:nvSpPr>
        <p:spPr/>
        <p:txBody>
          <a:bodyPr/>
          <a:lstStyle/>
          <a:p>
            <a:fld id="{0ABA401E-975D-4305-837F-68F918F0CD5D}" type="slidenum">
              <a:rPr lang="en-IN" smtClean="0"/>
              <a:pPr/>
              <a:t>7</a:t>
            </a:fld>
            <a:endParaRPr lang="en-IN"/>
          </a:p>
        </p:txBody>
      </p:sp>
      <p:pic>
        <p:nvPicPr>
          <p:cNvPr id="5" name="Picture 4">
            <a:extLst>
              <a:ext uri="{FF2B5EF4-FFF2-40B4-BE49-F238E27FC236}">
                <a16:creationId xmlns="" xmlns:a16="http://schemas.microsoft.com/office/drawing/2014/main" id="{317E533E-5A61-47C9-9FFD-F68AC8F4590D}"/>
              </a:ext>
            </a:extLst>
          </p:cNvPr>
          <p:cNvPicPr>
            <a:picLocks noChangeAspect="1"/>
          </p:cNvPicPr>
          <p:nvPr/>
        </p:nvPicPr>
        <p:blipFill rotWithShape="1">
          <a:blip r:embed="rId2">
            <a:extLst>
              <a:ext uri="{28A0092B-C50C-407E-A947-70E740481C1C}">
                <a14:useLocalDpi xmlns="" xmlns:a14="http://schemas.microsoft.com/office/drawing/2010/main" val="0"/>
              </a:ext>
            </a:extLst>
          </a:blip>
          <a:srcRect l="5643" t="10125" r="4389" b="32672"/>
          <a:stretch/>
        </p:blipFill>
        <p:spPr>
          <a:xfrm>
            <a:off x="200025" y="942974"/>
            <a:ext cx="11734800" cy="5601629"/>
          </a:xfrm>
          <a:prstGeom prst="rect">
            <a:avLst/>
          </a:prstGeom>
        </p:spPr>
      </p:pic>
      <p:pic>
        <p:nvPicPr>
          <p:cNvPr id="4" name="Picture 3">
            <a:extLst>
              <a:ext uri="{FF2B5EF4-FFF2-40B4-BE49-F238E27FC236}">
                <a16:creationId xmlns="" xmlns:a16="http://schemas.microsoft.com/office/drawing/2014/main" id="{9CCFADA4-A912-43CA-A76D-A7E746A9772B}"/>
              </a:ext>
            </a:extLst>
          </p:cNvPr>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0" y="0"/>
            <a:ext cx="671771" cy="949009"/>
          </a:xfrm>
          <a:prstGeom prst="rect">
            <a:avLst/>
          </a:prstGeom>
        </p:spPr>
      </p:pic>
    </p:spTree>
    <p:extLst>
      <p:ext uri="{BB962C8B-B14F-4D97-AF65-F5344CB8AC3E}">
        <p14:creationId xmlns="" xmlns:p14="http://schemas.microsoft.com/office/powerpoint/2010/main" val="14343946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6">
            <a:extLst>
              <a:ext uri="{FF2B5EF4-FFF2-40B4-BE49-F238E27FC236}">
                <a16:creationId xmlns="" xmlns:a16="http://schemas.microsoft.com/office/drawing/2014/main" id="{5E5033C4-3C41-4A99-8255-8B2207CB0620}"/>
              </a:ext>
            </a:extLst>
          </p:cNvPr>
          <p:cNvSpPr>
            <a:spLocks noGrp="1"/>
          </p:cNvSpPr>
          <p:nvPr>
            <p:ph type="ftr" sz="quarter" idx="11"/>
          </p:nvPr>
        </p:nvSpPr>
        <p:spPr>
          <a:xfrm>
            <a:off x="4419600" y="198836"/>
            <a:ext cx="7315200" cy="365125"/>
          </a:xfrm>
        </p:spPr>
        <p:txBody>
          <a:bodyPr/>
          <a:lstStyle/>
          <a:p>
            <a:r>
              <a:rPr lang="en-US" dirty="0" smtClean="0"/>
              <a:t>Online Class (Google Meet): Prepared by V.DEEPA Date:12.08.21, Class : III </a:t>
            </a:r>
            <a:r>
              <a:rPr lang="en-US" dirty="0" err="1" smtClean="0"/>
              <a:t>BSc</a:t>
            </a:r>
            <a:r>
              <a:rPr lang="en-US" dirty="0" smtClean="0"/>
              <a:t> CDF</a:t>
            </a:r>
            <a:endParaRPr lang="en-IN" dirty="0"/>
          </a:p>
        </p:txBody>
      </p:sp>
      <p:sp>
        <p:nvSpPr>
          <p:cNvPr id="3" name="Slide Number Placeholder 2">
            <a:extLst>
              <a:ext uri="{FF2B5EF4-FFF2-40B4-BE49-F238E27FC236}">
                <a16:creationId xmlns="" xmlns:a16="http://schemas.microsoft.com/office/drawing/2014/main" id="{682A0F09-3624-4F8D-8FE9-EA3F573EA8E4}"/>
              </a:ext>
            </a:extLst>
          </p:cNvPr>
          <p:cNvSpPr>
            <a:spLocks noGrp="1"/>
          </p:cNvSpPr>
          <p:nvPr>
            <p:ph type="sldNum" sz="quarter" idx="12"/>
          </p:nvPr>
        </p:nvSpPr>
        <p:spPr/>
        <p:txBody>
          <a:bodyPr/>
          <a:lstStyle/>
          <a:p>
            <a:fld id="{0ABA401E-975D-4305-837F-68F918F0CD5D}" type="slidenum">
              <a:rPr lang="en-IN" smtClean="0"/>
              <a:pPr/>
              <a:t>8</a:t>
            </a:fld>
            <a:endParaRPr lang="en-IN"/>
          </a:p>
        </p:txBody>
      </p:sp>
      <p:pic>
        <p:nvPicPr>
          <p:cNvPr id="5" name="Picture 4">
            <a:extLst>
              <a:ext uri="{FF2B5EF4-FFF2-40B4-BE49-F238E27FC236}">
                <a16:creationId xmlns="" xmlns:a16="http://schemas.microsoft.com/office/drawing/2014/main" id="{8C7B8E1B-1310-4E82-BE12-DE05FDB999EC}"/>
              </a:ext>
            </a:extLst>
          </p:cNvPr>
          <p:cNvPicPr>
            <a:picLocks noChangeAspect="1"/>
          </p:cNvPicPr>
          <p:nvPr/>
        </p:nvPicPr>
        <p:blipFill rotWithShape="1">
          <a:blip r:embed="rId2">
            <a:extLst>
              <a:ext uri="{28A0092B-C50C-407E-A947-70E740481C1C}">
                <a14:useLocalDpi xmlns="" xmlns:a14="http://schemas.microsoft.com/office/drawing/2010/main" val="0"/>
              </a:ext>
            </a:extLst>
          </a:blip>
          <a:srcRect l="6114" t="2610" r="2664" b="16597"/>
          <a:stretch/>
        </p:blipFill>
        <p:spPr>
          <a:xfrm>
            <a:off x="95248" y="866775"/>
            <a:ext cx="11925301" cy="5757273"/>
          </a:xfrm>
          <a:prstGeom prst="rect">
            <a:avLst/>
          </a:prstGeom>
        </p:spPr>
      </p:pic>
      <p:pic>
        <p:nvPicPr>
          <p:cNvPr id="4" name="Picture 3">
            <a:extLst>
              <a:ext uri="{FF2B5EF4-FFF2-40B4-BE49-F238E27FC236}">
                <a16:creationId xmlns="" xmlns:a16="http://schemas.microsoft.com/office/drawing/2014/main" id="{2B74D902-EF9A-4D5D-A866-63D67C2108E2}"/>
              </a:ext>
            </a:extLst>
          </p:cNvPr>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0" y="0"/>
            <a:ext cx="671771" cy="949009"/>
          </a:xfrm>
          <a:prstGeom prst="rect">
            <a:avLst/>
          </a:prstGeom>
        </p:spPr>
      </p:pic>
    </p:spTree>
    <p:extLst>
      <p:ext uri="{BB962C8B-B14F-4D97-AF65-F5344CB8AC3E}">
        <p14:creationId xmlns="" xmlns:p14="http://schemas.microsoft.com/office/powerpoint/2010/main" val="31055975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6">
            <a:extLst>
              <a:ext uri="{FF2B5EF4-FFF2-40B4-BE49-F238E27FC236}">
                <a16:creationId xmlns="" xmlns:a16="http://schemas.microsoft.com/office/drawing/2014/main" id="{4CC3DB02-D12D-482B-8AD8-D9F4571EE793}"/>
              </a:ext>
            </a:extLst>
          </p:cNvPr>
          <p:cNvSpPr>
            <a:spLocks noGrp="1"/>
          </p:cNvSpPr>
          <p:nvPr>
            <p:ph type="ftr" sz="quarter" idx="11"/>
          </p:nvPr>
        </p:nvSpPr>
        <p:spPr>
          <a:xfrm>
            <a:off x="849086" y="198836"/>
            <a:ext cx="10885714" cy="365125"/>
          </a:xfrm>
        </p:spPr>
        <p:txBody>
          <a:bodyPr/>
          <a:lstStyle/>
          <a:p>
            <a:pPr algn="ctr"/>
            <a:r>
              <a:rPr lang="en-US" dirty="0" smtClean="0"/>
              <a:t>Online Class (Google Meet): Prepared by V.DEEPA Date:12.08.21, Class : III </a:t>
            </a:r>
            <a:r>
              <a:rPr lang="en-US" dirty="0" err="1" smtClean="0"/>
              <a:t>BSc</a:t>
            </a:r>
            <a:r>
              <a:rPr lang="en-US" dirty="0" smtClean="0"/>
              <a:t> CDF</a:t>
            </a:r>
            <a:endParaRPr lang="en-IN" dirty="0"/>
          </a:p>
        </p:txBody>
      </p:sp>
      <p:sp>
        <p:nvSpPr>
          <p:cNvPr id="3" name="Slide Number Placeholder 2">
            <a:extLst>
              <a:ext uri="{FF2B5EF4-FFF2-40B4-BE49-F238E27FC236}">
                <a16:creationId xmlns="" xmlns:a16="http://schemas.microsoft.com/office/drawing/2014/main" id="{627B398E-7179-41BA-A35F-C6112F50945D}"/>
              </a:ext>
            </a:extLst>
          </p:cNvPr>
          <p:cNvSpPr>
            <a:spLocks noGrp="1"/>
          </p:cNvSpPr>
          <p:nvPr>
            <p:ph type="sldNum" sz="quarter" idx="12"/>
          </p:nvPr>
        </p:nvSpPr>
        <p:spPr/>
        <p:txBody>
          <a:bodyPr/>
          <a:lstStyle/>
          <a:p>
            <a:fld id="{0ABA401E-975D-4305-837F-68F918F0CD5D}" type="slidenum">
              <a:rPr lang="en-IN" smtClean="0"/>
              <a:pPr/>
              <a:t>9</a:t>
            </a:fld>
            <a:endParaRPr lang="en-IN"/>
          </a:p>
        </p:txBody>
      </p:sp>
      <p:pic>
        <p:nvPicPr>
          <p:cNvPr id="5" name="Picture 4">
            <a:extLst>
              <a:ext uri="{FF2B5EF4-FFF2-40B4-BE49-F238E27FC236}">
                <a16:creationId xmlns="" xmlns:a16="http://schemas.microsoft.com/office/drawing/2014/main" id="{19A1CBE8-ADF7-4353-9715-0D65019F2977}"/>
              </a:ext>
            </a:extLst>
          </p:cNvPr>
          <p:cNvPicPr>
            <a:picLocks noChangeAspect="1"/>
          </p:cNvPicPr>
          <p:nvPr/>
        </p:nvPicPr>
        <p:blipFill rotWithShape="1">
          <a:blip r:embed="rId2">
            <a:extLst>
              <a:ext uri="{28A0092B-C50C-407E-A947-70E740481C1C}">
                <a14:useLocalDpi xmlns="" xmlns:a14="http://schemas.microsoft.com/office/drawing/2010/main" val="0"/>
              </a:ext>
            </a:extLst>
          </a:blip>
          <a:srcRect l="6897" t="19102" r="2665" b="17432"/>
          <a:stretch/>
        </p:blipFill>
        <p:spPr>
          <a:xfrm>
            <a:off x="85725" y="1066800"/>
            <a:ext cx="11991975" cy="5695851"/>
          </a:xfrm>
          <a:prstGeom prst="rect">
            <a:avLst/>
          </a:prstGeom>
        </p:spPr>
      </p:pic>
      <p:pic>
        <p:nvPicPr>
          <p:cNvPr id="4" name="Picture 3">
            <a:extLst>
              <a:ext uri="{FF2B5EF4-FFF2-40B4-BE49-F238E27FC236}">
                <a16:creationId xmlns="" xmlns:a16="http://schemas.microsoft.com/office/drawing/2014/main" id="{33562EA6-5550-4572-95F2-2854CDA0E56C}"/>
              </a:ext>
            </a:extLst>
          </p:cNvPr>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0" y="0"/>
            <a:ext cx="671771" cy="949009"/>
          </a:xfrm>
          <a:prstGeom prst="rect">
            <a:avLst/>
          </a:prstGeom>
        </p:spPr>
      </p:pic>
    </p:spTree>
    <p:extLst>
      <p:ext uri="{BB962C8B-B14F-4D97-AF65-F5344CB8AC3E}">
        <p14:creationId xmlns="" xmlns:p14="http://schemas.microsoft.com/office/powerpoint/2010/main" val="36090608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587FFC14-13D6-4FD6-9779-E536189F9FA8}"/>
              </a:ext>
            </a:extLst>
          </p:cNvPr>
          <p:cNvSpPr>
            <a:spLocks noGrp="1"/>
          </p:cNvSpPr>
          <p:nvPr>
            <p:ph type="sldNum" sz="quarter" idx="12"/>
          </p:nvPr>
        </p:nvSpPr>
        <p:spPr/>
        <p:txBody>
          <a:bodyPr/>
          <a:lstStyle/>
          <a:p>
            <a:fld id="{0ABA401E-975D-4305-837F-68F918F0CD5D}" type="slidenum">
              <a:rPr lang="en-IN" smtClean="0"/>
              <a:pPr/>
              <a:t>10</a:t>
            </a:fld>
            <a:endParaRPr lang="en-IN"/>
          </a:p>
        </p:txBody>
      </p:sp>
      <p:pic>
        <p:nvPicPr>
          <p:cNvPr id="5" name="Picture 4">
            <a:extLst>
              <a:ext uri="{FF2B5EF4-FFF2-40B4-BE49-F238E27FC236}">
                <a16:creationId xmlns="" xmlns:a16="http://schemas.microsoft.com/office/drawing/2014/main" id="{F7F958E7-30B8-4C3F-A962-8AA81992891C}"/>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045028" y="528629"/>
            <a:ext cx="10071463" cy="5808625"/>
          </a:xfrm>
          <a:prstGeom prst="rect">
            <a:avLst/>
          </a:prstGeom>
        </p:spPr>
      </p:pic>
      <p:pic>
        <p:nvPicPr>
          <p:cNvPr id="4" name="Picture 3">
            <a:extLst>
              <a:ext uri="{FF2B5EF4-FFF2-40B4-BE49-F238E27FC236}">
                <a16:creationId xmlns="" xmlns:a16="http://schemas.microsoft.com/office/drawing/2014/main" id="{F3BB67CD-BE7B-40EB-BDCA-B836CEA7E73E}"/>
              </a:ext>
            </a:extLst>
          </p:cNvPr>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0" y="0"/>
            <a:ext cx="671771" cy="949009"/>
          </a:xfrm>
          <a:prstGeom prst="rect">
            <a:avLst/>
          </a:prstGeom>
        </p:spPr>
      </p:pic>
      <p:sp>
        <p:nvSpPr>
          <p:cNvPr id="7" name="Rectangle 6"/>
          <p:cNvSpPr/>
          <p:nvPr/>
        </p:nvSpPr>
        <p:spPr>
          <a:xfrm>
            <a:off x="853440" y="0"/>
            <a:ext cx="10877006" cy="369332"/>
          </a:xfrm>
          <a:prstGeom prst="rect">
            <a:avLst/>
          </a:prstGeom>
        </p:spPr>
        <p:txBody>
          <a:bodyPr wrap="square">
            <a:spAutoFit/>
          </a:bodyPr>
          <a:lstStyle/>
          <a:p>
            <a:pPr algn="ctr"/>
            <a:r>
              <a:rPr lang="en-US" dirty="0" smtClean="0"/>
              <a:t>Online Class (Google Meet): Prepared by V.DEEPA Date:12.08.21, Class : III </a:t>
            </a:r>
            <a:r>
              <a:rPr lang="en-US" dirty="0" err="1" smtClean="0"/>
              <a:t>BSc</a:t>
            </a:r>
            <a:r>
              <a:rPr lang="en-US" dirty="0" smtClean="0"/>
              <a:t> CDF</a:t>
            </a:r>
            <a:endParaRPr lang="en-IN" dirty="0"/>
          </a:p>
        </p:txBody>
      </p:sp>
    </p:spTree>
    <p:extLst>
      <p:ext uri="{BB962C8B-B14F-4D97-AF65-F5344CB8AC3E}">
        <p14:creationId xmlns="" xmlns:p14="http://schemas.microsoft.com/office/powerpoint/2010/main" val="1901691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6">
            <a:extLst>
              <a:ext uri="{FF2B5EF4-FFF2-40B4-BE49-F238E27FC236}">
                <a16:creationId xmlns="" xmlns:a16="http://schemas.microsoft.com/office/drawing/2014/main" id="{9D4FCC35-E392-449C-B428-404B895A3A36}"/>
              </a:ext>
            </a:extLst>
          </p:cNvPr>
          <p:cNvSpPr>
            <a:spLocks noGrp="1"/>
          </p:cNvSpPr>
          <p:nvPr>
            <p:ph type="ftr" sz="quarter" idx="11"/>
          </p:nvPr>
        </p:nvSpPr>
        <p:spPr>
          <a:xfrm>
            <a:off x="849086" y="198836"/>
            <a:ext cx="10885714" cy="365125"/>
          </a:xfrm>
        </p:spPr>
        <p:txBody>
          <a:bodyPr/>
          <a:lstStyle/>
          <a:p>
            <a:pPr algn="ctr"/>
            <a:r>
              <a:rPr lang="en-US" dirty="0" smtClean="0"/>
              <a:t>Online Class (Google Meet): Prepared by V.DEEPA Date:12.08.21, Class : III </a:t>
            </a:r>
            <a:r>
              <a:rPr lang="en-US" dirty="0" err="1" smtClean="0"/>
              <a:t>BSc</a:t>
            </a:r>
            <a:r>
              <a:rPr lang="en-US" dirty="0" smtClean="0"/>
              <a:t> CDF</a:t>
            </a:r>
            <a:endParaRPr lang="en-IN" dirty="0" smtClean="0"/>
          </a:p>
          <a:p>
            <a:pPr algn="ctr"/>
            <a:endParaRPr lang="en-IN" dirty="0"/>
          </a:p>
        </p:txBody>
      </p:sp>
      <p:sp>
        <p:nvSpPr>
          <p:cNvPr id="3" name="Slide Number Placeholder 2">
            <a:extLst>
              <a:ext uri="{FF2B5EF4-FFF2-40B4-BE49-F238E27FC236}">
                <a16:creationId xmlns="" xmlns:a16="http://schemas.microsoft.com/office/drawing/2014/main" id="{605F2EFC-C9BC-4401-A0F1-1EE94D99AC8C}"/>
              </a:ext>
            </a:extLst>
          </p:cNvPr>
          <p:cNvSpPr>
            <a:spLocks noGrp="1"/>
          </p:cNvSpPr>
          <p:nvPr>
            <p:ph type="sldNum" sz="quarter" idx="12"/>
          </p:nvPr>
        </p:nvSpPr>
        <p:spPr/>
        <p:txBody>
          <a:bodyPr/>
          <a:lstStyle/>
          <a:p>
            <a:fld id="{0ABA401E-975D-4305-837F-68F918F0CD5D}" type="slidenum">
              <a:rPr lang="en-IN" smtClean="0"/>
              <a:pPr/>
              <a:t>11</a:t>
            </a:fld>
            <a:endParaRPr lang="en-IN"/>
          </a:p>
        </p:txBody>
      </p:sp>
      <p:pic>
        <p:nvPicPr>
          <p:cNvPr id="1026" name="Picture 2" descr="WATER REPELLENT FINISH:&#10;D) USING WAX EMULSIONS:&#10;It gives a soft handle and gloss to the fabric.&#10;PROCESS:&#10;• Pad – Dry,&#10;Prep...">
            <a:extLst>
              <a:ext uri="{FF2B5EF4-FFF2-40B4-BE49-F238E27FC236}">
                <a16:creationId xmlns="" xmlns:a16="http://schemas.microsoft.com/office/drawing/2014/main" id="{182B4155-73E1-4F3D-A325-9451A7FCA6B7}"/>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097280" y="671654"/>
            <a:ext cx="9894570" cy="5954334"/>
          </a:xfrm>
          <a:prstGeom prst="rect">
            <a:avLst/>
          </a:prstGeom>
          <a:noFill/>
          <a:extLst>
            <a:ext uri="{909E8E84-426E-40DD-AFC4-6F175D3DCCD1}">
              <a14:hiddenFill xmlns="" xmlns:a14="http://schemas.microsoft.com/office/drawing/2010/main">
                <a:solidFill>
                  <a:srgbClr val="FFFFFF"/>
                </a:solidFill>
              </a14:hiddenFill>
            </a:ext>
          </a:extLst>
        </p:spPr>
      </p:pic>
      <p:pic>
        <p:nvPicPr>
          <p:cNvPr id="4" name="Picture 3">
            <a:extLst>
              <a:ext uri="{FF2B5EF4-FFF2-40B4-BE49-F238E27FC236}">
                <a16:creationId xmlns="" xmlns:a16="http://schemas.microsoft.com/office/drawing/2014/main" id="{F61D4B78-24A5-4082-9B26-9621ACC68CBA}"/>
              </a:ext>
            </a:extLst>
          </p:cNvPr>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0" y="0"/>
            <a:ext cx="671771" cy="949009"/>
          </a:xfrm>
          <a:prstGeom prst="rect">
            <a:avLst/>
          </a:prstGeom>
        </p:spPr>
      </p:pic>
    </p:spTree>
    <p:extLst>
      <p:ext uri="{BB962C8B-B14F-4D97-AF65-F5344CB8AC3E}">
        <p14:creationId xmlns="" xmlns:p14="http://schemas.microsoft.com/office/powerpoint/2010/main" val="1781917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6">
            <a:extLst>
              <a:ext uri="{FF2B5EF4-FFF2-40B4-BE49-F238E27FC236}">
                <a16:creationId xmlns="" xmlns:a16="http://schemas.microsoft.com/office/drawing/2014/main" id="{8CE7D652-4DE6-4E81-B0C0-FFBABBB6F4D1}"/>
              </a:ext>
            </a:extLst>
          </p:cNvPr>
          <p:cNvSpPr>
            <a:spLocks noGrp="1"/>
          </p:cNvSpPr>
          <p:nvPr>
            <p:ph type="ftr" sz="quarter" idx="11"/>
          </p:nvPr>
        </p:nvSpPr>
        <p:spPr>
          <a:xfrm>
            <a:off x="4419600" y="198836"/>
            <a:ext cx="7315200" cy="365125"/>
          </a:xfrm>
        </p:spPr>
        <p:txBody>
          <a:bodyPr/>
          <a:lstStyle/>
          <a:p>
            <a:r>
              <a:rPr lang="en-US" dirty="0" smtClean="0"/>
              <a:t>Online Class (Google Meet): Prepared by V.DEEPA Date:12.08.21, Class : III </a:t>
            </a:r>
            <a:r>
              <a:rPr lang="en-US" dirty="0" err="1" smtClean="0"/>
              <a:t>BSc</a:t>
            </a:r>
            <a:r>
              <a:rPr lang="en-US" dirty="0" smtClean="0"/>
              <a:t> CDF</a:t>
            </a:r>
            <a:endParaRPr lang="en-IN" dirty="0"/>
          </a:p>
        </p:txBody>
      </p:sp>
      <p:sp>
        <p:nvSpPr>
          <p:cNvPr id="3" name="Slide Number Placeholder 2">
            <a:extLst>
              <a:ext uri="{FF2B5EF4-FFF2-40B4-BE49-F238E27FC236}">
                <a16:creationId xmlns="" xmlns:a16="http://schemas.microsoft.com/office/drawing/2014/main" id="{D857A674-8626-4F99-841A-2052397632CA}"/>
              </a:ext>
            </a:extLst>
          </p:cNvPr>
          <p:cNvSpPr>
            <a:spLocks noGrp="1"/>
          </p:cNvSpPr>
          <p:nvPr>
            <p:ph type="sldNum" sz="quarter" idx="12"/>
          </p:nvPr>
        </p:nvSpPr>
        <p:spPr/>
        <p:txBody>
          <a:bodyPr/>
          <a:lstStyle/>
          <a:p>
            <a:fld id="{0ABA401E-975D-4305-837F-68F918F0CD5D}" type="slidenum">
              <a:rPr lang="en-IN" smtClean="0"/>
              <a:pPr/>
              <a:t>12</a:t>
            </a:fld>
            <a:endParaRPr lang="en-IN"/>
          </a:p>
        </p:txBody>
      </p:sp>
      <p:pic>
        <p:nvPicPr>
          <p:cNvPr id="2050" name="Picture 2" descr="DURABLE WATER REPELLENT FINISH:&#10;• Stearoxy – Methyl Pyridium Chloride is popularly used for durable water&#10;repellent finish...">
            <a:extLst>
              <a:ext uri="{FF2B5EF4-FFF2-40B4-BE49-F238E27FC236}">
                <a16:creationId xmlns="" xmlns:a16="http://schemas.microsoft.com/office/drawing/2014/main" id="{7B909517-B0C2-4117-8744-CEFDFC29A703}"/>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42874" y="652463"/>
            <a:ext cx="11353801" cy="5835573"/>
          </a:xfrm>
          <a:prstGeom prst="rect">
            <a:avLst/>
          </a:prstGeom>
          <a:noFill/>
          <a:extLst>
            <a:ext uri="{909E8E84-426E-40DD-AFC4-6F175D3DCCD1}">
              <a14:hiddenFill xmlns="" xmlns:a14="http://schemas.microsoft.com/office/drawing/2010/main">
                <a:solidFill>
                  <a:srgbClr val="FFFFFF"/>
                </a:solidFill>
              </a14:hiddenFill>
            </a:ext>
          </a:extLst>
        </p:spPr>
      </p:pic>
      <p:pic>
        <p:nvPicPr>
          <p:cNvPr id="4" name="Picture 3">
            <a:extLst>
              <a:ext uri="{FF2B5EF4-FFF2-40B4-BE49-F238E27FC236}">
                <a16:creationId xmlns="" xmlns:a16="http://schemas.microsoft.com/office/drawing/2014/main" id="{3D4BA3D5-3101-45EB-8B49-68526ACACA74}"/>
              </a:ext>
            </a:extLst>
          </p:cNvPr>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0" y="0"/>
            <a:ext cx="671771" cy="949009"/>
          </a:xfrm>
          <a:prstGeom prst="rect">
            <a:avLst/>
          </a:prstGeom>
        </p:spPr>
      </p:pic>
    </p:spTree>
    <p:extLst>
      <p:ext uri="{BB962C8B-B14F-4D97-AF65-F5344CB8AC3E}">
        <p14:creationId xmlns="" xmlns:p14="http://schemas.microsoft.com/office/powerpoint/2010/main" val="26009018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628EB0D4-7510-4143-9915-E27306BAB0FC}"/>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9525" y="-9525"/>
            <a:ext cx="671771" cy="949009"/>
          </a:xfrm>
          <a:prstGeom prst="rect">
            <a:avLst/>
          </a:prstGeom>
        </p:spPr>
      </p:pic>
      <p:sp>
        <p:nvSpPr>
          <p:cNvPr id="6" name="Title 5">
            <a:extLst>
              <a:ext uri="{FF2B5EF4-FFF2-40B4-BE49-F238E27FC236}">
                <a16:creationId xmlns="" xmlns:a16="http://schemas.microsoft.com/office/drawing/2014/main" id="{519AAC03-07D7-424B-9E38-FD2E10BAAF86}"/>
              </a:ext>
            </a:extLst>
          </p:cNvPr>
          <p:cNvSpPr>
            <a:spLocks noGrp="1"/>
          </p:cNvSpPr>
          <p:nvPr>
            <p:ph type="title"/>
          </p:nvPr>
        </p:nvSpPr>
        <p:spPr/>
        <p:txBody>
          <a:bodyPr/>
          <a:lstStyle/>
          <a:p>
            <a:r>
              <a:rPr lang="en-IN" dirty="0"/>
              <a:t> </a:t>
            </a:r>
          </a:p>
        </p:txBody>
      </p:sp>
      <p:sp>
        <p:nvSpPr>
          <p:cNvPr id="8" name="Footer Placeholder 6">
            <a:extLst>
              <a:ext uri="{FF2B5EF4-FFF2-40B4-BE49-F238E27FC236}">
                <a16:creationId xmlns="" xmlns:a16="http://schemas.microsoft.com/office/drawing/2014/main" id="{1D002D9D-E355-4594-9E87-B6097F634C9A}"/>
              </a:ext>
            </a:extLst>
          </p:cNvPr>
          <p:cNvSpPr>
            <a:spLocks noGrp="1"/>
          </p:cNvSpPr>
          <p:nvPr>
            <p:ph type="ftr" sz="quarter" idx="11"/>
          </p:nvPr>
        </p:nvSpPr>
        <p:spPr>
          <a:xfrm>
            <a:off x="4419600" y="198836"/>
            <a:ext cx="7315200" cy="365125"/>
          </a:xfrm>
        </p:spPr>
        <p:txBody>
          <a:bodyPr/>
          <a:lstStyle/>
          <a:p>
            <a:r>
              <a:rPr lang="en-US" dirty="0" smtClean="0"/>
              <a:t>Online Class (Google Meet): Prepared by V.DEEPA Date:12.08.21, Class : III </a:t>
            </a:r>
            <a:r>
              <a:rPr lang="en-US" dirty="0" err="1" smtClean="0"/>
              <a:t>BSc</a:t>
            </a:r>
            <a:r>
              <a:rPr lang="en-US" dirty="0" smtClean="0"/>
              <a:t> CDF</a:t>
            </a:r>
            <a:endParaRPr lang="en-IN" dirty="0"/>
          </a:p>
        </p:txBody>
      </p:sp>
      <p:sp>
        <p:nvSpPr>
          <p:cNvPr id="5" name="Slide Number Placeholder 4">
            <a:extLst>
              <a:ext uri="{FF2B5EF4-FFF2-40B4-BE49-F238E27FC236}">
                <a16:creationId xmlns="" xmlns:a16="http://schemas.microsoft.com/office/drawing/2014/main" id="{C81CE5EF-BE54-49A0-BB44-DA338BB985D9}"/>
              </a:ext>
            </a:extLst>
          </p:cNvPr>
          <p:cNvSpPr>
            <a:spLocks noGrp="1"/>
          </p:cNvSpPr>
          <p:nvPr>
            <p:ph type="sldNum" sz="quarter" idx="12"/>
          </p:nvPr>
        </p:nvSpPr>
        <p:spPr/>
        <p:txBody>
          <a:bodyPr/>
          <a:lstStyle/>
          <a:p>
            <a:fld id="{0ABA401E-975D-4305-837F-68F918F0CD5D}" type="slidenum">
              <a:rPr lang="en-IN" smtClean="0"/>
              <a:pPr/>
              <a:t>13</a:t>
            </a:fld>
            <a:endParaRPr lang="en-IN"/>
          </a:p>
        </p:txBody>
      </p:sp>
      <p:sp>
        <p:nvSpPr>
          <p:cNvPr id="10" name="Rectangle 9"/>
          <p:cNvSpPr/>
          <p:nvPr/>
        </p:nvSpPr>
        <p:spPr>
          <a:xfrm>
            <a:off x="574766" y="339635"/>
            <a:ext cx="11116491" cy="5324535"/>
          </a:xfrm>
          <a:prstGeom prst="rect">
            <a:avLst/>
          </a:prstGeom>
        </p:spPr>
        <p:txBody>
          <a:bodyPr wrap="square">
            <a:spAutoFit/>
          </a:bodyPr>
          <a:lstStyle/>
          <a:p>
            <a:r>
              <a:rPr lang="en-US" sz="2400" b="1" dirty="0" smtClean="0">
                <a:solidFill>
                  <a:srgbClr val="C00000"/>
                </a:solidFill>
                <a:latin typeface="Times New Roman" pitchFamily="18" charset="0"/>
                <a:cs typeface="Times New Roman" pitchFamily="18" charset="0"/>
              </a:rPr>
              <a:t>Water Repellency Test Methods:</a:t>
            </a:r>
            <a:r>
              <a:rPr lang="en-US" sz="2400" dirty="0" smtClean="0">
                <a:latin typeface="Times New Roman" pitchFamily="18" charset="0"/>
                <a:cs typeface="Times New Roman" pitchFamily="18" charset="0"/>
              </a:rPr>
              <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Most used water repellency test method is </a:t>
            </a:r>
            <a:r>
              <a:rPr lang="en-US" sz="2400" dirty="0" err="1" smtClean="0">
                <a:latin typeface="Times New Roman" pitchFamily="18" charset="0"/>
                <a:cs typeface="Times New Roman" pitchFamily="18" charset="0"/>
              </a:rPr>
              <a:t>is</a:t>
            </a:r>
            <a:r>
              <a:rPr lang="en-US" sz="2400" dirty="0" smtClean="0">
                <a:latin typeface="Times New Roman" pitchFamily="18" charset="0"/>
                <a:cs typeface="Times New Roman" pitchFamily="18" charset="0"/>
              </a:rPr>
              <a:t> AATCC Test Method 22–2001: water repellency – </a:t>
            </a:r>
            <a:r>
              <a:rPr lang="en-US" sz="2400" b="1" dirty="0" smtClean="0">
                <a:latin typeface="Times New Roman" pitchFamily="18" charset="0"/>
                <a:cs typeface="Times New Roman" pitchFamily="18" charset="0"/>
                <a:hlinkClick r:id="rId3"/>
              </a:rPr>
              <a:t>spray test</a:t>
            </a:r>
            <a:r>
              <a:rPr lang="en-US" sz="2400" dirty="0" smtClean="0">
                <a:latin typeface="Times New Roman" pitchFamily="18" charset="0"/>
                <a:cs typeface="Times New Roman" pitchFamily="18" charset="0"/>
              </a:rPr>
              <a:t>. This method involves spraying of water against the taut fabric surface under controlled conditions. Degree of wetting is rated from 0–5 scale, where 0 refers to complete wetting and 5 to no wetting.</a:t>
            </a:r>
          </a:p>
          <a:p>
            <a:endParaRPr lang="en-US" sz="2800" b="1" dirty="0" smtClean="0"/>
          </a:p>
          <a:p>
            <a:r>
              <a:rPr lang="en-US" sz="2400" b="1" dirty="0" smtClean="0">
                <a:solidFill>
                  <a:srgbClr val="C00000"/>
                </a:solidFill>
                <a:latin typeface="Times New Roman" pitchFamily="18" charset="0"/>
                <a:cs typeface="Times New Roman" pitchFamily="18" charset="0"/>
              </a:rPr>
              <a:t>Water proofing of the fabrics may be divided into two large classes:</a:t>
            </a:r>
            <a:endParaRPr lang="en-US" sz="2400" dirty="0" smtClean="0">
              <a:solidFill>
                <a:srgbClr val="C00000"/>
              </a:solidFill>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Processes in which interstices of the cloth as well as the, surface of the fibers, are covered with a film or skin so that the goods &amp; not-only water shedding but impermeable to air and moisture.</a:t>
            </a: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Processes whereby the fibers are made water repellent through coating with hydrophobic substance or by a chemical reaction, but the fabric remains porous to air.</a:t>
            </a:r>
            <a:endParaRPr lang="en-US"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36792094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a:extLst>
              <a:ext uri="{FF2B5EF4-FFF2-40B4-BE49-F238E27FC236}">
                <a16:creationId xmlns="" xmlns:a16="http://schemas.microsoft.com/office/drawing/2014/main" id="{7788B1E7-4A6D-4AB8-9D27-8FB0FF749FC0}"/>
              </a:ext>
            </a:extLst>
          </p:cNvPr>
          <p:cNvSpPr>
            <a:spLocks noGrp="1"/>
          </p:cNvSpPr>
          <p:nvPr>
            <p:ph type="ftr" sz="quarter" idx="11"/>
          </p:nvPr>
        </p:nvSpPr>
        <p:spPr>
          <a:xfrm>
            <a:off x="4419600" y="198836"/>
            <a:ext cx="7315200" cy="365125"/>
          </a:xfrm>
        </p:spPr>
        <p:txBody>
          <a:bodyPr/>
          <a:lstStyle/>
          <a:p>
            <a:r>
              <a:rPr lang="en-US" dirty="0" smtClean="0"/>
              <a:t>Online Class (Google Meet): Prepared by V.DEEPA Date:12.08.21, Class : III </a:t>
            </a:r>
            <a:r>
              <a:rPr lang="en-US" dirty="0" err="1" smtClean="0"/>
              <a:t>BSc</a:t>
            </a:r>
            <a:r>
              <a:rPr lang="en-US" dirty="0" smtClean="0"/>
              <a:t> CDF</a:t>
            </a:r>
            <a:endParaRPr lang="en-IN" dirty="0"/>
          </a:p>
        </p:txBody>
      </p:sp>
      <p:sp>
        <p:nvSpPr>
          <p:cNvPr id="3" name="Slide Number Placeholder 2">
            <a:extLst>
              <a:ext uri="{FF2B5EF4-FFF2-40B4-BE49-F238E27FC236}">
                <a16:creationId xmlns="" xmlns:a16="http://schemas.microsoft.com/office/drawing/2014/main" id="{AE99E2DA-2B79-4F0D-8964-6FDF9307241D}"/>
              </a:ext>
            </a:extLst>
          </p:cNvPr>
          <p:cNvSpPr>
            <a:spLocks noGrp="1"/>
          </p:cNvSpPr>
          <p:nvPr>
            <p:ph type="sldNum" sz="quarter" idx="12"/>
          </p:nvPr>
        </p:nvSpPr>
        <p:spPr/>
        <p:txBody>
          <a:bodyPr/>
          <a:lstStyle/>
          <a:p>
            <a:fld id="{0ABA401E-975D-4305-837F-68F918F0CD5D}" type="slidenum">
              <a:rPr lang="en-IN" smtClean="0"/>
              <a:pPr/>
              <a:t>14</a:t>
            </a:fld>
            <a:endParaRPr lang="en-IN"/>
          </a:p>
        </p:txBody>
      </p:sp>
      <p:pic>
        <p:nvPicPr>
          <p:cNvPr id="9" name="Picture 8">
            <a:extLst>
              <a:ext uri="{FF2B5EF4-FFF2-40B4-BE49-F238E27FC236}">
                <a16:creationId xmlns="" xmlns:a16="http://schemas.microsoft.com/office/drawing/2014/main" id="{A1F85D7D-EF48-4876-B925-F0B14A1B5FAB}"/>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671771" cy="949009"/>
          </a:xfrm>
          <a:prstGeom prst="rect">
            <a:avLst/>
          </a:prstGeom>
        </p:spPr>
      </p:pic>
      <p:sp>
        <p:nvSpPr>
          <p:cNvPr id="8" name="TextBox 7"/>
          <p:cNvSpPr txBox="1"/>
          <p:nvPr/>
        </p:nvSpPr>
        <p:spPr>
          <a:xfrm>
            <a:off x="3252651" y="1593669"/>
            <a:ext cx="5773783" cy="800219"/>
          </a:xfrm>
          <a:prstGeom prst="rect">
            <a:avLst/>
          </a:prstGeom>
          <a:noFill/>
        </p:spPr>
        <p:txBody>
          <a:bodyPr wrap="square" rtlCol="0">
            <a:spAutoFit/>
          </a:bodyPr>
          <a:lstStyle/>
          <a:p>
            <a:pPr algn="ctr"/>
            <a:r>
              <a:rPr lang="en-US" sz="2800" b="1" dirty="0" smtClean="0">
                <a:solidFill>
                  <a:srgbClr val="C00000"/>
                </a:solidFill>
                <a:latin typeface="Times New Roman" pitchFamily="18" charset="0"/>
                <a:cs typeface="Times New Roman" pitchFamily="18" charset="0"/>
              </a:rPr>
              <a:t>APPLICATION :</a:t>
            </a:r>
          </a:p>
          <a:p>
            <a:endParaRPr lang="en-US" dirty="0">
              <a:solidFill>
                <a:srgbClr val="C00000"/>
              </a:solidFill>
              <a:latin typeface="Times New Roman" pitchFamily="18" charset="0"/>
              <a:cs typeface="Times New Roman" pitchFamily="18" charset="0"/>
            </a:endParaRPr>
          </a:p>
        </p:txBody>
      </p:sp>
      <p:sp>
        <p:nvSpPr>
          <p:cNvPr id="10" name="Rectangle 9"/>
          <p:cNvSpPr/>
          <p:nvPr/>
        </p:nvSpPr>
        <p:spPr>
          <a:xfrm>
            <a:off x="2403566" y="2967335"/>
            <a:ext cx="7406640" cy="1384995"/>
          </a:xfrm>
          <a:prstGeom prst="rect">
            <a:avLst/>
          </a:prstGeom>
        </p:spPr>
        <p:txBody>
          <a:bodyPr wrap="square">
            <a:spAutoFit/>
          </a:bodyPr>
          <a:lstStyle/>
          <a:p>
            <a:r>
              <a:rPr lang="en-US" sz="2800" dirty="0" smtClean="0">
                <a:latin typeface="Times New Roman" pitchFamily="18" charset="0"/>
                <a:cs typeface="Times New Roman" pitchFamily="18" charset="0"/>
              </a:rPr>
              <a:t>Outdoor garments, Suit, Coat, Umbrella, Carpet, Surgical gown,</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Automotive engine filter, Cardboard, etc...</a:t>
            </a:r>
            <a:endParaRPr lang="en-US" sz="2800" dirty="0">
              <a:latin typeface="Times New Roman" pitchFamily="18" charset="0"/>
              <a:cs typeface="Times New Roman" pitchFamily="18" charset="0"/>
            </a:endParaRPr>
          </a:p>
        </p:txBody>
      </p:sp>
    </p:spTree>
    <p:extLst>
      <p:ext uri="{BB962C8B-B14F-4D97-AF65-F5344CB8AC3E}">
        <p14:creationId xmlns="" xmlns:p14="http://schemas.microsoft.com/office/powerpoint/2010/main" val="41278613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a:extLst>
              <a:ext uri="{FF2B5EF4-FFF2-40B4-BE49-F238E27FC236}">
                <a16:creationId xmlns="" xmlns:a16="http://schemas.microsoft.com/office/drawing/2014/main" id="{59F71F4B-F866-4BD4-AF35-AFFA2359FFCB}"/>
              </a:ext>
            </a:extLst>
          </p:cNvPr>
          <p:cNvSpPr>
            <a:spLocks noGrp="1"/>
          </p:cNvSpPr>
          <p:nvPr>
            <p:ph type="ftr" sz="quarter" idx="11"/>
          </p:nvPr>
        </p:nvSpPr>
        <p:spPr>
          <a:xfrm>
            <a:off x="4419600" y="198836"/>
            <a:ext cx="7315200" cy="365125"/>
          </a:xfrm>
        </p:spPr>
        <p:txBody>
          <a:bodyPr/>
          <a:lstStyle/>
          <a:p>
            <a:r>
              <a:rPr lang="en-US" dirty="0" smtClean="0"/>
              <a:t>Online Class (Google Meet): Prepared by V.DEEPA Date:12.08.21, Class : III </a:t>
            </a:r>
            <a:r>
              <a:rPr lang="en-US" dirty="0" err="1" smtClean="0"/>
              <a:t>BSc</a:t>
            </a:r>
            <a:r>
              <a:rPr lang="en-US" dirty="0" smtClean="0"/>
              <a:t> CDF</a:t>
            </a:r>
            <a:endParaRPr lang="en-IN" dirty="0"/>
          </a:p>
        </p:txBody>
      </p:sp>
      <p:sp>
        <p:nvSpPr>
          <p:cNvPr id="3" name="Slide Number Placeholder 2">
            <a:extLst>
              <a:ext uri="{FF2B5EF4-FFF2-40B4-BE49-F238E27FC236}">
                <a16:creationId xmlns="" xmlns:a16="http://schemas.microsoft.com/office/drawing/2014/main" id="{515B3FBA-653F-4F44-B565-5168F85D2306}"/>
              </a:ext>
            </a:extLst>
          </p:cNvPr>
          <p:cNvSpPr>
            <a:spLocks noGrp="1"/>
          </p:cNvSpPr>
          <p:nvPr>
            <p:ph type="sldNum" sz="quarter" idx="12"/>
          </p:nvPr>
        </p:nvSpPr>
        <p:spPr/>
        <p:txBody>
          <a:bodyPr/>
          <a:lstStyle/>
          <a:p>
            <a:fld id="{0ABA401E-975D-4305-837F-68F918F0CD5D}" type="slidenum">
              <a:rPr lang="en-IN" smtClean="0"/>
              <a:pPr/>
              <a:t>15</a:t>
            </a:fld>
            <a:endParaRPr lang="en-IN"/>
          </a:p>
        </p:txBody>
      </p:sp>
      <p:pic>
        <p:nvPicPr>
          <p:cNvPr id="5" name="Picture 4">
            <a:extLst>
              <a:ext uri="{FF2B5EF4-FFF2-40B4-BE49-F238E27FC236}">
                <a16:creationId xmlns="" xmlns:a16="http://schemas.microsoft.com/office/drawing/2014/main" id="{A14C1173-5E4F-4C93-BAEA-D7FE0DDD0FDE}"/>
              </a:ext>
            </a:extLst>
          </p:cNvPr>
          <p:cNvPicPr>
            <a:picLocks noChangeAspect="1"/>
          </p:cNvPicPr>
          <p:nvPr/>
        </p:nvPicPr>
        <p:blipFill rotWithShape="1">
          <a:blip r:embed="rId2">
            <a:extLst>
              <a:ext uri="{28A0092B-C50C-407E-A947-70E740481C1C}">
                <a14:useLocalDpi xmlns="" xmlns:a14="http://schemas.microsoft.com/office/drawing/2010/main" val="0"/>
              </a:ext>
            </a:extLst>
          </a:blip>
          <a:srcRect l="53762" t="20146" r="1254" b="1357"/>
          <a:stretch/>
        </p:blipFill>
        <p:spPr>
          <a:xfrm>
            <a:off x="1504950" y="933450"/>
            <a:ext cx="2733675" cy="3581401"/>
          </a:xfrm>
          <a:prstGeom prst="rect">
            <a:avLst/>
          </a:prstGeom>
        </p:spPr>
      </p:pic>
      <p:pic>
        <p:nvPicPr>
          <p:cNvPr id="4" name="Picture 3">
            <a:extLst>
              <a:ext uri="{FF2B5EF4-FFF2-40B4-BE49-F238E27FC236}">
                <a16:creationId xmlns="" xmlns:a16="http://schemas.microsoft.com/office/drawing/2014/main" id="{E93E9F63-BE98-40CB-9651-CBBED6E996CF}"/>
              </a:ext>
            </a:extLst>
          </p:cNvPr>
          <p:cNvPicPr>
            <a:picLocks noChangeAspect="1"/>
          </p:cNvPicPr>
          <p:nvPr/>
        </p:nvPicPr>
        <p:blipFill rotWithShape="1">
          <a:blip r:embed="rId3">
            <a:extLst>
              <a:ext uri="{28A0092B-C50C-407E-A947-70E740481C1C}">
                <a14:useLocalDpi xmlns="" xmlns:a14="http://schemas.microsoft.com/office/drawing/2010/main" val="0"/>
              </a:ext>
            </a:extLst>
          </a:blip>
          <a:srcRect l="5999" t="23503" r="11953" b="2703"/>
          <a:stretch/>
        </p:blipFill>
        <p:spPr>
          <a:xfrm>
            <a:off x="6419850" y="1885949"/>
            <a:ext cx="4429125" cy="2990851"/>
          </a:xfrm>
          <a:prstGeom prst="rect">
            <a:avLst/>
          </a:prstGeom>
        </p:spPr>
      </p:pic>
      <p:pic>
        <p:nvPicPr>
          <p:cNvPr id="9" name="Picture 8">
            <a:extLst>
              <a:ext uri="{FF2B5EF4-FFF2-40B4-BE49-F238E27FC236}">
                <a16:creationId xmlns="" xmlns:a16="http://schemas.microsoft.com/office/drawing/2014/main" id="{6BE609AA-4DD8-413F-AAD5-67ED1AB8FE66}"/>
              </a:ext>
            </a:extLst>
          </p:cNvPr>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0" y="0"/>
            <a:ext cx="671771" cy="949009"/>
          </a:xfrm>
          <a:prstGeom prst="rect">
            <a:avLst/>
          </a:prstGeom>
        </p:spPr>
      </p:pic>
    </p:spTree>
    <p:extLst>
      <p:ext uri="{BB962C8B-B14F-4D97-AF65-F5344CB8AC3E}">
        <p14:creationId xmlns="" xmlns:p14="http://schemas.microsoft.com/office/powerpoint/2010/main" val="28452100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ABA401E-975D-4305-837F-68F918F0CD5D}" type="slidenum">
              <a:rPr lang="en-IN" smtClean="0"/>
              <a:pPr/>
              <a:t>16</a:t>
            </a:fld>
            <a:endParaRPr lang="en-IN"/>
          </a:p>
        </p:txBody>
      </p:sp>
      <p:pic>
        <p:nvPicPr>
          <p:cNvPr id="4" name="Picture 3">
            <a:extLst>
              <a:ext uri="{FF2B5EF4-FFF2-40B4-BE49-F238E27FC236}">
                <a16:creationId xmlns="" xmlns:a16="http://schemas.microsoft.com/office/drawing/2014/main" id="{6BE609AA-4DD8-413F-AAD5-67ED1AB8FE66}"/>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671771" cy="949009"/>
          </a:xfrm>
          <a:prstGeom prst="rect">
            <a:avLst/>
          </a:prstGeom>
        </p:spPr>
      </p:pic>
      <p:sp>
        <p:nvSpPr>
          <p:cNvPr id="5" name="Rectangle 4"/>
          <p:cNvSpPr/>
          <p:nvPr/>
        </p:nvSpPr>
        <p:spPr>
          <a:xfrm>
            <a:off x="879564" y="0"/>
            <a:ext cx="10759441" cy="369332"/>
          </a:xfrm>
          <a:prstGeom prst="rect">
            <a:avLst/>
          </a:prstGeom>
        </p:spPr>
        <p:txBody>
          <a:bodyPr wrap="square">
            <a:spAutoFit/>
          </a:bodyPr>
          <a:lstStyle/>
          <a:p>
            <a:r>
              <a:rPr lang="en-US" dirty="0" smtClean="0"/>
              <a:t>Online Class (Google Meet): Prepared by V.DEEPA Date:12.08.21, Class : III </a:t>
            </a:r>
            <a:r>
              <a:rPr lang="en-US" dirty="0" err="1" smtClean="0"/>
              <a:t>BSc</a:t>
            </a:r>
            <a:r>
              <a:rPr lang="en-US" dirty="0" smtClean="0"/>
              <a:t> CDF</a:t>
            </a:r>
            <a:endParaRPr lang="en-IN" dirty="0"/>
          </a:p>
        </p:txBody>
      </p:sp>
      <p:sp>
        <p:nvSpPr>
          <p:cNvPr id="6" name="TextBox 5"/>
          <p:cNvSpPr txBox="1"/>
          <p:nvPr/>
        </p:nvSpPr>
        <p:spPr>
          <a:xfrm>
            <a:off x="2638697" y="1841863"/>
            <a:ext cx="6100354" cy="584775"/>
          </a:xfrm>
          <a:prstGeom prst="rect">
            <a:avLst/>
          </a:prstGeom>
          <a:noFill/>
        </p:spPr>
        <p:txBody>
          <a:bodyPr wrap="square" rtlCol="0">
            <a:spAutoFit/>
          </a:bodyPr>
          <a:lstStyle/>
          <a:p>
            <a:pPr algn="ctr"/>
            <a:r>
              <a:rPr lang="en-US" sz="3200" b="1" dirty="0" smtClean="0"/>
              <a:t>MCQ</a:t>
            </a:r>
            <a:endParaRPr lang="en-US" b="1" dirty="0"/>
          </a:p>
        </p:txBody>
      </p:sp>
      <p:sp>
        <p:nvSpPr>
          <p:cNvPr id="7" name="TextBox 6"/>
          <p:cNvSpPr txBox="1"/>
          <p:nvPr/>
        </p:nvSpPr>
        <p:spPr>
          <a:xfrm>
            <a:off x="1384663" y="2978331"/>
            <a:ext cx="9653451" cy="646331"/>
          </a:xfrm>
          <a:prstGeom prst="rect">
            <a:avLst/>
          </a:prstGeom>
          <a:noFill/>
        </p:spPr>
        <p:txBody>
          <a:bodyPr wrap="square" rtlCol="0">
            <a:spAutoFit/>
          </a:bodyPr>
          <a:lstStyle/>
          <a:p>
            <a:r>
              <a:rPr lang="en-US" dirty="0" smtClean="0"/>
              <a:t>https://docs.google.com/forms/d/e/1FAIpQLSfqttpOQbI67RTfJ-d-xY9OI09t9ZidqIp9kS8EC1x63KP5Tg/viewform?usp=sf_link</a:t>
            </a:r>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Trek</Template>
  <TotalTime>473</TotalTime>
  <Words>408</Words>
  <Application>Microsoft Office PowerPoint</Application>
  <PresentationFormat>Custom</PresentationFormat>
  <Paragraphs>62</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Trek</vt:lpstr>
      <vt:lpstr>  </vt:lpstr>
      <vt:lpstr>Slide 2</vt:lpstr>
      <vt:lpstr>Slide 3</vt:lpstr>
      <vt:lpstr>Slide 4</vt:lpstr>
      <vt:lpstr>Slide 5</vt:lpstr>
      <vt:lpstr>Slide 6</vt:lpstr>
      <vt:lpstr>Slide 7</vt:lpstr>
      <vt:lpstr>Slide 8</vt:lpstr>
      <vt:lpstr>Slide 9</vt:lpstr>
      <vt:lpstr>Slide 10</vt:lpstr>
      <vt:lpstr>Slide 11</vt:lpstr>
      <vt:lpstr>Slide 12</vt:lpstr>
      <vt:lpstr> </vt:lpstr>
      <vt:lpstr>Slide 14</vt:lpstr>
      <vt:lpstr>Slide 15</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SANTHOSH</cp:lastModifiedBy>
  <cp:revision>55</cp:revision>
  <dcterms:created xsi:type="dcterms:W3CDTF">2020-09-10T08:43:12Z</dcterms:created>
  <dcterms:modified xsi:type="dcterms:W3CDTF">2021-08-11T16:04:00Z</dcterms:modified>
</cp:coreProperties>
</file>