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9/14/2021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9/14/2021</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9/14/2021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9/14/2021</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9/14/2021</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textileblog.com/various-classification-of-dyes/"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textileebook.com/2019/09/synthetic-fibres-nylon-polyester.html"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
            <a:ext cx="457199" cy="645884"/>
          </a:xfrm>
          <a:prstGeom prst="rect">
            <a:avLst/>
          </a:prstGeom>
        </p:spPr>
      </p:pic>
      <p:sp>
        <p:nvSpPr>
          <p:cNvPr id="5" name="Rectangle 4"/>
          <p:cNvSpPr/>
          <p:nvPr/>
        </p:nvSpPr>
        <p:spPr>
          <a:xfrm>
            <a:off x="990600" y="914400"/>
            <a:ext cx="7924800" cy="2277547"/>
          </a:xfrm>
          <a:prstGeom prst="rect">
            <a:avLst/>
          </a:prstGeom>
        </p:spPr>
        <p:txBody>
          <a:bodyPr wrap="square">
            <a:spAutoFit/>
          </a:bodyPr>
          <a:lstStyle/>
          <a:p>
            <a:pPr algn="ctr">
              <a:lnSpc>
                <a:spcPct val="50000"/>
              </a:lnSpc>
              <a:spcBef>
                <a:spcPts val="600"/>
              </a:spcBef>
            </a:pPr>
            <a:r>
              <a:rPr lang="en-IN" sz="9600" dirty="0" err="1" smtClean="0">
                <a:solidFill>
                  <a:srgbClr val="C00000"/>
                </a:solidFill>
                <a:latin typeface="Monotype Corsiva" panose="03010101010201010101" pitchFamily="66" charset="0"/>
              </a:rPr>
              <a:t>Hindusthan</a:t>
            </a:r>
            <a:endParaRPr lang="en-IN" sz="9600" dirty="0" smtClean="0">
              <a:solidFill>
                <a:srgbClr val="C00000"/>
              </a:solidFill>
              <a:latin typeface="Monotype Corsiva" panose="03010101010201010101" pitchFamily="66" charset="0"/>
            </a:endParaRPr>
          </a:p>
          <a:p>
            <a:pPr algn="ctr">
              <a:lnSpc>
                <a:spcPct val="50000"/>
              </a:lnSpc>
              <a:spcBef>
                <a:spcPts val="600"/>
              </a:spcBef>
            </a:pPr>
            <a:r>
              <a:rPr lang="en-IN" sz="4000" dirty="0" smtClean="0">
                <a:solidFill>
                  <a:srgbClr val="C00000"/>
                </a:solidFill>
                <a:latin typeface="Monotype Corsiva" panose="03010101010201010101" pitchFamily="66" charset="0"/>
              </a:rPr>
              <a:t>College of Arts &amp; Science</a:t>
            </a:r>
          </a:p>
          <a:p>
            <a:pPr algn="ctr">
              <a:spcBef>
                <a:spcPts val="600"/>
              </a:spcBef>
            </a:pPr>
            <a:r>
              <a:rPr lang="en-IN" dirty="0" smtClean="0">
                <a:solidFill>
                  <a:srgbClr val="C00000"/>
                </a:solidFill>
                <a:latin typeface="Monotype Corsiva" panose="03010101010201010101" pitchFamily="66" charset="0"/>
              </a:rPr>
              <a:t>An Autonomous College- Affiliated to </a:t>
            </a:r>
            <a:r>
              <a:rPr lang="en-IN" dirty="0" err="1" smtClean="0">
                <a:solidFill>
                  <a:srgbClr val="C00000"/>
                </a:solidFill>
                <a:latin typeface="Monotype Corsiva" panose="03010101010201010101" pitchFamily="66" charset="0"/>
              </a:rPr>
              <a:t>Bharathiar</a:t>
            </a:r>
            <a:r>
              <a:rPr lang="en-IN" dirty="0" smtClean="0">
                <a:solidFill>
                  <a:srgbClr val="C00000"/>
                </a:solidFill>
                <a:latin typeface="Monotype Corsiva" panose="03010101010201010101" pitchFamily="66" charset="0"/>
              </a:rPr>
              <a:t> University</a:t>
            </a:r>
          </a:p>
          <a:p>
            <a:pPr algn="ctr">
              <a:spcBef>
                <a:spcPts val="600"/>
              </a:spcBef>
            </a:pPr>
            <a:r>
              <a:rPr lang="en-IN" dirty="0" smtClean="0">
                <a:solidFill>
                  <a:srgbClr val="C00000"/>
                </a:solidFill>
                <a:latin typeface="Monotype Corsiva" panose="03010101010201010101" pitchFamily="66" charset="0"/>
              </a:rPr>
              <a:t>Approved by AICTE and Govt of </a:t>
            </a:r>
            <a:r>
              <a:rPr lang="en-IN" dirty="0" err="1" smtClean="0">
                <a:solidFill>
                  <a:srgbClr val="C00000"/>
                </a:solidFill>
                <a:latin typeface="Monotype Corsiva" panose="03010101010201010101" pitchFamily="66" charset="0"/>
              </a:rPr>
              <a:t>Tamilnadu</a:t>
            </a:r>
            <a:endParaRPr lang="en-IN" dirty="0" smtClean="0">
              <a:solidFill>
                <a:srgbClr val="C00000"/>
              </a:solidFill>
              <a:latin typeface="Monotype Corsiva" panose="03010101010201010101" pitchFamily="66" charset="0"/>
            </a:endParaRPr>
          </a:p>
          <a:p>
            <a:pPr algn="ctr">
              <a:spcBef>
                <a:spcPts val="600"/>
              </a:spcBef>
            </a:pPr>
            <a:r>
              <a:rPr lang="en-IN" dirty="0" smtClean="0">
                <a:solidFill>
                  <a:srgbClr val="C00000"/>
                </a:solidFill>
                <a:latin typeface="Monotype Corsiva" panose="03010101010201010101" pitchFamily="66" charset="0"/>
              </a:rPr>
              <a:t>Accredited by NAAC- An ISO Certified Institution</a:t>
            </a:r>
            <a:endParaRPr lang="en-IN" dirty="0">
              <a:solidFill>
                <a:srgbClr val="C00000"/>
              </a:solidFill>
              <a:latin typeface="Monotype Corsiva" panose="03010101010201010101" pitchFamily="66" charset="0"/>
            </a:endParaRPr>
          </a:p>
        </p:txBody>
      </p:sp>
      <p:sp>
        <p:nvSpPr>
          <p:cNvPr id="6" name="Rectangle 5"/>
          <p:cNvSpPr/>
          <p:nvPr/>
        </p:nvSpPr>
        <p:spPr>
          <a:xfrm>
            <a:off x="2209800" y="3657600"/>
            <a:ext cx="4572000" cy="1200329"/>
          </a:xfrm>
          <a:prstGeom prst="rect">
            <a:avLst/>
          </a:prstGeom>
        </p:spPr>
        <p:txBody>
          <a:bodyPr>
            <a:spAutoFit/>
          </a:bodyPr>
          <a:lstStyle/>
          <a:p>
            <a:pPr algn="ctr"/>
            <a:r>
              <a:rPr lang="en-US" b="1" dirty="0" smtClean="0">
                <a:solidFill>
                  <a:srgbClr val="00B050"/>
                </a:solidFill>
                <a:latin typeface="Algerian" panose="04020705040A02060702" pitchFamily="82" charset="0"/>
              </a:rPr>
              <a:t>Class: III </a:t>
            </a:r>
            <a:r>
              <a:rPr lang="en-US" b="1" dirty="0" err="1" smtClean="0">
                <a:solidFill>
                  <a:srgbClr val="00B050"/>
                </a:solidFill>
                <a:latin typeface="Algerian" panose="04020705040A02060702" pitchFamily="82" charset="0"/>
              </a:rPr>
              <a:t>BSc</a:t>
            </a:r>
            <a:r>
              <a:rPr lang="en-US" b="1" dirty="0" smtClean="0">
                <a:solidFill>
                  <a:srgbClr val="00B050"/>
                </a:solidFill>
                <a:latin typeface="Algerian" panose="04020705040A02060702" pitchFamily="82" charset="0"/>
              </a:rPr>
              <a:t> COSTUME DESIGN &amp;FASHION</a:t>
            </a:r>
          </a:p>
          <a:p>
            <a:pPr algn="ctr"/>
            <a:r>
              <a:rPr lang="en-US" b="1" dirty="0" smtClean="0">
                <a:solidFill>
                  <a:srgbClr val="00B050"/>
                </a:solidFill>
                <a:latin typeface="Algerian" panose="04020705040A02060702" pitchFamily="82" charset="0"/>
              </a:rPr>
              <a:t>SUBJECT:TEXTILE FINISHING TECHNOLOGY</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12290" name="AutoShape 2" descr="BUBBLING&#10;PHENOMENON&#10;•Ultrasound energy is sound waves with&#10;frequencies above 20,000 oscillations&#10;per second.&#10;•In liquid, 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2" name="AutoShape 4" descr="BUBBLING&#10;PHENOMENON&#10;•Ultrasound energy is sound waves with&#10;frequencies above 20,000 oscillations&#10;per second.&#10;•In liquid, 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4" name="AutoShape 6" descr="BUBBLING&#10;PHENOMENON&#10;•Ultrasound energy is sound waves with&#10;frequencies above 20,000 oscillations&#10;per second.&#10;•In liquid, 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TextBox 7"/>
          <p:cNvSpPr txBox="1"/>
          <p:nvPr/>
        </p:nvSpPr>
        <p:spPr>
          <a:xfrm>
            <a:off x="685800" y="685800"/>
            <a:ext cx="7543800" cy="523220"/>
          </a:xfrm>
          <a:prstGeom prst="rect">
            <a:avLst/>
          </a:prstGeom>
          <a:noFill/>
        </p:spPr>
        <p:txBody>
          <a:bodyPr wrap="square" rtlCol="0">
            <a:spAutoFit/>
          </a:bodyPr>
          <a:lstStyle/>
          <a:p>
            <a:pPr algn="ctr"/>
            <a:r>
              <a:rPr lang="en-US" sz="2800" b="1" dirty="0" smtClean="0">
                <a:solidFill>
                  <a:schemeClr val="accent6">
                    <a:lumMod val="50000"/>
                  </a:schemeClr>
                </a:solidFill>
              </a:rPr>
              <a:t>SUPER CRITICAL FLUID DYEING</a:t>
            </a:r>
            <a:endParaRPr lang="en-US" b="1" dirty="0">
              <a:solidFill>
                <a:schemeClr val="accent6">
                  <a:lumMod val="50000"/>
                </a:schemeClr>
              </a:solidFill>
            </a:endParaRPr>
          </a:p>
        </p:txBody>
      </p:sp>
      <p:sp>
        <p:nvSpPr>
          <p:cNvPr id="9" name="TextBox 8"/>
          <p:cNvSpPr txBox="1"/>
          <p:nvPr/>
        </p:nvSpPr>
        <p:spPr>
          <a:xfrm>
            <a:off x="304800" y="1295400"/>
            <a:ext cx="8610600" cy="3816429"/>
          </a:xfrm>
          <a:prstGeom prst="rect">
            <a:avLst/>
          </a:prstGeom>
          <a:noFill/>
        </p:spPr>
        <p:txBody>
          <a:bodyPr wrap="square" rtlCol="0">
            <a:spAutoFit/>
          </a:bodyPr>
          <a:lstStyle/>
          <a:p>
            <a:r>
              <a:rPr lang="en-US" sz="2800" b="1" dirty="0" smtClean="0">
                <a:solidFill>
                  <a:srgbClr val="002060"/>
                </a:solidFill>
                <a:latin typeface="+mj-lt"/>
              </a:rPr>
              <a:t>SFD</a:t>
            </a:r>
            <a:r>
              <a:rPr lang="en-US" sz="2800" dirty="0" smtClean="0">
                <a:solidFill>
                  <a:srgbClr val="002060"/>
                </a:solidFill>
                <a:latin typeface="+mj-lt"/>
              </a:rPr>
              <a:t> is a waterless dyeing process and it is a one kind of fluid which is highly compressed gases which combine properties of gases and liquids in an intriguing manner. It is a substance which can be either liquid or gas, used in a state above the critical temperature and critical pressure where gases and liquids can coexist. It shows unique properties that are different from those of either gases or liquids under standard conditions.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4" name="TextBox 3"/>
          <p:cNvSpPr txBox="1"/>
          <p:nvPr/>
        </p:nvSpPr>
        <p:spPr>
          <a:xfrm>
            <a:off x="304800" y="457200"/>
            <a:ext cx="8458200" cy="5970865"/>
          </a:xfrm>
          <a:prstGeom prst="rect">
            <a:avLst/>
          </a:prstGeom>
          <a:noFill/>
        </p:spPr>
        <p:txBody>
          <a:bodyPr wrap="square" rtlCol="0">
            <a:spAutoFit/>
          </a:bodyPr>
          <a:lstStyle/>
          <a:p>
            <a:r>
              <a:rPr lang="en-US" sz="2800" dirty="0" smtClean="0">
                <a:solidFill>
                  <a:srgbClr val="002060"/>
                </a:solidFill>
              </a:rPr>
              <a:t>A supercritical fluid has both the gaseous property of being able to penetrate anything, and the liquid property of being able to dissolve materials into their components. In addition, close to the critical point, small changes in pressure or temperature result in large changes in density, allowing many properties of a supercritical fluid to be “fine-tuned”. Carbon dioxide and water are the most commonly used supercritical fluids.</a:t>
            </a:r>
          </a:p>
          <a:p>
            <a:endParaRPr lang="en-US" sz="2800" dirty="0" smtClean="0">
              <a:solidFill>
                <a:srgbClr val="002060"/>
              </a:solidFill>
            </a:endParaRPr>
          </a:p>
          <a:p>
            <a:r>
              <a:rPr lang="en-US" sz="2800" dirty="0" smtClean="0"/>
              <a:t>The technology uses (reclaimed) CO2 as the dyeing medium in a closed-loop process. When heated and </a:t>
            </a:r>
            <a:r>
              <a:rPr lang="en-US" sz="2800" dirty="0" err="1" smtClean="0"/>
              <a:t>pressurised</a:t>
            </a:r>
            <a:r>
              <a:rPr lang="en-US" sz="2800" dirty="0" smtClean="0"/>
              <a:t>, CO2 becomes supercritical, a phase between a liquid and a gas. In this state CO2 has a very high solvent power, meaning the dye can dissolve easily and deeply into </a:t>
            </a:r>
            <a:r>
              <a:rPr lang="en-US" sz="2800" dirty="0" err="1" smtClean="0"/>
              <a:t>fibres</a:t>
            </a:r>
            <a:r>
              <a:rPr lang="en-US" sz="2800" dirty="0" smtClean="0"/>
              <a:t>, creating a vibrant </a:t>
            </a:r>
            <a:r>
              <a:rPr lang="en-US" sz="2800" dirty="0" err="1" smtClean="0"/>
              <a:t>colour</a:t>
            </a:r>
            <a:r>
              <a:rPr lang="en-US" sz="2800" dirty="0" smtClean="0"/>
              <a:t>.</a:t>
            </a:r>
            <a:endParaRPr lang="en-US" sz="2800" dirty="0" smtClean="0">
              <a:solidFill>
                <a:srgbClr val="002060"/>
              </a:solidFill>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4" name="TextBox 3"/>
          <p:cNvSpPr txBox="1"/>
          <p:nvPr/>
        </p:nvSpPr>
        <p:spPr>
          <a:xfrm>
            <a:off x="228600" y="533400"/>
            <a:ext cx="8686800" cy="6063198"/>
          </a:xfrm>
          <a:prstGeom prst="rect">
            <a:avLst/>
          </a:prstGeom>
          <a:noFill/>
        </p:spPr>
        <p:txBody>
          <a:bodyPr wrap="square" rtlCol="0">
            <a:spAutoFit/>
          </a:bodyPr>
          <a:lstStyle/>
          <a:p>
            <a:pPr algn="ctr"/>
            <a:r>
              <a:rPr lang="en-US" sz="2800" b="1" dirty="0" smtClean="0">
                <a:solidFill>
                  <a:schemeClr val="accent5">
                    <a:lumMod val="50000"/>
                  </a:schemeClr>
                </a:solidFill>
              </a:rPr>
              <a:t>APPLICATION OF Sc CO2 IN TEXTILE</a:t>
            </a:r>
          </a:p>
          <a:p>
            <a:r>
              <a:rPr lang="en-US" sz="2400" dirty="0" smtClean="0">
                <a:solidFill>
                  <a:srgbClr val="002060"/>
                </a:solidFill>
                <a:latin typeface="Georgia" pitchFamily="18" charset="0"/>
              </a:rPr>
              <a:t>(a) Dyeing,</a:t>
            </a:r>
          </a:p>
          <a:p>
            <a:r>
              <a:rPr lang="en-US" sz="2400" dirty="0" smtClean="0">
                <a:solidFill>
                  <a:srgbClr val="002060"/>
                </a:solidFill>
                <a:latin typeface="Georgia" pitchFamily="18" charset="0"/>
              </a:rPr>
              <a:t>(b) Pre-treatments (scouring)</a:t>
            </a:r>
          </a:p>
          <a:p>
            <a:r>
              <a:rPr lang="en-US" sz="2400" dirty="0" smtClean="0">
                <a:solidFill>
                  <a:srgbClr val="002060"/>
                </a:solidFill>
                <a:latin typeface="Georgia" pitchFamily="18" charset="0"/>
              </a:rPr>
              <a:t>(c) Post-treatments (infusion of functional additives)</a:t>
            </a:r>
          </a:p>
          <a:p>
            <a:endParaRPr lang="en-US" sz="2400" dirty="0" smtClean="0">
              <a:solidFill>
                <a:srgbClr val="002060"/>
              </a:solidFill>
              <a:latin typeface="Georgia" pitchFamily="18" charset="0"/>
            </a:endParaRPr>
          </a:p>
          <a:p>
            <a:r>
              <a:rPr lang="en-US" sz="2400" dirty="0" smtClean="0">
                <a:solidFill>
                  <a:srgbClr val="002060"/>
                </a:solidFill>
                <a:latin typeface="Georgia" pitchFamily="18" charset="0"/>
              </a:rPr>
              <a:t>scCO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is ideally suited for dyeing polyester because many of the disperse dyes used for dyeing polyester are soluble in scCO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In addition, the disperse dyes are not soluble in water; hence they are mixed with large amounts of surfactants or modifiers so the dyes can be dispersed in water.</a:t>
            </a:r>
          </a:p>
          <a:p>
            <a:endParaRPr lang="en-US" sz="2400" dirty="0" smtClean="0">
              <a:solidFill>
                <a:srgbClr val="002060"/>
              </a:solidFill>
              <a:latin typeface="Georgia" pitchFamily="18" charset="0"/>
            </a:endParaRPr>
          </a:p>
          <a:p>
            <a:r>
              <a:rPr lang="en-US" sz="2400" dirty="0" smtClean="0">
                <a:solidFill>
                  <a:srgbClr val="002060"/>
                </a:solidFill>
                <a:latin typeface="Georgia" pitchFamily="18" charset="0"/>
              </a:rPr>
              <a:t>With scCO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as solvent, no surfactants or modifiers are needed hence press-cake or crude dyes can be dissolved directly in the scCO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thereby reducing dye costs and eliminating a large amount of additives that would conventionally end up in the waste water stream.</a:t>
            </a:r>
            <a:r>
              <a:rPr lang="en-US" sz="2400" b="1" dirty="0" smtClean="0">
                <a:solidFill>
                  <a:srgbClr val="002060"/>
                </a:solidFill>
              </a:rPr>
              <a:t> </a:t>
            </a:r>
            <a:endParaRPr lang="en-US" sz="2400" b="1" dirty="0">
              <a:solidFill>
                <a:srgbClr val="00206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4" name="TextBox 3"/>
          <p:cNvSpPr txBox="1"/>
          <p:nvPr/>
        </p:nvSpPr>
        <p:spPr>
          <a:xfrm>
            <a:off x="228600" y="685800"/>
            <a:ext cx="8763000" cy="5632311"/>
          </a:xfrm>
          <a:prstGeom prst="rect">
            <a:avLst/>
          </a:prstGeom>
          <a:noFill/>
        </p:spPr>
        <p:txBody>
          <a:bodyPr wrap="square" rtlCol="0">
            <a:spAutoFit/>
          </a:bodyPr>
          <a:lstStyle/>
          <a:p>
            <a:r>
              <a:rPr lang="en-US" sz="2400" dirty="0" smtClean="0">
                <a:solidFill>
                  <a:schemeClr val="accent6">
                    <a:lumMod val="75000"/>
                  </a:schemeClr>
                </a:solidFill>
                <a:latin typeface="Georgia" pitchFamily="18" charset="0"/>
              </a:rPr>
              <a:t>General process for dyeing in scco</a:t>
            </a:r>
            <a:r>
              <a:rPr lang="en-US" sz="2400" baseline="-25000" dirty="0" smtClean="0">
                <a:solidFill>
                  <a:schemeClr val="accent6">
                    <a:lumMod val="75000"/>
                  </a:schemeClr>
                </a:solidFill>
                <a:latin typeface="Georgia" pitchFamily="18" charset="0"/>
              </a:rPr>
              <a:t>2</a:t>
            </a:r>
            <a:r>
              <a:rPr lang="en-US" sz="2400" dirty="0" smtClean="0">
                <a:solidFill>
                  <a:schemeClr val="accent6">
                    <a:lumMod val="75000"/>
                  </a:schemeClr>
                </a:solidFill>
                <a:latin typeface="Georgia" pitchFamily="18" charset="0"/>
              </a:rPr>
              <a:t> is a batch process</a:t>
            </a:r>
          </a:p>
          <a:p>
            <a:endParaRPr lang="en-US" sz="2400" dirty="0" smtClean="0">
              <a:solidFill>
                <a:schemeClr val="accent6">
                  <a:lumMod val="75000"/>
                </a:schemeClr>
              </a:solidFill>
              <a:latin typeface="Georgia" pitchFamily="18" charset="0"/>
            </a:endParaRPr>
          </a:p>
          <a:p>
            <a:r>
              <a:rPr lang="en-US" sz="2400" dirty="0" smtClean="0">
                <a:solidFill>
                  <a:srgbClr val="002060"/>
                </a:solidFill>
                <a:latin typeface="Georgia" pitchFamily="18" charset="0"/>
              </a:rPr>
              <a:t>The key Process Steps are</a:t>
            </a:r>
          </a:p>
          <a:p>
            <a:r>
              <a:rPr lang="en-US" sz="2400" dirty="0" smtClean="0">
                <a:solidFill>
                  <a:srgbClr val="002060"/>
                </a:solidFill>
                <a:latin typeface="Georgia" pitchFamily="18" charset="0"/>
              </a:rPr>
              <a:t> </a:t>
            </a:r>
          </a:p>
          <a:p>
            <a:r>
              <a:rPr lang="en-US" sz="2400" dirty="0" smtClean="0">
                <a:solidFill>
                  <a:srgbClr val="002060"/>
                </a:solidFill>
                <a:latin typeface="Georgia" pitchFamily="18" charset="0"/>
              </a:rPr>
              <a:t>• Load DRY textiles and dyes into pre-heated dyeing vessel</a:t>
            </a:r>
          </a:p>
          <a:p>
            <a:r>
              <a:rPr lang="en-US" sz="2400" dirty="0" smtClean="0">
                <a:solidFill>
                  <a:srgbClr val="002060"/>
                </a:solidFill>
                <a:latin typeface="Georgia" pitchFamily="18" charset="0"/>
              </a:rPr>
              <a:t>• Pump 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to the desired pressure as a liquid</a:t>
            </a:r>
          </a:p>
          <a:p>
            <a:r>
              <a:rPr lang="en-US" sz="2400" dirty="0" smtClean="0">
                <a:solidFill>
                  <a:srgbClr val="002060"/>
                </a:solidFill>
                <a:latin typeface="Georgia" pitchFamily="18" charset="0"/>
              </a:rPr>
              <a:t>• Bring vessel to pressure with 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at supercritical conditions</a:t>
            </a:r>
          </a:p>
          <a:p>
            <a:r>
              <a:rPr lang="en-US" sz="2400" dirty="0" smtClean="0">
                <a:solidFill>
                  <a:srgbClr val="002060"/>
                </a:solidFill>
                <a:latin typeface="Georgia" pitchFamily="18" charset="0"/>
              </a:rPr>
              <a:t>• scCO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is circulated in the system for about 30 minutes to complete the dyeing</a:t>
            </a:r>
          </a:p>
          <a:p>
            <a:r>
              <a:rPr lang="en-US" sz="2400" dirty="0" smtClean="0">
                <a:solidFill>
                  <a:srgbClr val="002060"/>
                </a:solidFill>
                <a:latin typeface="Georgia" pitchFamily="18" charset="0"/>
              </a:rPr>
              <a:t>• Dyed textile is leveled in the dyeing vessel</a:t>
            </a:r>
          </a:p>
          <a:p>
            <a:r>
              <a:rPr lang="en-US" sz="2400" dirty="0" smtClean="0">
                <a:solidFill>
                  <a:srgbClr val="002060"/>
                </a:solidFill>
                <a:latin typeface="Georgia" pitchFamily="18" charset="0"/>
              </a:rPr>
              <a:t>• 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is depressurized. The 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is recycled for re-use. More than 95% of the 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is recycled.</a:t>
            </a:r>
          </a:p>
          <a:p>
            <a:r>
              <a:rPr lang="en-US" sz="2400" dirty="0" smtClean="0">
                <a:solidFill>
                  <a:srgbClr val="002060"/>
                </a:solidFill>
                <a:latin typeface="Georgia" pitchFamily="18" charset="0"/>
              </a:rPr>
              <a:t>• Dyed textile is removed DRY from the vessel.</a:t>
            </a:r>
          </a:p>
          <a:p>
            <a:r>
              <a:rPr lang="en-US" sz="2400" dirty="0" smtClean="0">
                <a:solidFill>
                  <a:srgbClr val="002060"/>
                </a:solidFill>
                <a:latin typeface="Georgia" pitchFamily="18" charset="0"/>
              </a:rPr>
              <a:t>• The system is now ready for the next cycle.</a:t>
            </a:r>
          </a:p>
          <a:p>
            <a:endParaRPr lang="en-US" sz="2400" dirty="0">
              <a:solidFill>
                <a:srgbClr val="002060"/>
              </a:solidFill>
              <a:latin typeface="Georg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4" name="TextBox 3"/>
          <p:cNvSpPr txBox="1"/>
          <p:nvPr/>
        </p:nvSpPr>
        <p:spPr>
          <a:xfrm>
            <a:off x="228600" y="685800"/>
            <a:ext cx="8686800" cy="3323987"/>
          </a:xfrm>
          <a:prstGeom prst="rect">
            <a:avLst/>
          </a:prstGeom>
          <a:noFill/>
        </p:spPr>
        <p:txBody>
          <a:bodyPr wrap="square" rtlCol="0">
            <a:spAutoFit/>
          </a:bodyPr>
          <a:lstStyle/>
          <a:p>
            <a:r>
              <a:rPr lang="en-US" sz="2400" dirty="0" smtClean="0">
                <a:solidFill>
                  <a:srgbClr val="002060"/>
                </a:solidFill>
                <a:latin typeface="Georgia" pitchFamily="18" charset="0"/>
              </a:rPr>
              <a:t>Dyeing in scCO</a:t>
            </a:r>
            <a:r>
              <a:rPr lang="en-US" sz="2400" baseline="-25000" dirty="0" smtClean="0">
                <a:solidFill>
                  <a:srgbClr val="002060"/>
                </a:solidFill>
                <a:latin typeface="Georgia" pitchFamily="18" charset="0"/>
              </a:rPr>
              <a:t>2</a:t>
            </a:r>
            <a:r>
              <a:rPr lang="en-US" sz="2400" dirty="0" smtClean="0">
                <a:solidFill>
                  <a:srgbClr val="002060"/>
                </a:solidFill>
                <a:latin typeface="Georgia" pitchFamily="18" charset="0"/>
              </a:rPr>
              <a:t> is done in a temperature range of 80 to 120</a:t>
            </a:r>
            <a:r>
              <a:rPr lang="en-US" sz="2400" baseline="30000" dirty="0" smtClean="0">
                <a:solidFill>
                  <a:srgbClr val="002060"/>
                </a:solidFill>
                <a:latin typeface="Georgia" pitchFamily="18" charset="0"/>
              </a:rPr>
              <a:t>o</a:t>
            </a:r>
            <a:r>
              <a:rPr lang="en-US" sz="2400" dirty="0" smtClean="0">
                <a:solidFill>
                  <a:srgbClr val="002060"/>
                </a:solidFill>
                <a:latin typeface="Georgia" pitchFamily="18" charset="0"/>
              </a:rPr>
              <a:t>C; the pressure in dyeing vessel is in the range of 200 to 250 bar. The specific dyeing conditions are selected based on the desired color for the textile. The overall process time is 60 to 90 minutes, depending on the color and the size of the dyeing system.</a:t>
            </a:r>
          </a:p>
          <a:p>
            <a:endParaRPr lang="en-US" sz="2400" dirty="0" smtClean="0">
              <a:solidFill>
                <a:srgbClr val="002060"/>
              </a:solidFill>
              <a:latin typeface="Georgia" pitchFamily="18" charset="0"/>
            </a:endParaRPr>
          </a:p>
          <a:p>
            <a:endParaRPr lang="en-US" sz="2400" dirty="0" smtClean="0">
              <a:solidFill>
                <a:srgbClr val="002060"/>
              </a:solidFill>
              <a:latin typeface="Georgia" pitchFamily="18" charset="0"/>
            </a:endParaRPr>
          </a:p>
          <a:p>
            <a:endParaRPr lang="en-US" dirty="0"/>
          </a:p>
        </p:txBody>
      </p:sp>
      <p:pic>
        <p:nvPicPr>
          <p:cNvPr id="7" name="Picture 6" descr="http://eco2dye.com/images/dyeprocess.jpg?crc=355629424"/>
          <p:cNvPicPr/>
          <p:nvPr/>
        </p:nvPicPr>
        <p:blipFill>
          <a:blip r:embed="rId3"/>
          <a:srcRect/>
          <a:stretch>
            <a:fillRect/>
          </a:stretch>
        </p:blipFill>
        <p:spPr bwMode="auto">
          <a:xfrm>
            <a:off x="1295400" y="2971800"/>
            <a:ext cx="6858000" cy="343988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pic>
        <p:nvPicPr>
          <p:cNvPr id="4" name="Picture 3" descr="Computational fluid dynamics simulation of the supercritical carbon dioxide  flow in beam dyeing | Semantic Scholar"/>
          <p:cNvPicPr/>
          <p:nvPr/>
        </p:nvPicPr>
        <p:blipFill>
          <a:blip r:embed="rId3"/>
          <a:srcRect/>
          <a:stretch>
            <a:fillRect/>
          </a:stretch>
        </p:blipFill>
        <p:spPr bwMode="auto">
          <a:xfrm>
            <a:off x="685800" y="685800"/>
            <a:ext cx="7848600" cy="56388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pic>
        <p:nvPicPr>
          <p:cNvPr id="4" name="Picture 3" descr="https://www.researchgate.net/publication/337938220/figure/fig3/AS:944827051020297@1602275731352/Diagram-representing-supercritical-carbon-dioxide-assisted-dyeing_W640.jpg"/>
          <p:cNvPicPr/>
          <p:nvPr/>
        </p:nvPicPr>
        <p:blipFill>
          <a:blip r:embed="rId3"/>
          <a:srcRect/>
          <a:stretch>
            <a:fillRect/>
          </a:stretch>
        </p:blipFill>
        <p:spPr bwMode="auto">
          <a:xfrm>
            <a:off x="685800" y="533400"/>
            <a:ext cx="7924800" cy="57912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5121" name="Rectangle 1"/>
          <p:cNvSpPr>
            <a:spLocks noChangeArrowheads="1"/>
          </p:cNvSpPr>
          <p:nvPr/>
        </p:nvSpPr>
        <p:spPr bwMode="auto">
          <a:xfrm>
            <a:off x="304800" y="381000"/>
            <a:ext cx="84582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sz="2800" b="1" i="0" u="none" strike="noStrike" cap="none" normalizeH="0" baseline="0" dirty="0" smtClean="0">
                <a:ln>
                  <a:noFill/>
                </a:ln>
                <a:solidFill>
                  <a:schemeClr val="accent6">
                    <a:lumMod val="75000"/>
                  </a:schemeClr>
                </a:solidFill>
                <a:effectLst/>
                <a:latin typeface="Georgia" pitchFamily="18" charset="0"/>
                <a:ea typeface="Times New Roman" pitchFamily="18" charset="0"/>
                <a:cs typeface="Times New Roman" pitchFamily="18" charset="0"/>
              </a:rPr>
              <a:t>Why Supercritical Dyeing is better than conventional dyeing technique?</a:t>
            </a:r>
            <a:endParaRPr kumimoji="0" lang="en-US" sz="1200" b="0" i="0" u="none" strike="noStrike" cap="none" normalizeH="0" baseline="0" dirty="0" smtClean="0">
              <a:ln>
                <a:noFill/>
              </a:ln>
              <a:solidFill>
                <a:schemeClr val="accent6">
                  <a:lumMod val="75000"/>
                </a:schemeClr>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Waste water is not generated as water is not used while dyeing</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No damage to the </a:t>
            </a:r>
            <a:r>
              <a:rPr kumimoji="0" lang="en-US" sz="2800" b="0" i="0" u="none" strike="noStrike" cap="none" normalizeH="0" baseline="0" dirty="0" err="1" smtClean="0">
                <a:ln>
                  <a:noFill/>
                </a:ln>
                <a:solidFill>
                  <a:srgbClr val="222222"/>
                </a:solidFill>
                <a:effectLst/>
                <a:latin typeface="Georgia" pitchFamily="18" charset="0"/>
                <a:ea typeface="Times New Roman" pitchFamily="18" charset="0"/>
                <a:cs typeface="Times New Roman" pitchFamily="18" charset="0"/>
              </a:rPr>
              <a:t>fibre</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No need of dispersing or </a:t>
            </a:r>
            <a:r>
              <a:rPr kumimoji="0" lang="en-US" sz="2800" b="0" i="0" u="none" strike="noStrike" cap="none" normalizeH="0" baseline="0" dirty="0" err="1" smtClean="0">
                <a:ln>
                  <a:noFill/>
                </a:ln>
                <a:solidFill>
                  <a:srgbClr val="222222"/>
                </a:solidFill>
                <a:effectLst/>
                <a:latin typeface="Georgia" pitchFamily="18" charset="0"/>
                <a:ea typeface="Times New Roman" pitchFamily="18" charset="0"/>
                <a:cs typeface="Times New Roman" pitchFamily="18" charset="0"/>
              </a:rPr>
              <a:t>levelling</a:t>
            </a: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 agents</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Short time as compared to conventional dyeing</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Low dyes and chemical consumption</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Carbon Dioxide can be recycled easily hence no air pollution</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Drying is not required</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Low energy consumption</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No effluents</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28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 Environment friendly process</a:t>
            </a:r>
            <a:endParaRPr kumimoji="0" lang="en-US" sz="3600" b="0" i="0" u="none" strike="noStrike" cap="none" normalizeH="0" baseline="0" dirty="0" smtClean="0">
              <a:ln>
                <a:noFill/>
              </a:ln>
              <a:solidFill>
                <a:schemeClr val="tx1"/>
              </a:solidFill>
              <a:effectLst/>
              <a:latin typeface="Georgia" pitchFamily="18"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4" name="TextBox 3"/>
          <p:cNvSpPr txBox="1"/>
          <p:nvPr/>
        </p:nvSpPr>
        <p:spPr>
          <a:xfrm>
            <a:off x="304800" y="609600"/>
            <a:ext cx="8534400" cy="4893647"/>
          </a:xfrm>
          <a:prstGeom prst="rect">
            <a:avLst/>
          </a:prstGeom>
          <a:noFill/>
        </p:spPr>
        <p:txBody>
          <a:bodyPr wrap="square" rtlCol="0">
            <a:spAutoFit/>
          </a:bodyPr>
          <a:lstStyle/>
          <a:p>
            <a:r>
              <a:rPr lang="en-US" sz="2400" b="1" dirty="0" smtClean="0">
                <a:solidFill>
                  <a:schemeClr val="accent6">
                    <a:lumMod val="75000"/>
                  </a:schemeClr>
                </a:solidFill>
                <a:latin typeface="Georgia" pitchFamily="18" charset="0"/>
              </a:rPr>
              <a:t>ADVANTAGES:</a:t>
            </a:r>
          </a:p>
          <a:p>
            <a:r>
              <a:rPr lang="en-US" sz="2400" dirty="0" smtClean="0">
                <a:solidFill>
                  <a:srgbClr val="002060"/>
                </a:solidFill>
                <a:latin typeface="Georgia" pitchFamily="18" charset="0"/>
              </a:rPr>
              <a:t>The main advantage of this process is that solvent can be easily turned into gas by simply releasing the pressure leaving no solvent residues and requires no evaporation </a:t>
            </a:r>
            <a:r>
              <a:rPr lang="en-US" sz="2400" dirty="0" err="1" smtClean="0">
                <a:solidFill>
                  <a:srgbClr val="002060"/>
                </a:solidFill>
                <a:latin typeface="Georgia" pitchFamily="18" charset="0"/>
              </a:rPr>
              <a:t>orseparation</a:t>
            </a:r>
            <a:r>
              <a:rPr lang="en-US" sz="2400" dirty="0" smtClean="0">
                <a:solidFill>
                  <a:srgbClr val="002060"/>
                </a:solidFill>
                <a:latin typeface="Georgia" pitchFamily="18" charset="0"/>
              </a:rPr>
              <a:t>. </a:t>
            </a:r>
          </a:p>
          <a:p>
            <a:endParaRPr lang="en-US" sz="2400" dirty="0" smtClean="0">
              <a:solidFill>
                <a:srgbClr val="002060"/>
              </a:solidFill>
              <a:latin typeface="Georgia" pitchFamily="18" charset="0"/>
            </a:endParaRPr>
          </a:p>
          <a:p>
            <a:r>
              <a:rPr lang="en-US" sz="2400" dirty="0" smtClean="0">
                <a:solidFill>
                  <a:srgbClr val="002060"/>
                </a:solidFill>
                <a:latin typeface="Georgia" pitchFamily="18" charset="0"/>
              </a:rPr>
              <a:t>The low viscosity of supercritical fluids and the rather high diffusion properties of the dissolved molecules are especially promising aspects for dyeing processes. </a:t>
            </a:r>
          </a:p>
          <a:p>
            <a:endParaRPr lang="en-US" sz="2400" dirty="0" smtClean="0">
              <a:solidFill>
                <a:srgbClr val="002060"/>
              </a:solidFill>
              <a:latin typeface="Georgia" pitchFamily="18" charset="0"/>
            </a:endParaRPr>
          </a:p>
          <a:p>
            <a:r>
              <a:rPr lang="en-US" sz="2400" dirty="0" smtClean="0">
                <a:solidFill>
                  <a:srgbClr val="002060"/>
                </a:solidFill>
                <a:latin typeface="Georgia" pitchFamily="18" charset="0"/>
              </a:rPr>
              <a:t>A supercritical dyeing fluid should easily dissolve solid </a:t>
            </a:r>
            <a:r>
              <a:rPr lang="en-US" sz="2400" b="1" dirty="0" smtClean="0">
                <a:solidFill>
                  <a:srgbClr val="002060"/>
                </a:solidFill>
                <a:latin typeface="Georgia" pitchFamily="18" charset="0"/>
                <a:hlinkClick r:id="rId3"/>
              </a:rPr>
              <a:t>dyestuffs</a:t>
            </a:r>
            <a:r>
              <a:rPr lang="en-US" sz="2400" dirty="0" smtClean="0">
                <a:solidFill>
                  <a:srgbClr val="002060"/>
                </a:solidFill>
                <a:latin typeface="Georgia" pitchFamily="18" charset="0"/>
              </a:rPr>
              <a:t> and should penetrate even the smallest pores without the need of vigorous convection procedures.</a:t>
            </a:r>
          </a:p>
          <a:p>
            <a:endParaRPr lang="en-US" sz="2400" dirty="0">
              <a:solidFill>
                <a:srgbClr val="002060"/>
              </a:solidFill>
              <a:latin typeface="Georgia"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3073" name="Rectangle 1"/>
          <p:cNvSpPr>
            <a:spLocks noChangeArrowheads="1"/>
          </p:cNvSpPr>
          <p:nvPr/>
        </p:nvSpPr>
        <p:spPr bwMode="auto">
          <a:xfrm>
            <a:off x="228600" y="914400"/>
            <a:ext cx="8534400" cy="4278094"/>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sz="2800" b="1" i="0" u="none" strike="noStrike" cap="none" normalizeH="0" baseline="0" dirty="0" smtClean="0">
                <a:ln>
                  <a:noFill/>
                </a:ln>
                <a:solidFill>
                  <a:schemeClr val="accent6">
                    <a:lumMod val="75000"/>
                  </a:schemeClr>
                </a:solidFill>
                <a:effectLst/>
                <a:latin typeface="Georgia" pitchFamily="18" charset="0"/>
                <a:ea typeface="Times New Roman" pitchFamily="18" charset="0"/>
                <a:cs typeface="Arial" pitchFamily="34" charset="0"/>
              </a:rPr>
              <a:t>DISADVANTAGES:</a:t>
            </a:r>
            <a:endParaRPr kumimoji="0" lang="en-US" sz="1400" b="1" i="0" u="none" strike="noStrike" cap="none" normalizeH="0" baseline="0" dirty="0" smtClean="0">
              <a:ln>
                <a:noFill/>
              </a:ln>
              <a:solidFill>
                <a:schemeClr val="accent6">
                  <a:lumMod val="75000"/>
                </a:schemeClr>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rgbClr val="202124"/>
                </a:solidFill>
                <a:effectLst/>
                <a:latin typeface="Georgia" pitchFamily="18" charset="0"/>
                <a:ea typeface="Times New Roman" pitchFamily="18" charset="0"/>
                <a:cs typeface="Arial" pitchFamily="34" charset="0"/>
              </a:rPr>
              <a:t>Initial investment is high.</a:t>
            </a:r>
            <a:endParaRPr kumimoji="0" lang="en-US" sz="14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sz="2400" b="0" i="0" u="none" strike="noStrike" cap="none" normalizeH="0" baseline="0" dirty="0" smtClean="0">
              <a:ln>
                <a:noFill/>
              </a:ln>
              <a:solidFill>
                <a:srgbClr val="202124"/>
              </a:solidFill>
              <a:effectLst/>
              <a:latin typeface="Georgia"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400" b="0" i="0" u="none" strike="noStrike" cap="none" normalizeH="0" baseline="0" dirty="0" smtClean="0">
                <a:ln>
                  <a:noFill/>
                </a:ln>
                <a:solidFill>
                  <a:srgbClr val="202124"/>
                </a:solidFill>
                <a:effectLst/>
                <a:latin typeface="Georgia" pitchFamily="18" charset="0"/>
                <a:ea typeface="Times New Roman" pitchFamily="18" charset="0"/>
                <a:cs typeface="Arial" pitchFamily="34" charset="0"/>
              </a:rPr>
              <a:t>High pressure and high temperature are required for dye solubility during the process.</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sz="2400" b="0" i="0" u="none" strike="noStrike" cap="none" normalizeH="0" baseline="0" dirty="0" smtClean="0">
              <a:ln>
                <a:noFill/>
              </a:ln>
              <a:solidFill>
                <a:srgbClr val="202124"/>
              </a:solidFill>
              <a:effectLst/>
              <a:latin typeface="Georgia"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400" b="0" i="0" u="none" strike="noStrike" cap="none" normalizeH="0" baseline="0" dirty="0" smtClean="0">
                <a:ln>
                  <a:noFill/>
                </a:ln>
                <a:solidFill>
                  <a:srgbClr val="202124"/>
                </a:solidFill>
                <a:effectLst/>
                <a:latin typeface="Georgia" pitchFamily="18" charset="0"/>
                <a:ea typeface="Times New Roman" pitchFamily="18" charset="0"/>
                <a:cs typeface="Arial" pitchFamily="34" charset="0"/>
              </a:rPr>
              <a:t>It is a batch process. So processing of long length fabric (continuous) is not possible.</a:t>
            </a:r>
            <a:endParaRPr kumimoji="0" lang="en-US" sz="1200" b="0" i="0" u="none" strike="noStrike" cap="none" normalizeH="0" baseline="0" dirty="0" smtClean="0">
              <a:ln>
                <a:noFill/>
              </a:ln>
              <a:solidFill>
                <a:schemeClr val="tx1"/>
              </a:solidFill>
              <a:effectLst/>
              <a:latin typeface="Georg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US" sz="24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400" b="0" i="0" u="none" strike="noStrike" cap="none" normalizeH="0" baseline="0" dirty="0" smtClean="0">
                <a:ln>
                  <a:noFill/>
                </a:ln>
                <a:solidFill>
                  <a:srgbClr val="222222"/>
                </a:solidFill>
                <a:effectLst/>
                <a:latin typeface="Georgia" pitchFamily="18" charset="0"/>
                <a:ea typeface="Times New Roman" pitchFamily="18" charset="0"/>
                <a:cs typeface="Times New Roman" pitchFamily="18" charset="0"/>
              </a:rPr>
              <a:t>At present Supercritical fluid dyeing is only suitable for </a:t>
            </a:r>
            <a:r>
              <a:rPr kumimoji="0" lang="en-US" sz="2400" b="0" i="0" u="none" strike="noStrike" cap="none" normalizeH="0" baseline="0" dirty="0" smtClean="0">
                <a:ln>
                  <a:noFill/>
                </a:ln>
                <a:solidFill>
                  <a:srgbClr val="002060"/>
                </a:solidFill>
                <a:effectLst/>
                <a:latin typeface="Georgia" pitchFamily="18" charset="0"/>
                <a:ea typeface="Times New Roman" pitchFamily="18" charset="0"/>
                <a:cs typeface="Times New Roman" pitchFamily="18" charset="0"/>
                <a:hlinkClick r:id="rId3"/>
              </a:rPr>
              <a:t>synthetic </a:t>
            </a:r>
            <a:r>
              <a:rPr kumimoji="0" lang="en-US" sz="2400" b="0" i="0" u="none" strike="noStrike" cap="none" normalizeH="0" baseline="0" dirty="0" err="1" smtClean="0">
                <a:ln>
                  <a:noFill/>
                </a:ln>
                <a:solidFill>
                  <a:srgbClr val="002060"/>
                </a:solidFill>
                <a:effectLst/>
                <a:latin typeface="Georgia" pitchFamily="18" charset="0"/>
                <a:ea typeface="Times New Roman" pitchFamily="18" charset="0"/>
                <a:cs typeface="Times New Roman" pitchFamily="18" charset="0"/>
                <a:hlinkClick r:id="rId3"/>
              </a:rPr>
              <a:t>fibres</a:t>
            </a:r>
            <a:endParaRPr kumimoji="0" lang="en-US" sz="3200" b="0" i="0" u="none" strike="noStrike" cap="none" normalizeH="0" baseline="0" dirty="0" smtClean="0">
              <a:ln>
                <a:noFill/>
              </a:ln>
              <a:solidFill>
                <a:srgbClr val="002060"/>
              </a:solidFill>
              <a:effectLst/>
              <a:latin typeface="Georgia" pitchFamily="18"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
        <p:nvSpPr>
          <p:cNvPr id="4" name="TextBox 3"/>
          <p:cNvSpPr txBox="1"/>
          <p:nvPr/>
        </p:nvSpPr>
        <p:spPr>
          <a:xfrm>
            <a:off x="533400" y="2133600"/>
            <a:ext cx="8153400" cy="646331"/>
          </a:xfrm>
          <a:prstGeom prst="rect">
            <a:avLst/>
          </a:prstGeom>
          <a:noFill/>
        </p:spPr>
        <p:txBody>
          <a:bodyPr wrap="square" rtlCol="0">
            <a:spAutoFit/>
          </a:bodyPr>
          <a:lstStyle/>
          <a:p>
            <a:r>
              <a:rPr lang="en-US" dirty="0" smtClean="0"/>
              <a:t>https://docs.google.com/forms/d/e/1FAIpQLSfrUTMSZYQZ24kIUHze8nPB906qM9TN9A5XpNcHsNosIvp6ew/viewform?usp=sf_link</a:t>
            </a:r>
            <a:endParaRPr lang="en-US" dirty="0"/>
          </a:p>
        </p:txBody>
      </p:sp>
      <p:sp>
        <p:nvSpPr>
          <p:cNvPr id="7" name="TextBox 6"/>
          <p:cNvSpPr txBox="1"/>
          <p:nvPr/>
        </p:nvSpPr>
        <p:spPr>
          <a:xfrm>
            <a:off x="914400" y="914400"/>
            <a:ext cx="7086600" cy="584775"/>
          </a:xfrm>
          <a:prstGeom prst="rect">
            <a:avLst/>
          </a:prstGeom>
          <a:noFill/>
        </p:spPr>
        <p:txBody>
          <a:bodyPr wrap="square" rtlCol="0">
            <a:spAutoFit/>
          </a:bodyPr>
          <a:lstStyle/>
          <a:p>
            <a:pPr algn="ctr"/>
            <a:r>
              <a:rPr lang="en-US" sz="3200" b="1" dirty="0" smtClean="0">
                <a:solidFill>
                  <a:schemeClr val="accent6">
                    <a:lumMod val="75000"/>
                  </a:schemeClr>
                </a:solidFill>
              </a:rPr>
              <a:t>MCQ</a:t>
            </a:r>
            <a:endParaRPr lang="en-US" b="1" dirty="0">
              <a:solidFill>
                <a:schemeClr val="accent6">
                  <a:lumMod val="7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7C212E-B9FE-48B8-BD8C-E9B6283D83D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28600" y="152400"/>
            <a:ext cx="304799" cy="430589"/>
          </a:xfrm>
          <a:prstGeom prst="rect">
            <a:avLst/>
          </a:prstGeom>
        </p:spPr>
      </p:pic>
      <p:sp>
        <p:nvSpPr>
          <p:cNvPr id="6" name="Rectangle 5"/>
          <p:cNvSpPr/>
          <p:nvPr/>
        </p:nvSpPr>
        <p:spPr>
          <a:xfrm>
            <a:off x="533400" y="152400"/>
            <a:ext cx="8305800" cy="369332"/>
          </a:xfrm>
          <a:prstGeom prst="rect">
            <a:avLst/>
          </a:prstGeom>
        </p:spPr>
        <p:txBody>
          <a:bodyPr wrap="square">
            <a:spAutoFit/>
          </a:bodyPr>
          <a:lstStyle/>
          <a:p>
            <a:r>
              <a:rPr lang="en-US" dirty="0" smtClean="0"/>
              <a:t>Online Class (Google Meet): Prepared by </a:t>
            </a:r>
            <a:r>
              <a:rPr lang="en-US" dirty="0" err="1" smtClean="0"/>
              <a:t>Deepa.V</a:t>
            </a:r>
            <a:r>
              <a:rPr lang="en-US" dirty="0" smtClean="0"/>
              <a:t>  Date:15.09.2021, Class : III </a:t>
            </a:r>
            <a:r>
              <a:rPr lang="en-US" dirty="0" err="1" smtClean="0"/>
              <a:t>BSc</a:t>
            </a:r>
            <a:r>
              <a:rPr lang="en-US" dirty="0" smtClean="0"/>
              <a:t> CDF</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215</TotalTime>
  <Words>596</Words>
  <Application>Microsoft Office PowerPoint</Application>
  <PresentationFormat>On-screen Show (4:3)</PresentationFormat>
  <Paragraphs>74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Equity</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23</cp:revision>
  <dcterms:created xsi:type="dcterms:W3CDTF">2006-08-16T00:00:00Z</dcterms:created>
  <dcterms:modified xsi:type="dcterms:W3CDTF">2021-09-14T15:42:01Z</dcterms:modified>
</cp:coreProperties>
</file>