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70" r:id="rId11"/>
    <p:sldId id="271" r:id="rId12"/>
    <p:sldId id="272" r:id="rId13"/>
    <p:sldId id="273" r:id="rId14"/>
    <p:sldId id="274" r:id="rId15"/>
    <p:sldId id="275" r:id="rId16"/>
    <p:sldId id="276" r:id="rId17"/>
    <p:sldId id="277" r:id="rId18"/>
    <p:sldId id="265" r:id="rId19"/>
    <p:sldId id="278" r:id="rId20"/>
    <p:sldId id="279" r:id="rId21"/>
    <p:sldId id="280" r:id="rId22"/>
    <p:sldId id="281" r:id="rId23"/>
    <p:sldId id="282" r:id="rId24"/>
    <p:sldId id="283" r:id="rId25"/>
    <p:sldId id="284" r:id="rId26"/>
    <p:sldId id="266" r:id="rId27"/>
    <p:sldId id="267" r:id="rId28"/>
    <p:sldId id="268" r:id="rId29"/>
    <p:sldId id="269"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8/31/2021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8/31/2021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8/31/2021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8/31/2021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8/31/2021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8/31/2021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8/31/2021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8/31/2021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8/31/2021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8/31/2021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8/31/2021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8/31/2021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Lime Green Wallpaper. Desktop Background"/>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10" name="Picture 9">
            <a:extLst>
              <a:ext uri="{FF2B5EF4-FFF2-40B4-BE49-F238E27FC236}">
                <a16:creationId xmlns:a16="http://schemas.microsoft.com/office/drawing/2014/main" xmlns="" id="{C37C212E-B9FE-48B8-BD8C-E9B6283D83DA}"/>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 y="1"/>
            <a:ext cx="457199" cy="645884"/>
          </a:xfrm>
          <a:prstGeom prst="rect">
            <a:avLst/>
          </a:prstGeom>
        </p:spPr>
      </p:pic>
      <p:sp>
        <p:nvSpPr>
          <p:cNvPr id="11" name="Rectangle 10"/>
          <p:cNvSpPr/>
          <p:nvPr/>
        </p:nvSpPr>
        <p:spPr>
          <a:xfrm>
            <a:off x="457200" y="304800"/>
            <a:ext cx="8458200" cy="2277547"/>
          </a:xfrm>
          <a:prstGeom prst="rect">
            <a:avLst/>
          </a:prstGeom>
        </p:spPr>
        <p:txBody>
          <a:bodyPr wrap="square">
            <a:spAutoFit/>
          </a:bodyPr>
          <a:lstStyle/>
          <a:p>
            <a:pPr algn="ctr">
              <a:lnSpc>
                <a:spcPct val="50000"/>
              </a:lnSpc>
              <a:spcBef>
                <a:spcPts val="600"/>
              </a:spcBef>
            </a:pPr>
            <a:r>
              <a:rPr lang="en-IN" sz="9600" dirty="0" err="1" smtClean="0">
                <a:solidFill>
                  <a:schemeClr val="bg1"/>
                </a:solidFill>
                <a:latin typeface="Monotype Corsiva" panose="03010101010201010101" pitchFamily="66" charset="0"/>
              </a:rPr>
              <a:t>Hindusthan</a:t>
            </a:r>
            <a:endParaRPr lang="en-IN" sz="9600" dirty="0" smtClean="0">
              <a:solidFill>
                <a:schemeClr val="bg1"/>
              </a:solidFill>
              <a:latin typeface="Monotype Corsiva" panose="03010101010201010101" pitchFamily="66" charset="0"/>
            </a:endParaRPr>
          </a:p>
          <a:p>
            <a:pPr algn="ctr">
              <a:lnSpc>
                <a:spcPct val="50000"/>
              </a:lnSpc>
              <a:spcBef>
                <a:spcPts val="600"/>
              </a:spcBef>
            </a:pPr>
            <a:r>
              <a:rPr lang="en-IN" sz="4000" dirty="0" smtClean="0">
                <a:solidFill>
                  <a:schemeClr val="bg1"/>
                </a:solidFill>
                <a:latin typeface="Monotype Corsiva" panose="03010101010201010101" pitchFamily="66" charset="0"/>
              </a:rPr>
              <a:t>College of Arts &amp; Science</a:t>
            </a:r>
          </a:p>
          <a:p>
            <a:pPr algn="ctr">
              <a:spcBef>
                <a:spcPts val="600"/>
              </a:spcBef>
            </a:pPr>
            <a:r>
              <a:rPr lang="en-IN" dirty="0" smtClean="0">
                <a:solidFill>
                  <a:schemeClr val="bg1"/>
                </a:solidFill>
                <a:latin typeface="Monotype Corsiva" panose="03010101010201010101" pitchFamily="66" charset="0"/>
              </a:rPr>
              <a:t>An Autonomous College- Affiliated to </a:t>
            </a:r>
            <a:r>
              <a:rPr lang="en-IN" dirty="0" err="1" smtClean="0">
                <a:solidFill>
                  <a:schemeClr val="bg1"/>
                </a:solidFill>
                <a:latin typeface="Monotype Corsiva" panose="03010101010201010101" pitchFamily="66" charset="0"/>
              </a:rPr>
              <a:t>Bharathiar</a:t>
            </a:r>
            <a:r>
              <a:rPr lang="en-IN" dirty="0" smtClean="0">
                <a:solidFill>
                  <a:schemeClr val="bg1"/>
                </a:solidFill>
                <a:latin typeface="Monotype Corsiva" panose="03010101010201010101" pitchFamily="66" charset="0"/>
              </a:rPr>
              <a:t> University</a:t>
            </a:r>
          </a:p>
          <a:p>
            <a:pPr algn="ctr">
              <a:spcBef>
                <a:spcPts val="600"/>
              </a:spcBef>
            </a:pPr>
            <a:r>
              <a:rPr lang="en-IN" dirty="0" smtClean="0">
                <a:solidFill>
                  <a:schemeClr val="bg1"/>
                </a:solidFill>
                <a:latin typeface="Monotype Corsiva" panose="03010101010201010101" pitchFamily="66" charset="0"/>
              </a:rPr>
              <a:t>Approved by AICTE and Govt of </a:t>
            </a:r>
            <a:r>
              <a:rPr lang="en-IN" dirty="0" err="1" smtClean="0">
                <a:solidFill>
                  <a:schemeClr val="bg1"/>
                </a:solidFill>
                <a:latin typeface="Monotype Corsiva" panose="03010101010201010101" pitchFamily="66" charset="0"/>
              </a:rPr>
              <a:t>Tamilnadu</a:t>
            </a:r>
            <a:endParaRPr lang="en-IN" dirty="0" smtClean="0">
              <a:solidFill>
                <a:schemeClr val="bg1"/>
              </a:solidFill>
              <a:latin typeface="Monotype Corsiva" panose="03010101010201010101" pitchFamily="66" charset="0"/>
            </a:endParaRPr>
          </a:p>
          <a:p>
            <a:pPr algn="ctr">
              <a:spcBef>
                <a:spcPts val="600"/>
              </a:spcBef>
            </a:pPr>
            <a:r>
              <a:rPr lang="en-IN" dirty="0" smtClean="0">
                <a:solidFill>
                  <a:schemeClr val="bg1"/>
                </a:solidFill>
                <a:latin typeface="Monotype Corsiva" panose="03010101010201010101" pitchFamily="66" charset="0"/>
              </a:rPr>
              <a:t>Accredited by NAAC- An ISO Certified Institution</a:t>
            </a:r>
            <a:endParaRPr lang="en-IN" dirty="0">
              <a:solidFill>
                <a:schemeClr val="bg1"/>
              </a:solidFill>
              <a:latin typeface="Monotype Corsiva" panose="03010101010201010101" pitchFamily="66" charset="0"/>
            </a:endParaRPr>
          </a:p>
        </p:txBody>
      </p:sp>
      <p:sp>
        <p:nvSpPr>
          <p:cNvPr id="12" name="Rectangle 11"/>
          <p:cNvSpPr/>
          <p:nvPr/>
        </p:nvSpPr>
        <p:spPr>
          <a:xfrm>
            <a:off x="1371600" y="3352800"/>
            <a:ext cx="6172200" cy="1200329"/>
          </a:xfrm>
          <a:prstGeom prst="rect">
            <a:avLst/>
          </a:prstGeom>
        </p:spPr>
        <p:txBody>
          <a:bodyPr wrap="square">
            <a:spAutoFit/>
          </a:bodyPr>
          <a:lstStyle/>
          <a:p>
            <a:pPr algn="ctr"/>
            <a:r>
              <a:rPr lang="en-US" sz="2400" b="1" dirty="0" smtClean="0">
                <a:solidFill>
                  <a:srgbClr val="FFC000"/>
                </a:solidFill>
                <a:latin typeface="Algerian" panose="04020705040A02060702" pitchFamily="82" charset="0"/>
              </a:rPr>
              <a:t>Class: III </a:t>
            </a:r>
            <a:r>
              <a:rPr lang="en-US" sz="2400" b="1" dirty="0" err="1" smtClean="0">
                <a:solidFill>
                  <a:srgbClr val="FFC000"/>
                </a:solidFill>
                <a:latin typeface="Algerian" panose="04020705040A02060702" pitchFamily="82" charset="0"/>
              </a:rPr>
              <a:t>BSc</a:t>
            </a:r>
            <a:r>
              <a:rPr lang="en-US" sz="2400" b="1" dirty="0" smtClean="0">
                <a:solidFill>
                  <a:srgbClr val="FFC000"/>
                </a:solidFill>
                <a:latin typeface="Algerian" panose="04020705040A02060702" pitchFamily="82" charset="0"/>
              </a:rPr>
              <a:t> COSTUME DESIGN &amp;FASHION</a:t>
            </a:r>
          </a:p>
          <a:p>
            <a:pPr algn="ctr"/>
            <a:r>
              <a:rPr lang="en-US" sz="2400" b="1" dirty="0" smtClean="0">
                <a:solidFill>
                  <a:srgbClr val="FFC000"/>
                </a:solidFill>
                <a:latin typeface="Algerian" panose="04020705040A02060702" pitchFamily="82" charset="0"/>
              </a:rPr>
              <a:t>SUBJECT:TEXTILE FINISHING TECHNOLOGY</a:t>
            </a:r>
            <a:endParaRPr lang="en-US" sz="2400" b="1" dirty="0">
              <a:solidFill>
                <a:srgbClr val="FFC000"/>
              </a:solidFill>
              <a:latin typeface="Algerian" panose="04020705040A02060702" pitchFamily="82"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Lime Green Wallpaper. Desktop Background"/>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5" name="Picture 4">
            <a:extLst>
              <a:ext uri="{FF2B5EF4-FFF2-40B4-BE49-F238E27FC236}">
                <a16:creationId xmlns:a16="http://schemas.microsoft.com/office/drawing/2014/main" xmlns="" id="{40D93261-2879-4AAA-815C-3D63046CA653}"/>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 y="0"/>
            <a:ext cx="457200" cy="645885"/>
          </a:xfrm>
          <a:prstGeom prst="rect">
            <a:avLst/>
          </a:prstGeom>
        </p:spPr>
      </p:pic>
      <p:sp>
        <p:nvSpPr>
          <p:cNvPr id="6" name="Rectangle 5"/>
          <p:cNvSpPr/>
          <p:nvPr/>
        </p:nvSpPr>
        <p:spPr>
          <a:xfrm>
            <a:off x="609600" y="0"/>
            <a:ext cx="8305800" cy="369332"/>
          </a:xfrm>
          <a:prstGeom prst="rect">
            <a:avLst/>
          </a:prstGeom>
        </p:spPr>
        <p:txBody>
          <a:bodyPr wrap="square">
            <a:spAutoFit/>
          </a:bodyPr>
          <a:lstStyle/>
          <a:p>
            <a:r>
              <a:rPr lang="en-US" dirty="0" smtClean="0">
                <a:solidFill>
                  <a:srgbClr val="FFC000"/>
                </a:solidFill>
              </a:rPr>
              <a:t>Online Class (Google Meet): Prepared by V.DEEPA  Date:16.08.21, Class : III </a:t>
            </a:r>
            <a:r>
              <a:rPr lang="en-US" dirty="0" err="1" smtClean="0">
                <a:solidFill>
                  <a:srgbClr val="FFC000"/>
                </a:solidFill>
              </a:rPr>
              <a:t>BSc</a:t>
            </a:r>
            <a:r>
              <a:rPr lang="en-US" dirty="0" smtClean="0">
                <a:solidFill>
                  <a:srgbClr val="FFC000"/>
                </a:solidFill>
              </a:rPr>
              <a:t> CDF</a:t>
            </a:r>
            <a:endParaRPr lang="en-IN" dirty="0">
              <a:solidFill>
                <a:srgbClr val="FFC000"/>
              </a:solidFill>
            </a:endParaRPr>
          </a:p>
        </p:txBody>
      </p:sp>
      <p:pic>
        <p:nvPicPr>
          <p:cNvPr id="14342" name="Picture 6" descr="https://player.slideplayer.com/85/13905835/slides/slide_106.jpg"/>
          <p:cNvPicPr>
            <a:picLocks noChangeAspect="1" noChangeArrowheads="1"/>
          </p:cNvPicPr>
          <p:nvPr/>
        </p:nvPicPr>
        <p:blipFill>
          <a:blip r:embed="rId4"/>
          <a:srcRect/>
          <a:stretch>
            <a:fillRect/>
          </a:stretch>
        </p:blipFill>
        <p:spPr bwMode="auto">
          <a:xfrm>
            <a:off x="0" y="762000"/>
            <a:ext cx="9144000" cy="609600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Lime Green Wallpaper. Desktop Background"/>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5" name="Picture 4">
            <a:extLst>
              <a:ext uri="{FF2B5EF4-FFF2-40B4-BE49-F238E27FC236}">
                <a16:creationId xmlns:a16="http://schemas.microsoft.com/office/drawing/2014/main" xmlns="" id="{40D93261-2879-4AAA-815C-3D63046CA653}"/>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 y="0"/>
            <a:ext cx="304799" cy="430589"/>
          </a:xfrm>
          <a:prstGeom prst="rect">
            <a:avLst/>
          </a:prstGeom>
        </p:spPr>
      </p:pic>
      <p:sp>
        <p:nvSpPr>
          <p:cNvPr id="6" name="Rectangle 5"/>
          <p:cNvSpPr/>
          <p:nvPr/>
        </p:nvSpPr>
        <p:spPr>
          <a:xfrm>
            <a:off x="609600" y="0"/>
            <a:ext cx="8305800" cy="369332"/>
          </a:xfrm>
          <a:prstGeom prst="rect">
            <a:avLst/>
          </a:prstGeom>
        </p:spPr>
        <p:txBody>
          <a:bodyPr wrap="square">
            <a:spAutoFit/>
          </a:bodyPr>
          <a:lstStyle/>
          <a:p>
            <a:r>
              <a:rPr lang="en-US" dirty="0" smtClean="0">
                <a:solidFill>
                  <a:srgbClr val="FFC000"/>
                </a:solidFill>
              </a:rPr>
              <a:t>Online Class (Google Meet): Prepared by V.DEEPA  Date:16.08.21, Class : III </a:t>
            </a:r>
            <a:r>
              <a:rPr lang="en-US" dirty="0" err="1" smtClean="0">
                <a:solidFill>
                  <a:srgbClr val="FFC000"/>
                </a:solidFill>
              </a:rPr>
              <a:t>BSc</a:t>
            </a:r>
            <a:r>
              <a:rPr lang="en-US" dirty="0" smtClean="0">
                <a:solidFill>
                  <a:srgbClr val="FFC000"/>
                </a:solidFill>
              </a:rPr>
              <a:t> CDF</a:t>
            </a:r>
            <a:endParaRPr lang="en-IN" dirty="0">
              <a:solidFill>
                <a:srgbClr val="FFC000"/>
              </a:solidFill>
            </a:endParaRPr>
          </a:p>
        </p:txBody>
      </p:sp>
      <p:sp>
        <p:nvSpPr>
          <p:cNvPr id="8" name="TextBox 7"/>
          <p:cNvSpPr txBox="1"/>
          <p:nvPr/>
        </p:nvSpPr>
        <p:spPr>
          <a:xfrm>
            <a:off x="304800" y="533400"/>
            <a:ext cx="7620000" cy="5262979"/>
          </a:xfrm>
          <a:prstGeom prst="rect">
            <a:avLst/>
          </a:prstGeom>
          <a:noFill/>
        </p:spPr>
        <p:txBody>
          <a:bodyPr wrap="square" rtlCol="0">
            <a:spAutoFit/>
          </a:bodyPr>
          <a:lstStyle/>
          <a:p>
            <a:r>
              <a:rPr lang="en-US" sz="2800" dirty="0" smtClean="0">
                <a:solidFill>
                  <a:srgbClr val="FFFF00"/>
                </a:solidFill>
              </a:rPr>
              <a:t>Pilling </a:t>
            </a:r>
            <a:r>
              <a:rPr lang="en-US" sz="2800" dirty="0" smtClean="0">
                <a:solidFill>
                  <a:schemeClr val="accent6">
                    <a:lumMod val="40000"/>
                    <a:lumOff val="60000"/>
                  </a:schemeClr>
                </a:solidFill>
              </a:rPr>
              <a:t>is formation of small knots of </a:t>
            </a:r>
            <a:r>
              <a:rPr lang="en-US" sz="2800" dirty="0" err="1" smtClean="0">
                <a:solidFill>
                  <a:schemeClr val="accent6">
                    <a:lumMod val="40000"/>
                    <a:lumOff val="60000"/>
                  </a:schemeClr>
                </a:solidFill>
              </a:rPr>
              <a:t>fibres</a:t>
            </a:r>
            <a:r>
              <a:rPr lang="en-US" sz="2800" dirty="0" smtClean="0">
                <a:solidFill>
                  <a:schemeClr val="accent6">
                    <a:lumMod val="40000"/>
                    <a:lumOff val="60000"/>
                  </a:schemeClr>
                </a:solidFill>
              </a:rPr>
              <a:t> on the surface of the fabric. These bundles of </a:t>
            </a:r>
            <a:r>
              <a:rPr lang="en-US" sz="2800" dirty="0" err="1" smtClean="0">
                <a:solidFill>
                  <a:schemeClr val="accent6">
                    <a:lumMod val="40000"/>
                    <a:lumOff val="60000"/>
                  </a:schemeClr>
                </a:solidFill>
              </a:rPr>
              <a:t>fibres</a:t>
            </a:r>
            <a:r>
              <a:rPr lang="en-US" sz="2800" dirty="0" smtClean="0">
                <a:solidFill>
                  <a:schemeClr val="accent6">
                    <a:lumMod val="40000"/>
                    <a:lumOff val="60000"/>
                  </a:schemeClr>
                </a:solidFill>
              </a:rPr>
              <a:t> are held to the fabric by entanglement with the surface  </a:t>
            </a:r>
            <a:r>
              <a:rPr lang="en-US" sz="2800" dirty="0" err="1" smtClean="0">
                <a:solidFill>
                  <a:schemeClr val="accent6">
                    <a:lumMod val="40000"/>
                    <a:lumOff val="60000"/>
                  </a:schemeClr>
                </a:solidFill>
              </a:rPr>
              <a:t>fibres</a:t>
            </a:r>
            <a:r>
              <a:rPr lang="en-US" sz="2800" dirty="0" smtClean="0">
                <a:solidFill>
                  <a:schemeClr val="accent6">
                    <a:lumMod val="40000"/>
                    <a:lumOff val="60000"/>
                  </a:schemeClr>
                </a:solidFill>
              </a:rPr>
              <a:t> and spoil the appearance of the fabric or garment. </a:t>
            </a:r>
          </a:p>
          <a:p>
            <a:endParaRPr lang="en-US" sz="2800" dirty="0" smtClean="0">
              <a:solidFill>
                <a:schemeClr val="accent6">
                  <a:lumMod val="40000"/>
                  <a:lumOff val="60000"/>
                </a:schemeClr>
              </a:solidFill>
            </a:endParaRPr>
          </a:p>
          <a:p>
            <a:r>
              <a:rPr lang="en-US" sz="2800" dirty="0" smtClean="0">
                <a:solidFill>
                  <a:srgbClr val="FFFF00"/>
                </a:solidFill>
              </a:rPr>
              <a:t>Reason :</a:t>
            </a:r>
            <a:r>
              <a:rPr lang="en-US" sz="2800" dirty="0" smtClean="0">
                <a:solidFill>
                  <a:schemeClr val="accent6">
                    <a:lumMod val="40000"/>
                    <a:lumOff val="60000"/>
                  </a:schemeClr>
                </a:solidFill>
              </a:rPr>
              <a:t> Fiber has very high tenacity (tensile strength) .</a:t>
            </a:r>
          </a:p>
          <a:p>
            <a:endParaRPr lang="en-US" sz="2800" dirty="0" smtClean="0">
              <a:solidFill>
                <a:schemeClr val="accent6">
                  <a:lumMod val="40000"/>
                  <a:lumOff val="60000"/>
                </a:schemeClr>
              </a:solidFill>
            </a:endParaRPr>
          </a:p>
          <a:p>
            <a:r>
              <a:rPr lang="en-US" sz="2800" dirty="0" smtClean="0">
                <a:solidFill>
                  <a:schemeClr val="accent6">
                    <a:lumMod val="40000"/>
                    <a:lumOff val="60000"/>
                  </a:schemeClr>
                </a:solidFill>
              </a:rPr>
              <a:t>High tenacity </a:t>
            </a:r>
            <a:r>
              <a:rPr lang="en-US" sz="2800" dirty="0" err="1" smtClean="0">
                <a:solidFill>
                  <a:schemeClr val="accent6">
                    <a:lumMod val="40000"/>
                    <a:lumOff val="60000"/>
                  </a:schemeClr>
                </a:solidFill>
              </a:rPr>
              <a:t>fibres</a:t>
            </a:r>
            <a:r>
              <a:rPr lang="en-US" sz="2800" dirty="0" smtClean="0">
                <a:solidFill>
                  <a:schemeClr val="accent6">
                    <a:lumMod val="40000"/>
                    <a:lumOff val="60000"/>
                  </a:schemeClr>
                </a:solidFill>
              </a:rPr>
              <a:t> like nylon and polyester form pills. Blends of high and low tenacity </a:t>
            </a:r>
            <a:r>
              <a:rPr lang="en-US" sz="2800" dirty="0" err="1" smtClean="0">
                <a:solidFill>
                  <a:schemeClr val="accent6">
                    <a:lumMod val="40000"/>
                    <a:lumOff val="60000"/>
                  </a:schemeClr>
                </a:solidFill>
              </a:rPr>
              <a:t>fibres</a:t>
            </a:r>
            <a:r>
              <a:rPr lang="en-US" sz="2800" dirty="0" smtClean="0">
                <a:solidFill>
                  <a:schemeClr val="accent6">
                    <a:lumMod val="40000"/>
                    <a:lumOff val="60000"/>
                  </a:schemeClr>
                </a:solidFill>
              </a:rPr>
              <a:t> such as </a:t>
            </a:r>
            <a:r>
              <a:rPr lang="en-US" sz="2800" dirty="0" err="1" smtClean="0">
                <a:solidFill>
                  <a:schemeClr val="accent6">
                    <a:lumMod val="40000"/>
                    <a:lumOff val="60000"/>
                  </a:schemeClr>
                </a:solidFill>
              </a:rPr>
              <a:t>terywool</a:t>
            </a:r>
            <a:r>
              <a:rPr lang="en-US" sz="2800" dirty="0" smtClean="0">
                <a:solidFill>
                  <a:schemeClr val="accent6">
                    <a:lumMod val="40000"/>
                    <a:lumOff val="60000"/>
                  </a:schemeClr>
                </a:solidFill>
              </a:rPr>
              <a:t> also forms pills. </a:t>
            </a:r>
            <a:endParaRPr lang="en-US" sz="2800" dirty="0">
              <a:solidFill>
                <a:schemeClr val="accent6">
                  <a:lumMod val="40000"/>
                  <a:lumOff val="60000"/>
                </a:schemeClr>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Lime Green Wallpaper. Desktop Background"/>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5" name="Picture 4">
            <a:extLst>
              <a:ext uri="{FF2B5EF4-FFF2-40B4-BE49-F238E27FC236}">
                <a16:creationId xmlns:a16="http://schemas.microsoft.com/office/drawing/2014/main" xmlns="" id="{40D93261-2879-4AAA-815C-3D63046CA653}"/>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 y="0"/>
            <a:ext cx="304799" cy="430589"/>
          </a:xfrm>
          <a:prstGeom prst="rect">
            <a:avLst/>
          </a:prstGeom>
        </p:spPr>
      </p:pic>
      <p:sp>
        <p:nvSpPr>
          <p:cNvPr id="6" name="Rectangle 5"/>
          <p:cNvSpPr/>
          <p:nvPr/>
        </p:nvSpPr>
        <p:spPr>
          <a:xfrm>
            <a:off x="609600" y="0"/>
            <a:ext cx="8305800" cy="369332"/>
          </a:xfrm>
          <a:prstGeom prst="rect">
            <a:avLst/>
          </a:prstGeom>
        </p:spPr>
        <p:txBody>
          <a:bodyPr wrap="square">
            <a:spAutoFit/>
          </a:bodyPr>
          <a:lstStyle/>
          <a:p>
            <a:r>
              <a:rPr lang="en-US" dirty="0" smtClean="0">
                <a:solidFill>
                  <a:srgbClr val="FFC000"/>
                </a:solidFill>
              </a:rPr>
              <a:t>Online Class (Google Meet): Prepared by V.DEEPA  Date:16.08.21, Class : III </a:t>
            </a:r>
            <a:r>
              <a:rPr lang="en-US" dirty="0" err="1" smtClean="0">
                <a:solidFill>
                  <a:srgbClr val="FFC000"/>
                </a:solidFill>
              </a:rPr>
              <a:t>BSc</a:t>
            </a:r>
            <a:r>
              <a:rPr lang="en-US" dirty="0" smtClean="0">
                <a:solidFill>
                  <a:srgbClr val="FFC000"/>
                </a:solidFill>
              </a:rPr>
              <a:t> CDF</a:t>
            </a:r>
            <a:endParaRPr lang="en-IN" dirty="0">
              <a:solidFill>
                <a:srgbClr val="FFC000"/>
              </a:solidFill>
            </a:endParaRPr>
          </a:p>
        </p:txBody>
      </p:sp>
      <p:sp>
        <p:nvSpPr>
          <p:cNvPr id="7" name="TextBox 6"/>
          <p:cNvSpPr txBox="1"/>
          <p:nvPr/>
        </p:nvSpPr>
        <p:spPr>
          <a:xfrm>
            <a:off x="304800" y="685800"/>
            <a:ext cx="7772400" cy="4832092"/>
          </a:xfrm>
          <a:prstGeom prst="rect">
            <a:avLst/>
          </a:prstGeom>
          <a:noFill/>
        </p:spPr>
        <p:txBody>
          <a:bodyPr wrap="square" rtlCol="0">
            <a:spAutoFit/>
          </a:bodyPr>
          <a:lstStyle/>
          <a:p>
            <a:r>
              <a:rPr lang="en-US" sz="2800" dirty="0" smtClean="0">
                <a:solidFill>
                  <a:schemeClr val="accent6">
                    <a:lumMod val="40000"/>
                    <a:lumOff val="60000"/>
                  </a:schemeClr>
                </a:solidFill>
              </a:rPr>
              <a:t>Low</a:t>
            </a:r>
            <a:r>
              <a:rPr lang="en-US" sz="2800" dirty="0" smtClean="0"/>
              <a:t> </a:t>
            </a:r>
            <a:r>
              <a:rPr lang="en-US" sz="2800" dirty="0" smtClean="0">
                <a:solidFill>
                  <a:schemeClr val="accent6">
                    <a:lumMod val="40000"/>
                    <a:lumOff val="60000"/>
                  </a:schemeClr>
                </a:solidFill>
              </a:rPr>
              <a:t> tenacity fibers like cotton, wool, silk, and viscose rayon there is no pilling problem.</a:t>
            </a:r>
          </a:p>
          <a:p>
            <a:endParaRPr lang="en-US" sz="2800" dirty="0" smtClean="0">
              <a:solidFill>
                <a:schemeClr val="accent6">
                  <a:lumMod val="40000"/>
                  <a:lumOff val="60000"/>
                </a:schemeClr>
              </a:solidFill>
            </a:endParaRPr>
          </a:p>
          <a:p>
            <a:r>
              <a:rPr lang="en-US" sz="2800" dirty="0" smtClean="0">
                <a:solidFill>
                  <a:schemeClr val="accent6">
                    <a:lumMod val="40000"/>
                    <a:lumOff val="60000"/>
                  </a:schemeClr>
                </a:solidFill>
              </a:rPr>
              <a:t>If they are formed , they are rubbed off or washed off during wear the problem of pilling is mainly confined to polyester.</a:t>
            </a:r>
          </a:p>
          <a:p>
            <a:endParaRPr lang="en-US" sz="2800" dirty="0" smtClean="0">
              <a:solidFill>
                <a:schemeClr val="accent6">
                  <a:lumMod val="40000"/>
                  <a:lumOff val="60000"/>
                </a:schemeClr>
              </a:solidFill>
            </a:endParaRPr>
          </a:p>
          <a:p>
            <a:r>
              <a:rPr lang="en-US" sz="2800" dirty="0" smtClean="0">
                <a:solidFill>
                  <a:srgbClr val="FFC000"/>
                </a:solidFill>
              </a:rPr>
              <a:t>FACTORS INFLUENCING PILLING:</a:t>
            </a:r>
            <a:r>
              <a:rPr lang="en-US" sz="2800" dirty="0" smtClean="0">
                <a:solidFill>
                  <a:schemeClr val="accent6">
                    <a:lumMod val="40000"/>
                    <a:lumOff val="60000"/>
                  </a:schemeClr>
                </a:solidFill>
              </a:rPr>
              <a:t> </a:t>
            </a:r>
          </a:p>
          <a:p>
            <a:r>
              <a:rPr lang="en-US" sz="2800" dirty="0" smtClean="0">
                <a:solidFill>
                  <a:schemeClr val="accent6">
                    <a:lumMod val="40000"/>
                    <a:lumOff val="60000"/>
                  </a:schemeClr>
                </a:solidFill>
              </a:rPr>
              <a:t>Fiber characteristics</a:t>
            </a:r>
          </a:p>
          <a:p>
            <a:r>
              <a:rPr lang="en-US" sz="2800" dirty="0" smtClean="0">
                <a:solidFill>
                  <a:schemeClr val="accent6">
                    <a:lumMod val="40000"/>
                    <a:lumOff val="60000"/>
                  </a:schemeClr>
                </a:solidFill>
              </a:rPr>
              <a:t>Yarn construction</a:t>
            </a:r>
          </a:p>
          <a:p>
            <a:r>
              <a:rPr lang="en-US" sz="2800" dirty="0" smtClean="0">
                <a:solidFill>
                  <a:schemeClr val="accent6">
                    <a:lumMod val="40000"/>
                    <a:lumOff val="60000"/>
                  </a:schemeClr>
                </a:solidFill>
              </a:rPr>
              <a:t>Fabric construction    </a:t>
            </a:r>
            <a:endParaRPr lang="en-US"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Lime Green Wallpaper. Desktop Background"/>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5" name="Picture 4">
            <a:extLst>
              <a:ext uri="{FF2B5EF4-FFF2-40B4-BE49-F238E27FC236}">
                <a16:creationId xmlns:a16="http://schemas.microsoft.com/office/drawing/2014/main" xmlns="" id="{40D93261-2879-4AAA-815C-3D63046CA653}"/>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 y="0"/>
            <a:ext cx="304799" cy="430589"/>
          </a:xfrm>
          <a:prstGeom prst="rect">
            <a:avLst/>
          </a:prstGeom>
        </p:spPr>
      </p:pic>
      <p:sp>
        <p:nvSpPr>
          <p:cNvPr id="6" name="Rectangle 5"/>
          <p:cNvSpPr/>
          <p:nvPr/>
        </p:nvSpPr>
        <p:spPr>
          <a:xfrm>
            <a:off x="609600" y="0"/>
            <a:ext cx="8305800" cy="369332"/>
          </a:xfrm>
          <a:prstGeom prst="rect">
            <a:avLst/>
          </a:prstGeom>
        </p:spPr>
        <p:txBody>
          <a:bodyPr wrap="square">
            <a:spAutoFit/>
          </a:bodyPr>
          <a:lstStyle/>
          <a:p>
            <a:r>
              <a:rPr lang="en-US" dirty="0" smtClean="0">
                <a:solidFill>
                  <a:srgbClr val="FFC000"/>
                </a:solidFill>
              </a:rPr>
              <a:t>Online Class (Google Meet): Prepared by V.DEEPA  Date:16.08.21, Class : III </a:t>
            </a:r>
            <a:r>
              <a:rPr lang="en-US" dirty="0" err="1" smtClean="0">
                <a:solidFill>
                  <a:srgbClr val="FFC000"/>
                </a:solidFill>
              </a:rPr>
              <a:t>BSc</a:t>
            </a:r>
            <a:r>
              <a:rPr lang="en-US" dirty="0" smtClean="0">
                <a:solidFill>
                  <a:srgbClr val="FFC000"/>
                </a:solidFill>
              </a:rPr>
              <a:t> CDF</a:t>
            </a:r>
            <a:endParaRPr lang="en-IN" dirty="0">
              <a:solidFill>
                <a:srgbClr val="FFC000"/>
              </a:solidFill>
            </a:endParaRPr>
          </a:p>
        </p:txBody>
      </p:sp>
      <p:sp>
        <p:nvSpPr>
          <p:cNvPr id="8" name="TextBox 7"/>
          <p:cNvSpPr txBox="1"/>
          <p:nvPr/>
        </p:nvSpPr>
        <p:spPr>
          <a:xfrm>
            <a:off x="228600" y="609600"/>
            <a:ext cx="7696200" cy="5262979"/>
          </a:xfrm>
          <a:prstGeom prst="rect">
            <a:avLst/>
          </a:prstGeom>
          <a:noFill/>
        </p:spPr>
        <p:txBody>
          <a:bodyPr wrap="square" rtlCol="0">
            <a:spAutoFit/>
          </a:bodyPr>
          <a:lstStyle/>
          <a:p>
            <a:r>
              <a:rPr lang="en-US" sz="2800" dirty="0" smtClean="0">
                <a:solidFill>
                  <a:srgbClr val="FFC000"/>
                </a:solidFill>
              </a:rPr>
              <a:t>FIBRE CONSTRUCTION:</a:t>
            </a:r>
          </a:p>
          <a:p>
            <a:r>
              <a:rPr lang="en-US" sz="2800" dirty="0" smtClean="0">
                <a:solidFill>
                  <a:srgbClr val="FFFF00"/>
                </a:solidFill>
              </a:rPr>
              <a:t>1. </a:t>
            </a:r>
            <a:r>
              <a:rPr lang="en-US" sz="2800" b="1" dirty="0" smtClean="0">
                <a:solidFill>
                  <a:schemeClr val="accent6">
                    <a:lumMod val="20000"/>
                    <a:lumOff val="80000"/>
                  </a:schemeClr>
                </a:solidFill>
              </a:rPr>
              <a:t>Fiber Nature</a:t>
            </a:r>
            <a:r>
              <a:rPr lang="en-US" sz="2800" dirty="0" smtClean="0">
                <a:solidFill>
                  <a:schemeClr val="accent6">
                    <a:lumMod val="20000"/>
                    <a:lumOff val="80000"/>
                  </a:schemeClr>
                </a:solidFill>
              </a:rPr>
              <a:t>: Natural fibers are less susceptible to pilling than synthetic.</a:t>
            </a:r>
          </a:p>
          <a:p>
            <a:r>
              <a:rPr lang="en-US" sz="2800" dirty="0" smtClean="0">
                <a:solidFill>
                  <a:srgbClr val="FFFF00"/>
                </a:solidFill>
              </a:rPr>
              <a:t>2.</a:t>
            </a:r>
            <a:r>
              <a:rPr lang="en-US" sz="2800" dirty="0" smtClean="0">
                <a:solidFill>
                  <a:schemeClr val="accent6">
                    <a:lumMod val="20000"/>
                    <a:lumOff val="80000"/>
                  </a:schemeClr>
                </a:solidFill>
              </a:rPr>
              <a:t> </a:t>
            </a:r>
            <a:r>
              <a:rPr lang="en-US" sz="2800" b="1" dirty="0" smtClean="0">
                <a:solidFill>
                  <a:schemeClr val="accent6">
                    <a:lumMod val="20000"/>
                    <a:lumOff val="80000"/>
                  </a:schemeClr>
                </a:solidFill>
              </a:rPr>
              <a:t>Fiber Fineness</a:t>
            </a:r>
            <a:r>
              <a:rPr lang="en-US" sz="2800" dirty="0" smtClean="0">
                <a:solidFill>
                  <a:schemeClr val="accent6">
                    <a:lumMod val="20000"/>
                    <a:lumOff val="80000"/>
                  </a:schemeClr>
                </a:solidFill>
              </a:rPr>
              <a:t>: Finer fibers are more susceptible to pilling as there is more propensity to bending. For example Angora is more susceptible to pilling than normal wool.</a:t>
            </a:r>
          </a:p>
          <a:p>
            <a:r>
              <a:rPr lang="en-US" sz="2800" dirty="0" smtClean="0">
                <a:solidFill>
                  <a:srgbClr val="FFFF00"/>
                </a:solidFill>
              </a:rPr>
              <a:t>3.</a:t>
            </a:r>
            <a:r>
              <a:rPr lang="en-US" sz="2800" dirty="0" smtClean="0">
                <a:solidFill>
                  <a:schemeClr val="accent6">
                    <a:lumMod val="20000"/>
                    <a:lumOff val="80000"/>
                  </a:schemeClr>
                </a:solidFill>
              </a:rPr>
              <a:t> Longer the staple length, less is the tendency to form pills.</a:t>
            </a:r>
          </a:p>
          <a:p>
            <a:r>
              <a:rPr lang="en-US" sz="2800" dirty="0" smtClean="0">
                <a:solidFill>
                  <a:srgbClr val="FFFF00"/>
                </a:solidFill>
              </a:rPr>
              <a:t>4.</a:t>
            </a:r>
            <a:r>
              <a:rPr lang="en-US" sz="2800" dirty="0" smtClean="0">
                <a:solidFill>
                  <a:schemeClr val="accent6">
                    <a:lumMod val="20000"/>
                    <a:lumOff val="80000"/>
                  </a:schemeClr>
                </a:solidFill>
              </a:rPr>
              <a:t> Higher the denier lesser the pilling.</a:t>
            </a:r>
          </a:p>
          <a:p>
            <a:r>
              <a:rPr lang="en-US" sz="2800" b="1" dirty="0" smtClean="0">
                <a:solidFill>
                  <a:srgbClr val="FFFF00"/>
                </a:solidFill>
              </a:rPr>
              <a:t>5.</a:t>
            </a:r>
            <a:r>
              <a:rPr lang="en-US" sz="2800" b="1" dirty="0" smtClean="0">
                <a:solidFill>
                  <a:schemeClr val="accent6">
                    <a:lumMod val="20000"/>
                    <a:lumOff val="80000"/>
                  </a:schemeClr>
                </a:solidFill>
              </a:rPr>
              <a:t> Fiber Length: </a:t>
            </a:r>
            <a:r>
              <a:rPr lang="en-US" sz="2800" dirty="0" smtClean="0">
                <a:solidFill>
                  <a:schemeClr val="accent6">
                    <a:lumMod val="20000"/>
                    <a:lumOff val="80000"/>
                  </a:schemeClr>
                </a:solidFill>
              </a:rPr>
              <a:t>Shorter fibers are more susceptible to pilling</a:t>
            </a:r>
            <a:endParaRPr lang="en-US" sz="2800" dirty="0">
              <a:solidFill>
                <a:schemeClr val="accent6">
                  <a:lumMod val="20000"/>
                  <a:lumOff val="80000"/>
                </a:schemeClr>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Lime Green Wallpaper. Desktop Background"/>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5" name="Picture 4">
            <a:extLst>
              <a:ext uri="{FF2B5EF4-FFF2-40B4-BE49-F238E27FC236}">
                <a16:creationId xmlns:a16="http://schemas.microsoft.com/office/drawing/2014/main" xmlns="" id="{40D93261-2879-4AAA-815C-3D63046CA653}"/>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 y="1"/>
            <a:ext cx="304799" cy="430589"/>
          </a:xfrm>
          <a:prstGeom prst="rect">
            <a:avLst/>
          </a:prstGeom>
        </p:spPr>
      </p:pic>
      <p:sp>
        <p:nvSpPr>
          <p:cNvPr id="6" name="Rectangle 5"/>
          <p:cNvSpPr/>
          <p:nvPr/>
        </p:nvSpPr>
        <p:spPr>
          <a:xfrm>
            <a:off x="609600" y="0"/>
            <a:ext cx="8305800" cy="369332"/>
          </a:xfrm>
          <a:prstGeom prst="rect">
            <a:avLst/>
          </a:prstGeom>
        </p:spPr>
        <p:txBody>
          <a:bodyPr wrap="square">
            <a:spAutoFit/>
          </a:bodyPr>
          <a:lstStyle/>
          <a:p>
            <a:r>
              <a:rPr lang="en-US" dirty="0" smtClean="0">
                <a:solidFill>
                  <a:srgbClr val="FFC000"/>
                </a:solidFill>
              </a:rPr>
              <a:t>Online Class (Google Meet): Prepared by V.DEEPA  Date:16.08.21, Class : III </a:t>
            </a:r>
            <a:r>
              <a:rPr lang="en-US" dirty="0" err="1" smtClean="0">
                <a:solidFill>
                  <a:srgbClr val="FFC000"/>
                </a:solidFill>
              </a:rPr>
              <a:t>BSc</a:t>
            </a:r>
            <a:r>
              <a:rPr lang="en-US" dirty="0" smtClean="0">
                <a:solidFill>
                  <a:srgbClr val="FFC000"/>
                </a:solidFill>
              </a:rPr>
              <a:t> CDF</a:t>
            </a:r>
            <a:endParaRPr lang="en-IN" dirty="0">
              <a:solidFill>
                <a:srgbClr val="FFC000"/>
              </a:solidFill>
            </a:endParaRPr>
          </a:p>
        </p:txBody>
      </p:sp>
      <p:sp>
        <p:nvSpPr>
          <p:cNvPr id="7" name="TextBox 6"/>
          <p:cNvSpPr txBox="1"/>
          <p:nvPr/>
        </p:nvSpPr>
        <p:spPr>
          <a:xfrm>
            <a:off x="152400" y="457200"/>
            <a:ext cx="7848600" cy="5693866"/>
          </a:xfrm>
          <a:prstGeom prst="rect">
            <a:avLst/>
          </a:prstGeom>
          <a:noFill/>
        </p:spPr>
        <p:txBody>
          <a:bodyPr wrap="square" rtlCol="0">
            <a:spAutoFit/>
          </a:bodyPr>
          <a:lstStyle/>
          <a:p>
            <a:pPr marL="514350" indent="-514350">
              <a:buAutoNum type="arabicPeriod"/>
            </a:pPr>
            <a:r>
              <a:rPr lang="en-US" sz="2800" b="1" dirty="0" smtClean="0">
                <a:solidFill>
                  <a:srgbClr val="FFFF00"/>
                </a:solidFill>
              </a:rPr>
              <a:t>Yarn Finishing:</a:t>
            </a:r>
            <a:r>
              <a:rPr lang="en-US" sz="2800" b="1" dirty="0" smtClean="0">
                <a:solidFill>
                  <a:schemeClr val="accent6">
                    <a:lumMod val="40000"/>
                    <a:lumOff val="60000"/>
                  </a:schemeClr>
                </a:solidFill>
              </a:rPr>
              <a:t> </a:t>
            </a:r>
            <a:r>
              <a:rPr lang="en-US" sz="2800" dirty="0" smtClean="0">
                <a:solidFill>
                  <a:schemeClr val="accent6">
                    <a:lumMod val="40000"/>
                    <a:lumOff val="60000"/>
                  </a:schemeClr>
                </a:solidFill>
              </a:rPr>
              <a:t>Un singed yarns have more tendency to pill.</a:t>
            </a:r>
          </a:p>
          <a:p>
            <a:pPr marL="514350" indent="-514350">
              <a:buAutoNum type="arabicPeriod"/>
            </a:pPr>
            <a:endParaRPr lang="en-US" sz="2800" dirty="0" smtClean="0">
              <a:solidFill>
                <a:schemeClr val="accent6">
                  <a:lumMod val="40000"/>
                  <a:lumOff val="60000"/>
                </a:schemeClr>
              </a:solidFill>
            </a:endParaRPr>
          </a:p>
          <a:p>
            <a:pPr marL="514350" indent="-514350">
              <a:buAutoNum type="arabicPeriod"/>
            </a:pPr>
            <a:r>
              <a:rPr lang="en-US" sz="2800" dirty="0" smtClean="0">
                <a:solidFill>
                  <a:srgbClr val="FFC000"/>
                </a:solidFill>
              </a:rPr>
              <a:t>Finer</a:t>
            </a:r>
            <a:r>
              <a:rPr lang="en-US" sz="2800" dirty="0" smtClean="0">
                <a:solidFill>
                  <a:schemeClr val="accent6">
                    <a:lumMod val="40000"/>
                    <a:lumOff val="60000"/>
                  </a:schemeClr>
                </a:solidFill>
              </a:rPr>
              <a:t> the yarn count lesser is the pilling.</a:t>
            </a:r>
          </a:p>
          <a:p>
            <a:pPr marL="514350" indent="-514350">
              <a:buAutoNum type="arabicPeriod"/>
            </a:pPr>
            <a:endParaRPr lang="en-US" sz="2800" dirty="0" smtClean="0">
              <a:solidFill>
                <a:schemeClr val="accent6">
                  <a:lumMod val="40000"/>
                  <a:lumOff val="60000"/>
                </a:schemeClr>
              </a:solidFill>
            </a:endParaRPr>
          </a:p>
          <a:p>
            <a:pPr marL="514350" indent="-514350">
              <a:buAutoNum type="arabicPeriod"/>
            </a:pPr>
            <a:r>
              <a:rPr lang="en-US" sz="2800" dirty="0" smtClean="0">
                <a:solidFill>
                  <a:srgbClr val="FFC000"/>
                </a:solidFill>
              </a:rPr>
              <a:t>Higher twist </a:t>
            </a:r>
            <a:r>
              <a:rPr lang="en-US" sz="2800" dirty="0" smtClean="0">
                <a:solidFill>
                  <a:schemeClr val="accent6">
                    <a:lumMod val="40000"/>
                    <a:lumOff val="60000"/>
                  </a:schemeClr>
                </a:solidFill>
              </a:rPr>
              <a:t>in the yarn is lesser in pilling.</a:t>
            </a:r>
          </a:p>
          <a:p>
            <a:pPr marL="514350" indent="-514350">
              <a:buAutoNum type="arabicPeriod"/>
            </a:pPr>
            <a:endParaRPr lang="en-US" sz="2800" dirty="0" smtClean="0">
              <a:solidFill>
                <a:schemeClr val="accent6">
                  <a:lumMod val="40000"/>
                  <a:lumOff val="60000"/>
                </a:schemeClr>
              </a:solidFill>
            </a:endParaRPr>
          </a:p>
          <a:p>
            <a:pPr marL="514350" indent="-514350">
              <a:buAutoNum type="arabicPeriod"/>
            </a:pPr>
            <a:r>
              <a:rPr lang="en-US" sz="2800" dirty="0" smtClean="0">
                <a:solidFill>
                  <a:srgbClr val="FFC000"/>
                </a:solidFill>
              </a:rPr>
              <a:t>Thick places </a:t>
            </a:r>
            <a:r>
              <a:rPr lang="en-US" sz="2800" dirty="0" smtClean="0">
                <a:solidFill>
                  <a:schemeClr val="accent6">
                    <a:lumMod val="40000"/>
                    <a:lumOff val="60000"/>
                  </a:schemeClr>
                </a:solidFill>
              </a:rPr>
              <a:t>in the yarn contain less twist so that the loosely held </a:t>
            </a:r>
            <a:r>
              <a:rPr lang="en-US" sz="2800" dirty="0" err="1" smtClean="0">
                <a:solidFill>
                  <a:schemeClr val="accent6">
                    <a:lumMod val="40000"/>
                    <a:lumOff val="60000"/>
                  </a:schemeClr>
                </a:solidFill>
              </a:rPr>
              <a:t>fibres</a:t>
            </a:r>
            <a:r>
              <a:rPr lang="en-US" sz="2800" dirty="0" smtClean="0">
                <a:solidFill>
                  <a:schemeClr val="accent6">
                    <a:lumMod val="40000"/>
                    <a:lumOff val="60000"/>
                  </a:schemeClr>
                </a:solidFill>
              </a:rPr>
              <a:t> join to form pills during wear.</a:t>
            </a:r>
          </a:p>
          <a:p>
            <a:pPr marL="514350" indent="-514350">
              <a:buAutoNum type="arabicPeriod"/>
            </a:pPr>
            <a:endParaRPr lang="en-US" sz="2800" dirty="0" smtClean="0">
              <a:solidFill>
                <a:schemeClr val="accent6">
                  <a:lumMod val="40000"/>
                  <a:lumOff val="60000"/>
                </a:schemeClr>
              </a:solidFill>
            </a:endParaRPr>
          </a:p>
          <a:p>
            <a:pPr marL="514350" indent="-514350">
              <a:buAutoNum type="arabicPeriod"/>
            </a:pPr>
            <a:r>
              <a:rPr lang="en-US" sz="2800" dirty="0" smtClean="0">
                <a:solidFill>
                  <a:srgbClr val="FFC000"/>
                </a:solidFill>
              </a:rPr>
              <a:t>Protruding </a:t>
            </a:r>
            <a:r>
              <a:rPr lang="en-US" sz="2800" dirty="0" err="1" smtClean="0">
                <a:solidFill>
                  <a:srgbClr val="FFC000"/>
                </a:solidFill>
              </a:rPr>
              <a:t>fibres</a:t>
            </a:r>
            <a:r>
              <a:rPr lang="en-US" sz="2800" dirty="0" smtClean="0">
                <a:solidFill>
                  <a:srgbClr val="FFC000"/>
                </a:solidFill>
              </a:rPr>
              <a:t> </a:t>
            </a:r>
            <a:r>
              <a:rPr lang="en-US" sz="2800" dirty="0" smtClean="0">
                <a:solidFill>
                  <a:schemeClr val="accent6">
                    <a:lumMod val="40000"/>
                    <a:lumOff val="60000"/>
                  </a:schemeClr>
                </a:solidFill>
              </a:rPr>
              <a:t>on the hairy yarn help pilling. Plied yarns show less pilling than single yarn.</a:t>
            </a:r>
            <a:endParaRPr lang="en-US" sz="2800" dirty="0">
              <a:solidFill>
                <a:schemeClr val="accent6">
                  <a:lumMod val="40000"/>
                  <a:lumOff val="60000"/>
                </a:schemeClr>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Lime Green Wallpaper. Desktop Background"/>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5" name="Picture 4">
            <a:extLst>
              <a:ext uri="{FF2B5EF4-FFF2-40B4-BE49-F238E27FC236}">
                <a16:creationId xmlns:a16="http://schemas.microsoft.com/office/drawing/2014/main" xmlns="" id="{40D93261-2879-4AAA-815C-3D63046CA653}"/>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 y="0"/>
            <a:ext cx="457200" cy="645885"/>
          </a:xfrm>
          <a:prstGeom prst="rect">
            <a:avLst/>
          </a:prstGeom>
        </p:spPr>
      </p:pic>
      <p:sp>
        <p:nvSpPr>
          <p:cNvPr id="6" name="Rectangle 5"/>
          <p:cNvSpPr/>
          <p:nvPr/>
        </p:nvSpPr>
        <p:spPr>
          <a:xfrm>
            <a:off x="609600" y="0"/>
            <a:ext cx="8305800" cy="369332"/>
          </a:xfrm>
          <a:prstGeom prst="rect">
            <a:avLst/>
          </a:prstGeom>
        </p:spPr>
        <p:txBody>
          <a:bodyPr wrap="square">
            <a:spAutoFit/>
          </a:bodyPr>
          <a:lstStyle/>
          <a:p>
            <a:r>
              <a:rPr lang="en-US" dirty="0" smtClean="0">
                <a:solidFill>
                  <a:srgbClr val="FFC000"/>
                </a:solidFill>
              </a:rPr>
              <a:t>Online Class (Google Meet): Prepared by V.DEEPA  Date:16.08.21, Class : III </a:t>
            </a:r>
            <a:r>
              <a:rPr lang="en-US" dirty="0" err="1" smtClean="0">
                <a:solidFill>
                  <a:srgbClr val="FFC000"/>
                </a:solidFill>
              </a:rPr>
              <a:t>BSc</a:t>
            </a:r>
            <a:r>
              <a:rPr lang="en-US" dirty="0" smtClean="0">
                <a:solidFill>
                  <a:srgbClr val="FFC000"/>
                </a:solidFill>
              </a:rPr>
              <a:t> CDF</a:t>
            </a:r>
            <a:endParaRPr lang="en-IN" dirty="0">
              <a:solidFill>
                <a:srgbClr val="FFC000"/>
              </a:solidFill>
            </a:endParaRPr>
          </a:p>
        </p:txBody>
      </p:sp>
      <p:sp>
        <p:nvSpPr>
          <p:cNvPr id="7" name="Rectangle 6"/>
          <p:cNvSpPr/>
          <p:nvPr/>
        </p:nvSpPr>
        <p:spPr>
          <a:xfrm>
            <a:off x="381000" y="533400"/>
            <a:ext cx="7543800" cy="5693866"/>
          </a:xfrm>
          <a:prstGeom prst="rect">
            <a:avLst/>
          </a:prstGeom>
        </p:spPr>
        <p:txBody>
          <a:bodyPr wrap="square">
            <a:spAutoFit/>
          </a:bodyPr>
          <a:lstStyle/>
          <a:p>
            <a:r>
              <a:rPr lang="en-US" sz="2800" b="1" dirty="0" smtClean="0">
                <a:solidFill>
                  <a:srgbClr val="FFFF00"/>
                </a:solidFill>
              </a:rPr>
              <a:t>Fabric Parameters</a:t>
            </a:r>
            <a:r>
              <a:rPr lang="en-US" sz="2800" dirty="0" smtClean="0">
                <a:solidFill>
                  <a:schemeClr val="accent6">
                    <a:lumMod val="40000"/>
                    <a:lumOff val="60000"/>
                  </a:schemeClr>
                </a:solidFill>
              </a:rPr>
              <a:t/>
            </a:r>
            <a:br>
              <a:rPr lang="en-US" sz="2800" dirty="0" smtClean="0">
                <a:solidFill>
                  <a:schemeClr val="accent6">
                    <a:lumMod val="40000"/>
                    <a:lumOff val="60000"/>
                  </a:schemeClr>
                </a:solidFill>
              </a:rPr>
            </a:br>
            <a:r>
              <a:rPr lang="en-US" sz="2800" dirty="0" smtClean="0">
                <a:solidFill>
                  <a:schemeClr val="accent6">
                    <a:lumMod val="40000"/>
                    <a:lumOff val="60000"/>
                  </a:schemeClr>
                </a:solidFill>
              </a:rPr>
              <a:t/>
            </a:r>
            <a:br>
              <a:rPr lang="en-US" sz="2800" dirty="0" smtClean="0">
                <a:solidFill>
                  <a:schemeClr val="accent6">
                    <a:lumMod val="40000"/>
                    <a:lumOff val="60000"/>
                  </a:schemeClr>
                </a:solidFill>
              </a:rPr>
            </a:br>
            <a:r>
              <a:rPr lang="en-US" sz="2800" dirty="0" smtClean="0">
                <a:solidFill>
                  <a:schemeClr val="accent6">
                    <a:lumMod val="40000"/>
                    <a:lumOff val="60000"/>
                  </a:schemeClr>
                </a:solidFill>
              </a:rPr>
              <a:t>Closer fabric structures lead to less pilling.</a:t>
            </a:r>
            <a:br>
              <a:rPr lang="en-US" sz="2800" dirty="0" smtClean="0">
                <a:solidFill>
                  <a:schemeClr val="accent6">
                    <a:lumMod val="40000"/>
                    <a:lumOff val="60000"/>
                  </a:schemeClr>
                </a:solidFill>
              </a:rPr>
            </a:br>
            <a:r>
              <a:rPr lang="en-US" sz="2800" dirty="0" smtClean="0">
                <a:solidFill>
                  <a:schemeClr val="accent6">
                    <a:lumMod val="40000"/>
                    <a:lumOff val="60000"/>
                  </a:schemeClr>
                </a:solidFill>
              </a:rPr>
              <a:t/>
            </a:r>
            <a:br>
              <a:rPr lang="en-US" sz="2800" dirty="0" smtClean="0">
                <a:solidFill>
                  <a:schemeClr val="accent6">
                    <a:lumMod val="40000"/>
                    <a:lumOff val="60000"/>
                  </a:schemeClr>
                </a:solidFill>
              </a:rPr>
            </a:br>
            <a:r>
              <a:rPr lang="en-US" sz="2800" dirty="0" smtClean="0">
                <a:solidFill>
                  <a:schemeClr val="accent6">
                    <a:lumMod val="40000"/>
                    <a:lumOff val="60000"/>
                  </a:schemeClr>
                </a:solidFill>
              </a:rPr>
              <a:t>If the fabric is subjected to long processes in finishing and processing there is more friction and hence more pilling is formed.</a:t>
            </a:r>
            <a:br>
              <a:rPr lang="en-US" sz="2800" dirty="0" smtClean="0">
                <a:solidFill>
                  <a:schemeClr val="accent6">
                    <a:lumMod val="40000"/>
                    <a:lumOff val="60000"/>
                  </a:schemeClr>
                </a:solidFill>
              </a:rPr>
            </a:br>
            <a:r>
              <a:rPr lang="en-US" sz="2800" dirty="0" smtClean="0">
                <a:solidFill>
                  <a:schemeClr val="accent6">
                    <a:lumMod val="40000"/>
                    <a:lumOff val="60000"/>
                  </a:schemeClr>
                </a:solidFill>
              </a:rPr>
              <a:t/>
            </a:r>
            <a:br>
              <a:rPr lang="en-US" sz="2800" dirty="0" smtClean="0">
                <a:solidFill>
                  <a:schemeClr val="accent6">
                    <a:lumMod val="40000"/>
                    <a:lumOff val="60000"/>
                  </a:schemeClr>
                </a:solidFill>
              </a:rPr>
            </a:br>
            <a:r>
              <a:rPr lang="en-US" sz="2800" dirty="0" smtClean="0">
                <a:solidFill>
                  <a:schemeClr val="accent6">
                    <a:lumMod val="40000"/>
                    <a:lumOff val="60000"/>
                  </a:schemeClr>
                </a:solidFill>
              </a:rPr>
              <a:t>Use of anti-pilling finishes can reduce the tendency of pilling. </a:t>
            </a:r>
            <a:r>
              <a:rPr lang="en-US" sz="2800" dirty="0" smtClean="0"/>
              <a:t/>
            </a:r>
            <a:br>
              <a:rPr lang="en-US" sz="2800" dirty="0" smtClean="0"/>
            </a:br>
            <a:r>
              <a:rPr lang="en-US" sz="2800" dirty="0" smtClean="0"/>
              <a:t/>
            </a:r>
            <a:br>
              <a:rPr lang="en-US" sz="2800" dirty="0" smtClean="0"/>
            </a:br>
            <a:r>
              <a:rPr lang="en-US" sz="2800" dirty="0" smtClean="0"/>
              <a:t/>
            </a:r>
            <a:br>
              <a:rPr lang="en-US" sz="2800" dirty="0" smtClean="0"/>
            </a:b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Lime Green Wallpaper. Desktop Background"/>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5" name="Picture 4">
            <a:extLst>
              <a:ext uri="{FF2B5EF4-FFF2-40B4-BE49-F238E27FC236}">
                <a16:creationId xmlns:a16="http://schemas.microsoft.com/office/drawing/2014/main" xmlns="" id="{40D93261-2879-4AAA-815C-3D63046CA653}"/>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 y="1"/>
            <a:ext cx="380999" cy="538236"/>
          </a:xfrm>
          <a:prstGeom prst="rect">
            <a:avLst/>
          </a:prstGeom>
        </p:spPr>
      </p:pic>
      <p:sp>
        <p:nvSpPr>
          <p:cNvPr id="6" name="Rectangle 5"/>
          <p:cNvSpPr/>
          <p:nvPr/>
        </p:nvSpPr>
        <p:spPr>
          <a:xfrm>
            <a:off x="609600" y="0"/>
            <a:ext cx="8305800" cy="369332"/>
          </a:xfrm>
          <a:prstGeom prst="rect">
            <a:avLst/>
          </a:prstGeom>
        </p:spPr>
        <p:txBody>
          <a:bodyPr wrap="square">
            <a:spAutoFit/>
          </a:bodyPr>
          <a:lstStyle/>
          <a:p>
            <a:r>
              <a:rPr lang="en-US" dirty="0" smtClean="0">
                <a:solidFill>
                  <a:srgbClr val="FFC000"/>
                </a:solidFill>
              </a:rPr>
              <a:t>Online Class (Google Meet): Prepared by V.DEEPA  Date:16.08.21, Class : III </a:t>
            </a:r>
            <a:r>
              <a:rPr lang="en-US" dirty="0" err="1" smtClean="0">
                <a:solidFill>
                  <a:srgbClr val="FFC000"/>
                </a:solidFill>
              </a:rPr>
              <a:t>BSc</a:t>
            </a:r>
            <a:r>
              <a:rPr lang="en-US" dirty="0" smtClean="0">
                <a:solidFill>
                  <a:srgbClr val="FFC000"/>
                </a:solidFill>
              </a:rPr>
              <a:t> CDF</a:t>
            </a:r>
            <a:endParaRPr lang="en-IN" dirty="0">
              <a:solidFill>
                <a:srgbClr val="FFC000"/>
              </a:solidFill>
            </a:endParaRPr>
          </a:p>
        </p:txBody>
      </p:sp>
      <p:sp>
        <p:nvSpPr>
          <p:cNvPr id="7" name="Rectangle 6"/>
          <p:cNvSpPr/>
          <p:nvPr/>
        </p:nvSpPr>
        <p:spPr>
          <a:xfrm>
            <a:off x="304800" y="533400"/>
            <a:ext cx="7696200" cy="5970865"/>
          </a:xfrm>
          <a:prstGeom prst="rect">
            <a:avLst/>
          </a:prstGeom>
        </p:spPr>
        <p:txBody>
          <a:bodyPr wrap="square">
            <a:spAutoFit/>
          </a:bodyPr>
          <a:lstStyle/>
          <a:p>
            <a:r>
              <a:rPr lang="en-US" sz="2800" dirty="0" smtClean="0">
                <a:solidFill>
                  <a:schemeClr val="accent6">
                    <a:lumMod val="40000"/>
                    <a:lumOff val="60000"/>
                  </a:schemeClr>
                </a:solidFill>
              </a:rPr>
              <a:t>Apart from technological factors, a few of the important factors for pilling are:</a:t>
            </a:r>
            <a:br>
              <a:rPr lang="en-US" sz="2800" dirty="0" smtClean="0">
                <a:solidFill>
                  <a:schemeClr val="accent6">
                    <a:lumMod val="40000"/>
                    <a:lumOff val="60000"/>
                  </a:schemeClr>
                </a:solidFill>
              </a:rPr>
            </a:br>
            <a:r>
              <a:rPr lang="en-US" sz="2800" dirty="0" smtClean="0">
                <a:solidFill>
                  <a:schemeClr val="accent6">
                    <a:lumMod val="40000"/>
                    <a:lumOff val="60000"/>
                  </a:schemeClr>
                </a:solidFill>
              </a:rPr>
              <a:t/>
            </a:r>
            <a:br>
              <a:rPr lang="en-US" sz="2800" dirty="0" smtClean="0">
                <a:solidFill>
                  <a:schemeClr val="accent6">
                    <a:lumMod val="40000"/>
                    <a:lumOff val="60000"/>
                  </a:schemeClr>
                </a:solidFill>
              </a:rPr>
            </a:br>
            <a:r>
              <a:rPr lang="en-US" sz="2800" dirty="0" smtClean="0">
                <a:solidFill>
                  <a:schemeClr val="accent6">
                    <a:lumMod val="40000"/>
                    <a:lumOff val="60000"/>
                  </a:schemeClr>
                </a:solidFill>
              </a:rPr>
              <a:t>1. The person wearing the garment, if that person is particularly hard on garments, pilling tendency is more.</a:t>
            </a:r>
            <a:br>
              <a:rPr lang="en-US" sz="2800" dirty="0" smtClean="0">
                <a:solidFill>
                  <a:schemeClr val="accent6">
                    <a:lumMod val="40000"/>
                    <a:lumOff val="60000"/>
                  </a:schemeClr>
                </a:solidFill>
              </a:rPr>
            </a:br>
            <a:r>
              <a:rPr lang="en-US" sz="2800" dirty="0" smtClean="0">
                <a:solidFill>
                  <a:schemeClr val="accent6">
                    <a:lumMod val="40000"/>
                    <a:lumOff val="60000"/>
                  </a:schemeClr>
                </a:solidFill>
              </a:rPr>
              <a:t>2. There are some susceptible parts of garments such as collars, cuffs, pocket edges which are more susceptible to pill, as there is more rubbing/chafing of the parts.</a:t>
            </a:r>
            <a:br>
              <a:rPr lang="en-US" sz="2800" dirty="0" smtClean="0">
                <a:solidFill>
                  <a:schemeClr val="accent6">
                    <a:lumMod val="40000"/>
                    <a:lumOff val="60000"/>
                  </a:schemeClr>
                </a:solidFill>
              </a:rPr>
            </a:br>
            <a:r>
              <a:rPr lang="en-US" sz="2800" dirty="0" smtClean="0">
                <a:solidFill>
                  <a:schemeClr val="accent6">
                    <a:lumMod val="40000"/>
                    <a:lumOff val="60000"/>
                  </a:schemeClr>
                </a:solidFill>
              </a:rPr>
              <a:t/>
            </a:r>
            <a:br>
              <a:rPr lang="en-US" sz="2800" dirty="0" smtClean="0">
                <a:solidFill>
                  <a:schemeClr val="accent6">
                    <a:lumMod val="40000"/>
                    <a:lumOff val="60000"/>
                  </a:schemeClr>
                </a:solidFill>
              </a:rPr>
            </a:br>
            <a:r>
              <a:rPr lang="en-US" sz="2800" dirty="0" smtClean="0">
                <a:solidFill>
                  <a:schemeClr val="accent6">
                    <a:lumMod val="40000"/>
                    <a:lumOff val="60000"/>
                  </a:schemeClr>
                </a:solidFill>
              </a:rPr>
              <a:t>3. Garments which are frequently washed are more susceptible to pilling.</a:t>
            </a:r>
            <a:r>
              <a:rPr lang="en-US" dirty="0" smtClean="0"/>
              <a:t/>
            </a:r>
            <a:br>
              <a:rPr lang="en-US" dirty="0" smtClean="0"/>
            </a:b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Lime Green Wallpaper. Desktop Background"/>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5" name="Picture 4">
            <a:extLst>
              <a:ext uri="{FF2B5EF4-FFF2-40B4-BE49-F238E27FC236}">
                <a16:creationId xmlns:a16="http://schemas.microsoft.com/office/drawing/2014/main" xmlns="" id="{40D93261-2879-4AAA-815C-3D63046CA653}"/>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 y="0"/>
            <a:ext cx="304799" cy="430589"/>
          </a:xfrm>
          <a:prstGeom prst="rect">
            <a:avLst/>
          </a:prstGeom>
        </p:spPr>
      </p:pic>
      <p:sp>
        <p:nvSpPr>
          <p:cNvPr id="6" name="Rectangle 5"/>
          <p:cNvSpPr/>
          <p:nvPr/>
        </p:nvSpPr>
        <p:spPr>
          <a:xfrm>
            <a:off x="609600" y="0"/>
            <a:ext cx="8305800" cy="369332"/>
          </a:xfrm>
          <a:prstGeom prst="rect">
            <a:avLst/>
          </a:prstGeom>
        </p:spPr>
        <p:txBody>
          <a:bodyPr wrap="square">
            <a:spAutoFit/>
          </a:bodyPr>
          <a:lstStyle/>
          <a:p>
            <a:r>
              <a:rPr lang="en-US" dirty="0" smtClean="0">
                <a:solidFill>
                  <a:srgbClr val="FFC000"/>
                </a:solidFill>
              </a:rPr>
              <a:t>Online Class (Google Meet): Prepared by V.DEEPA  Date:17.08.21, Class : III </a:t>
            </a:r>
            <a:r>
              <a:rPr lang="en-US" dirty="0" err="1" smtClean="0">
                <a:solidFill>
                  <a:srgbClr val="FFC000"/>
                </a:solidFill>
              </a:rPr>
              <a:t>BSc</a:t>
            </a:r>
            <a:r>
              <a:rPr lang="en-US" dirty="0" smtClean="0">
                <a:solidFill>
                  <a:srgbClr val="FFC000"/>
                </a:solidFill>
              </a:rPr>
              <a:t> CDF</a:t>
            </a:r>
            <a:endParaRPr lang="en-IN" dirty="0">
              <a:solidFill>
                <a:srgbClr val="FFC000"/>
              </a:solidFill>
            </a:endParaRPr>
          </a:p>
        </p:txBody>
      </p:sp>
      <p:sp>
        <p:nvSpPr>
          <p:cNvPr id="8" name="TextBox 7"/>
          <p:cNvSpPr txBox="1"/>
          <p:nvPr/>
        </p:nvSpPr>
        <p:spPr>
          <a:xfrm>
            <a:off x="228600" y="609600"/>
            <a:ext cx="7696200" cy="4401205"/>
          </a:xfrm>
          <a:prstGeom prst="rect">
            <a:avLst/>
          </a:prstGeom>
          <a:noFill/>
        </p:spPr>
        <p:txBody>
          <a:bodyPr wrap="square" rtlCol="0">
            <a:spAutoFit/>
          </a:bodyPr>
          <a:lstStyle/>
          <a:p>
            <a:r>
              <a:rPr lang="en-US" sz="2800" dirty="0" smtClean="0">
                <a:solidFill>
                  <a:srgbClr val="FFFF00"/>
                </a:solidFill>
              </a:rPr>
              <a:t>ANTI PILLING TREATMENT:</a:t>
            </a:r>
          </a:p>
          <a:p>
            <a:r>
              <a:rPr lang="en-US" sz="2800" dirty="0" smtClean="0">
                <a:solidFill>
                  <a:srgbClr val="FFFF00"/>
                </a:solidFill>
              </a:rPr>
              <a:t>1.</a:t>
            </a:r>
            <a:r>
              <a:rPr lang="en-US" sz="2800" b="1" dirty="0" smtClean="0">
                <a:solidFill>
                  <a:schemeClr val="accent6">
                    <a:lumMod val="20000"/>
                    <a:lumOff val="80000"/>
                  </a:schemeClr>
                </a:solidFill>
              </a:rPr>
              <a:t>Construction of the fabric</a:t>
            </a:r>
            <a:endParaRPr lang="en-US" sz="2800" dirty="0" smtClean="0">
              <a:solidFill>
                <a:schemeClr val="accent6">
                  <a:lumMod val="20000"/>
                  <a:lumOff val="80000"/>
                </a:schemeClr>
              </a:solidFill>
            </a:endParaRPr>
          </a:p>
          <a:p>
            <a:endParaRPr lang="en-US" sz="2800" dirty="0" smtClean="0">
              <a:solidFill>
                <a:srgbClr val="FFFF00"/>
              </a:solidFill>
            </a:endParaRPr>
          </a:p>
          <a:p>
            <a:r>
              <a:rPr lang="en-US" sz="2800" dirty="0" smtClean="0">
                <a:solidFill>
                  <a:srgbClr val="FFFF00"/>
                </a:solidFill>
              </a:rPr>
              <a:t>2.</a:t>
            </a:r>
            <a:r>
              <a:rPr lang="en-US" sz="2800" b="1" dirty="0" smtClean="0">
                <a:solidFill>
                  <a:schemeClr val="accent6">
                    <a:lumMod val="20000"/>
                    <a:lumOff val="80000"/>
                  </a:schemeClr>
                </a:solidFill>
              </a:rPr>
              <a:t>Finishing treatments</a:t>
            </a:r>
            <a:endParaRPr lang="en-US" sz="2800" dirty="0" smtClean="0">
              <a:solidFill>
                <a:schemeClr val="accent6">
                  <a:lumMod val="20000"/>
                  <a:lumOff val="80000"/>
                </a:schemeClr>
              </a:solidFill>
            </a:endParaRPr>
          </a:p>
          <a:p>
            <a:r>
              <a:rPr lang="en-US" sz="2800" dirty="0" err="1" smtClean="0">
                <a:solidFill>
                  <a:schemeClr val="accent6">
                    <a:lumMod val="20000"/>
                    <a:lumOff val="80000"/>
                  </a:schemeClr>
                </a:solidFill>
              </a:rPr>
              <a:t>i</a:t>
            </a:r>
            <a:r>
              <a:rPr lang="en-US" sz="2800" dirty="0" smtClean="0">
                <a:solidFill>
                  <a:schemeClr val="accent6">
                    <a:lumMod val="20000"/>
                    <a:lumOff val="80000"/>
                  </a:schemeClr>
                </a:solidFill>
              </a:rPr>
              <a:t>. Physical process</a:t>
            </a:r>
            <a:br>
              <a:rPr lang="en-US" sz="2800" dirty="0" smtClean="0">
                <a:solidFill>
                  <a:schemeClr val="accent6">
                    <a:lumMod val="20000"/>
                    <a:lumOff val="80000"/>
                  </a:schemeClr>
                </a:solidFill>
              </a:rPr>
            </a:br>
            <a:r>
              <a:rPr lang="en-US" sz="2800" dirty="0" smtClean="0">
                <a:solidFill>
                  <a:schemeClr val="accent6">
                    <a:lumMod val="20000"/>
                    <a:lumOff val="80000"/>
                  </a:schemeClr>
                </a:solidFill>
              </a:rPr>
              <a:t>ii. Chemical process</a:t>
            </a:r>
            <a:br>
              <a:rPr lang="en-US" sz="2800" dirty="0" smtClean="0">
                <a:solidFill>
                  <a:schemeClr val="accent6">
                    <a:lumMod val="20000"/>
                    <a:lumOff val="80000"/>
                  </a:schemeClr>
                </a:solidFill>
              </a:rPr>
            </a:br>
            <a:r>
              <a:rPr lang="en-US" sz="2800" dirty="0" smtClean="0">
                <a:solidFill>
                  <a:schemeClr val="accent6">
                    <a:lumMod val="20000"/>
                    <a:lumOff val="80000"/>
                  </a:schemeClr>
                </a:solidFill>
              </a:rPr>
              <a:t>iii. Special treatments</a:t>
            </a:r>
          </a:p>
          <a:p>
            <a:endParaRPr lang="en-US" sz="2800" dirty="0" smtClean="0">
              <a:solidFill>
                <a:srgbClr val="FFFF00"/>
              </a:solidFill>
            </a:endParaRPr>
          </a:p>
          <a:p>
            <a:r>
              <a:rPr lang="en-US" sz="2800" dirty="0" smtClean="0">
                <a:solidFill>
                  <a:srgbClr val="FFFF00"/>
                </a:solidFill>
              </a:rPr>
              <a:t>3.</a:t>
            </a:r>
            <a:r>
              <a:rPr lang="en-US" sz="2800" b="1" dirty="0" smtClean="0">
                <a:solidFill>
                  <a:schemeClr val="accent6">
                    <a:lumMod val="20000"/>
                    <a:lumOff val="80000"/>
                  </a:schemeClr>
                </a:solidFill>
              </a:rPr>
              <a:t>Selection of anti-pilling </a:t>
            </a:r>
            <a:r>
              <a:rPr lang="en-US" sz="2800" b="1" dirty="0" err="1" smtClean="0">
                <a:solidFill>
                  <a:schemeClr val="accent6">
                    <a:lumMod val="20000"/>
                    <a:lumOff val="80000"/>
                  </a:schemeClr>
                </a:solidFill>
              </a:rPr>
              <a:t>fibres</a:t>
            </a:r>
            <a:endParaRPr lang="en-US" sz="2800" dirty="0" smtClean="0">
              <a:solidFill>
                <a:schemeClr val="accent6">
                  <a:lumMod val="20000"/>
                  <a:lumOff val="80000"/>
                </a:schemeClr>
              </a:solidFill>
            </a:endParaRPr>
          </a:p>
          <a:p>
            <a:pPr marL="514350" indent="-514350"/>
            <a:endParaRPr lang="en-US" sz="2800" dirty="0" smtClean="0">
              <a:solidFill>
                <a:schemeClr val="accent6">
                  <a:lumMod val="40000"/>
                  <a:lumOff val="60000"/>
                </a:schemeClr>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Lime Green Wallpaper. Desktop Background"/>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5" name="Picture 4">
            <a:extLst>
              <a:ext uri="{FF2B5EF4-FFF2-40B4-BE49-F238E27FC236}">
                <a16:creationId xmlns:a16="http://schemas.microsoft.com/office/drawing/2014/main" xmlns="" id="{40D93261-2879-4AAA-815C-3D63046CA653}"/>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 y="0"/>
            <a:ext cx="457200" cy="645885"/>
          </a:xfrm>
          <a:prstGeom prst="rect">
            <a:avLst/>
          </a:prstGeom>
        </p:spPr>
      </p:pic>
      <p:sp>
        <p:nvSpPr>
          <p:cNvPr id="6" name="Rectangle 5"/>
          <p:cNvSpPr/>
          <p:nvPr/>
        </p:nvSpPr>
        <p:spPr>
          <a:xfrm>
            <a:off x="609600" y="0"/>
            <a:ext cx="8305800" cy="369332"/>
          </a:xfrm>
          <a:prstGeom prst="rect">
            <a:avLst/>
          </a:prstGeom>
        </p:spPr>
        <p:txBody>
          <a:bodyPr wrap="square">
            <a:spAutoFit/>
          </a:bodyPr>
          <a:lstStyle/>
          <a:p>
            <a:r>
              <a:rPr lang="en-US" dirty="0" smtClean="0">
                <a:solidFill>
                  <a:srgbClr val="FFC000"/>
                </a:solidFill>
              </a:rPr>
              <a:t>Online Class (Google Meet): Prepared by V.DEEPA  Date:17.08.21, Class : III </a:t>
            </a:r>
            <a:r>
              <a:rPr lang="en-US" dirty="0" err="1" smtClean="0">
                <a:solidFill>
                  <a:srgbClr val="FFC000"/>
                </a:solidFill>
              </a:rPr>
              <a:t>BSc</a:t>
            </a:r>
            <a:r>
              <a:rPr lang="en-US" dirty="0" smtClean="0">
                <a:solidFill>
                  <a:srgbClr val="FFC000"/>
                </a:solidFill>
              </a:rPr>
              <a:t> CDF</a:t>
            </a:r>
            <a:endParaRPr lang="en-IN" dirty="0">
              <a:solidFill>
                <a:srgbClr val="FFC000"/>
              </a:solidFill>
            </a:endParaRPr>
          </a:p>
        </p:txBody>
      </p:sp>
      <p:pic>
        <p:nvPicPr>
          <p:cNvPr id="7169" name="Picture 2" descr="https://indiantextilejournal.com/articles/Includes/IncImages/3677_4.jpg"/>
          <p:cNvPicPr>
            <a:picLocks noChangeAspect="1" noChangeArrowheads="1"/>
          </p:cNvPicPr>
          <p:nvPr/>
        </p:nvPicPr>
        <p:blipFill>
          <a:blip r:embed="rId4"/>
          <a:srcRect/>
          <a:stretch>
            <a:fillRect/>
          </a:stretch>
        </p:blipFill>
        <p:spPr bwMode="auto">
          <a:xfrm>
            <a:off x="5334000" y="2209800"/>
            <a:ext cx="3429000" cy="4343400"/>
          </a:xfrm>
          <a:prstGeom prst="rect">
            <a:avLst/>
          </a:prstGeom>
          <a:noFill/>
        </p:spPr>
      </p:pic>
      <p:sp>
        <p:nvSpPr>
          <p:cNvPr id="7171" name="Rectangle 3"/>
          <p:cNvSpPr>
            <a:spLocks noChangeArrowheads="1"/>
          </p:cNvSpPr>
          <p:nvPr/>
        </p:nvSpPr>
        <p:spPr bwMode="auto">
          <a:xfrm>
            <a:off x="0" y="1066800"/>
            <a:ext cx="5181600" cy="5693866"/>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600" b="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t>The construction of the fabric is also important in determining its susceptibility to pilling. A very tight, compact construction, such as denim, usually pills very little. However, a loosely knitted or woven fabric will show more pilling with both wear and cleaning. Pilling is often more noticeable on knitted fabrics, such as sweaters, than on woven. Lint often becomes tangled in the little balls of </a:t>
            </a:r>
            <a:r>
              <a:rPr kumimoji="0" lang="en-US" sz="2600" b="0" i="0" u="none" strike="noStrike" cap="none" normalizeH="0" baseline="0" dirty="0" err="1" smtClean="0">
                <a:ln>
                  <a:noFill/>
                </a:ln>
                <a:solidFill>
                  <a:srgbClr val="000000"/>
                </a:solidFill>
                <a:effectLst/>
                <a:latin typeface="Calibri" pitchFamily="34" charset="0"/>
                <a:ea typeface="Times New Roman" pitchFamily="18" charset="0"/>
                <a:cs typeface="Times New Roman" pitchFamily="18" charset="0"/>
              </a:rPr>
              <a:t>fibre</a:t>
            </a:r>
            <a:r>
              <a:rPr kumimoji="0" lang="en-US" sz="2600" b="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t>, which makes the pilling appear more obvious.</a:t>
            </a:r>
            <a:endParaRPr kumimoji="0" lang="en-US" sz="26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Rectangle 7"/>
          <p:cNvSpPr/>
          <p:nvPr/>
        </p:nvSpPr>
        <p:spPr>
          <a:xfrm>
            <a:off x="762000" y="457200"/>
            <a:ext cx="3988400" cy="523220"/>
          </a:xfrm>
          <a:prstGeom prst="rect">
            <a:avLst/>
          </a:prstGeom>
        </p:spPr>
        <p:txBody>
          <a:bodyPr wrap="none">
            <a:spAutoFit/>
          </a:bodyPr>
          <a:lstStyle/>
          <a:p>
            <a:pPr lvl="0" fontAlgn="base">
              <a:spcBef>
                <a:spcPct val="0"/>
              </a:spcBef>
              <a:spcAft>
                <a:spcPct val="0"/>
              </a:spcAft>
            </a:pPr>
            <a:r>
              <a:rPr lang="en-US" sz="2800" b="1" dirty="0" smtClean="0">
                <a:solidFill>
                  <a:srgbClr val="FFFF00"/>
                </a:solidFill>
                <a:latin typeface="Calibri" pitchFamily="34" charset="0"/>
                <a:ea typeface="Times New Roman" pitchFamily="18" charset="0"/>
                <a:cs typeface="Times New Roman" pitchFamily="18" charset="0"/>
              </a:rPr>
              <a:t>Construction of the fabric</a:t>
            </a:r>
            <a:endParaRPr lang="en-US" sz="1200" dirty="0" smtClean="0">
              <a:solidFill>
                <a:srgbClr val="FFFF00"/>
              </a:solidFill>
              <a:latin typeface="Arial" pitchFamily="34" charset="0"/>
              <a:cs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Lime Green Wallpaper. Desktop Background"/>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5" name="Picture 4">
            <a:extLst>
              <a:ext uri="{FF2B5EF4-FFF2-40B4-BE49-F238E27FC236}">
                <a16:creationId xmlns:a16="http://schemas.microsoft.com/office/drawing/2014/main" xmlns="" id="{40D93261-2879-4AAA-815C-3D63046CA653}"/>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 y="0"/>
            <a:ext cx="457200" cy="645885"/>
          </a:xfrm>
          <a:prstGeom prst="rect">
            <a:avLst/>
          </a:prstGeom>
        </p:spPr>
      </p:pic>
      <p:sp>
        <p:nvSpPr>
          <p:cNvPr id="6" name="Rectangle 5"/>
          <p:cNvSpPr/>
          <p:nvPr/>
        </p:nvSpPr>
        <p:spPr>
          <a:xfrm>
            <a:off x="609600" y="0"/>
            <a:ext cx="8305800" cy="369332"/>
          </a:xfrm>
          <a:prstGeom prst="rect">
            <a:avLst/>
          </a:prstGeom>
        </p:spPr>
        <p:txBody>
          <a:bodyPr wrap="square">
            <a:spAutoFit/>
          </a:bodyPr>
          <a:lstStyle/>
          <a:p>
            <a:r>
              <a:rPr lang="en-US" dirty="0" smtClean="0">
                <a:solidFill>
                  <a:srgbClr val="FFC000"/>
                </a:solidFill>
              </a:rPr>
              <a:t>Online Class (Google Meet): Prepared by V.DEEPA  Date:17.08.21, Class : III </a:t>
            </a:r>
            <a:r>
              <a:rPr lang="en-US" dirty="0" err="1" smtClean="0">
                <a:solidFill>
                  <a:srgbClr val="FFC000"/>
                </a:solidFill>
              </a:rPr>
              <a:t>BSc</a:t>
            </a:r>
            <a:r>
              <a:rPr lang="en-US" dirty="0" smtClean="0">
                <a:solidFill>
                  <a:srgbClr val="FFC000"/>
                </a:solidFill>
              </a:rPr>
              <a:t> CDF</a:t>
            </a:r>
            <a:endParaRPr lang="en-IN" dirty="0">
              <a:solidFill>
                <a:srgbClr val="FFC000"/>
              </a:solidFill>
            </a:endParaRPr>
          </a:p>
        </p:txBody>
      </p:sp>
      <p:sp>
        <p:nvSpPr>
          <p:cNvPr id="6145" name="Rectangle 1"/>
          <p:cNvSpPr>
            <a:spLocks noChangeArrowheads="1"/>
          </p:cNvSpPr>
          <p:nvPr/>
        </p:nvSpPr>
        <p:spPr bwMode="auto">
          <a:xfrm>
            <a:off x="152400" y="762000"/>
            <a:ext cx="8001000" cy="56938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Suggestions for minimizing pilling:</a:t>
            </a:r>
            <a:endParaRPr kumimoji="0" lang="en-US" sz="2800" b="0" i="0" u="none" strike="noStrike" cap="none" normalizeH="0" baseline="0" dirty="0" smtClean="0">
              <a:ln>
                <a:noFill/>
              </a:ln>
              <a:solidFill>
                <a:srgbClr val="FFFF0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800" b="0" i="0" u="none" strike="noStrike" cap="none" normalizeH="0" baseline="0" dirty="0" smtClean="0">
                <a:ln>
                  <a:noFill/>
                </a:ln>
                <a:solidFill>
                  <a:schemeClr val="accent6">
                    <a:lumMod val="20000"/>
                    <a:lumOff val="80000"/>
                  </a:schemeClr>
                </a:solidFill>
                <a:effectLst/>
                <a:latin typeface="Calibri" pitchFamily="34" charset="0"/>
                <a:ea typeface="Times New Roman" pitchFamily="18" charset="0"/>
                <a:cs typeface="Times New Roman" pitchFamily="18" charset="0"/>
              </a:rPr>
              <a:t>Turn susceptible garment inside out before laundering.</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800" b="0" i="0" u="none" strike="noStrike" cap="none" normalizeH="0" baseline="0" dirty="0" smtClean="0">
                <a:ln>
                  <a:noFill/>
                </a:ln>
                <a:solidFill>
                  <a:schemeClr val="accent6">
                    <a:lumMod val="20000"/>
                    <a:lumOff val="80000"/>
                  </a:schemeClr>
                </a:solidFill>
                <a:effectLst/>
                <a:latin typeface="Calibri" pitchFamily="34" charset="0"/>
                <a:ea typeface="Times New Roman" pitchFamily="18" charset="0"/>
                <a:cs typeface="Times New Roman" pitchFamily="18" charset="0"/>
              </a:rPr>
              <a:t>Load the washer loosely to provide free circulation and minimize abrasion on the garment.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800" b="0" i="0" u="none" strike="noStrike" cap="none" normalizeH="0" baseline="0" dirty="0" smtClean="0">
                <a:ln>
                  <a:noFill/>
                </a:ln>
                <a:solidFill>
                  <a:schemeClr val="accent6">
                    <a:lumMod val="20000"/>
                    <a:lumOff val="80000"/>
                  </a:schemeClr>
                </a:solidFill>
                <a:effectLst/>
                <a:latin typeface="Calibri" pitchFamily="34" charset="0"/>
                <a:ea typeface="Times New Roman" pitchFamily="18" charset="0"/>
                <a:cs typeface="Times New Roman" pitchFamily="18" charset="0"/>
              </a:rPr>
              <a:t>Use a shorter wash time for permanent press, knits, and delicates unless they are heavily soiled.</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800" b="0" i="0" u="none" strike="noStrike" cap="none" normalizeH="0" baseline="0" dirty="0" smtClean="0">
                <a:ln>
                  <a:noFill/>
                </a:ln>
                <a:solidFill>
                  <a:schemeClr val="accent6">
                    <a:lumMod val="20000"/>
                    <a:lumOff val="80000"/>
                  </a:schemeClr>
                </a:solidFill>
                <a:effectLst/>
                <a:latin typeface="Calibri" pitchFamily="34" charset="0"/>
                <a:ea typeface="Times New Roman" pitchFamily="18" charset="0"/>
                <a:cs typeface="Times New Roman" pitchFamily="18" charset="0"/>
              </a:rPr>
              <a:t>Wash permanent press, knits, and delicates in separate load from articles that have a tendency to lint.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800" b="0" i="0" u="none" strike="noStrike" cap="none" normalizeH="0" baseline="0" dirty="0" smtClean="0">
                <a:ln>
                  <a:noFill/>
                </a:ln>
                <a:solidFill>
                  <a:schemeClr val="accent6">
                    <a:lumMod val="20000"/>
                    <a:lumOff val="80000"/>
                  </a:schemeClr>
                </a:solidFill>
                <a:effectLst/>
                <a:latin typeface="Calibri" pitchFamily="34" charset="0"/>
                <a:ea typeface="Times New Roman" pitchFamily="18" charset="0"/>
                <a:cs typeface="Times New Roman" pitchFamily="18" charset="0"/>
              </a:rPr>
              <a:t>Use a fabric softener to reduce static and prevent lint from clinging to the fabrics.</a:t>
            </a:r>
            <a:endParaRPr kumimoji="0" lang="en-US" sz="2800" b="0"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Lime Green Wallpaper. Desktop Background"/>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5" name="Picture 4">
            <a:extLst>
              <a:ext uri="{FF2B5EF4-FFF2-40B4-BE49-F238E27FC236}">
                <a16:creationId xmlns:a16="http://schemas.microsoft.com/office/drawing/2014/main" xmlns="" id="{40D93261-2879-4AAA-815C-3D63046CA653}"/>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 y="1"/>
            <a:ext cx="304799" cy="430589"/>
          </a:xfrm>
          <a:prstGeom prst="rect">
            <a:avLst/>
          </a:prstGeom>
        </p:spPr>
      </p:pic>
      <p:sp>
        <p:nvSpPr>
          <p:cNvPr id="6" name="Rectangle 5"/>
          <p:cNvSpPr/>
          <p:nvPr/>
        </p:nvSpPr>
        <p:spPr>
          <a:xfrm>
            <a:off x="609600" y="0"/>
            <a:ext cx="8305800" cy="369332"/>
          </a:xfrm>
          <a:prstGeom prst="rect">
            <a:avLst/>
          </a:prstGeom>
        </p:spPr>
        <p:txBody>
          <a:bodyPr wrap="square">
            <a:spAutoFit/>
          </a:bodyPr>
          <a:lstStyle/>
          <a:p>
            <a:r>
              <a:rPr lang="en-US" dirty="0" smtClean="0">
                <a:solidFill>
                  <a:srgbClr val="FFC000"/>
                </a:solidFill>
              </a:rPr>
              <a:t>Online Class (Google Meet): Prepared by V.DEEPA  Date:17.08.21, Class : III </a:t>
            </a:r>
            <a:r>
              <a:rPr lang="en-US" dirty="0" err="1" smtClean="0">
                <a:solidFill>
                  <a:srgbClr val="FFC000"/>
                </a:solidFill>
              </a:rPr>
              <a:t>BSc</a:t>
            </a:r>
            <a:r>
              <a:rPr lang="en-US" dirty="0" smtClean="0">
                <a:solidFill>
                  <a:srgbClr val="FFC000"/>
                </a:solidFill>
              </a:rPr>
              <a:t> CDF</a:t>
            </a:r>
            <a:endParaRPr lang="en-IN" dirty="0">
              <a:solidFill>
                <a:srgbClr val="FFC000"/>
              </a:solidFill>
            </a:endParaRPr>
          </a:p>
        </p:txBody>
      </p:sp>
      <p:sp>
        <p:nvSpPr>
          <p:cNvPr id="5121" name="Rectangle 1"/>
          <p:cNvSpPr>
            <a:spLocks noChangeArrowheads="1"/>
          </p:cNvSpPr>
          <p:nvPr/>
        </p:nvSpPr>
        <p:spPr bwMode="auto">
          <a:xfrm>
            <a:off x="228600" y="381000"/>
            <a:ext cx="79248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FFFF00"/>
                </a:solidFill>
                <a:effectLst/>
                <a:latin typeface="+mj-lt"/>
                <a:ea typeface="Times New Roman" pitchFamily="18" charset="0"/>
                <a:cs typeface="Times New Roman" pitchFamily="18" charset="0"/>
              </a:rPr>
              <a:t>2) Finishing treatments</a:t>
            </a:r>
            <a:r>
              <a:rPr kumimoji="0" lang="en-US" sz="2400" b="0" i="0" u="none" strike="noStrike" cap="none" normalizeH="0" baseline="0" dirty="0" smtClean="0">
                <a:ln>
                  <a:noFill/>
                </a:ln>
                <a:solidFill>
                  <a:schemeClr val="accent6">
                    <a:lumMod val="20000"/>
                    <a:lumOff val="80000"/>
                  </a:schemeClr>
                </a:solidFill>
                <a:effectLst/>
                <a:latin typeface="+mj-lt"/>
                <a:ea typeface="Times New Roman" pitchFamily="18" charset="0"/>
                <a:cs typeface="Times New Roman" pitchFamily="18" charset="0"/>
              </a:rPr>
              <a:t/>
            </a:r>
            <a:br>
              <a:rPr kumimoji="0" lang="en-US" sz="2400" b="0" i="0" u="none" strike="noStrike" cap="none" normalizeH="0" baseline="0" dirty="0" smtClean="0">
                <a:ln>
                  <a:noFill/>
                </a:ln>
                <a:solidFill>
                  <a:schemeClr val="accent6">
                    <a:lumMod val="20000"/>
                    <a:lumOff val="80000"/>
                  </a:schemeClr>
                </a:solidFill>
                <a:effectLst/>
                <a:latin typeface="+mj-lt"/>
                <a:ea typeface="Times New Roman" pitchFamily="18" charset="0"/>
                <a:cs typeface="Times New Roman" pitchFamily="18" charset="0"/>
              </a:rPr>
            </a:br>
            <a:r>
              <a:rPr kumimoji="0" lang="en-US" sz="2400" b="0" i="0" u="none" strike="noStrike" cap="none" normalizeH="0" baseline="0" dirty="0" smtClean="0">
                <a:ln>
                  <a:noFill/>
                </a:ln>
                <a:solidFill>
                  <a:schemeClr val="accent6">
                    <a:lumMod val="20000"/>
                    <a:lumOff val="80000"/>
                  </a:schemeClr>
                </a:solidFill>
                <a:effectLst/>
                <a:latin typeface="+mj-lt"/>
                <a:ea typeface="Times New Roman" pitchFamily="18" charset="0"/>
                <a:cs typeface="Times New Roman" pitchFamily="18" charset="0"/>
              </a:rPr>
              <a:t>There are various methods of finishing process, which are used for controlling/reducing the pills formation.</a:t>
            </a:r>
            <a:endParaRPr kumimoji="0" lang="en-US" sz="2400" b="0" i="0" u="none" strike="noStrike" cap="none" normalizeH="0" baseline="0" dirty="0" smtClean="0">
              <a:ln>
                <a:noFill/>
              </a:ln>
              <a:solidFill>
                <a:schemeClr val="accent6">
                  <a:lumMod val="20000"/>
                  <a:lumOff val="80000"/>
                </a:schemeClr>
              </a:solidFill>
              <a:effectLst/>
              <a:latin typeface="+mj-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smtClean="0">
              <a:ln>
                <a:noFill/>
              </a:ln>
              <a:solidFill>
                <a:schemeClr val="accent6">
                  <a:lumMod val="20000"/>
                  <a:lumOff val="80000"/>
                </a:schemeClr>
              </a:solidFill>
              <a:effectLst/>
              <a:latin typeface="+mj-lt"/>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err="1" smtClean="0">
                <a:ln>
                  <a:noFill/>
                </a:ln>
                <a:solidFill>
                  <a:schemeClr val="accent6">
                    <a:lumMod val="20000"/>
                    <a:lumOff val="80000"/>
                  </a:schemeClr>
                </a:solidFill>
                <a:effectLst/>
                <a:latin typeface="+mj-lt"/>
                <a:ea typeface="Times New Roman" pitchFamily="18" charset="0"/>
                <a:cs typeface="Times New Roman" pitchFamily="18" charset="0"/>
              </a:rPr>
              <a:t>i</a:t>
            </a:r>
            <a:r>
              <a:rPr kumimoji="0" lang="en-US" sz="2400" b="1" i="0" u="none" strike="noStrike" cap="none" normalizeH="0" baseline="0" dirty="0" smtClean="0">
                <a:ln>
                  <a:noFill/>
                </a:ln>
                <a:solidFill>
                  <a:srgbClr val="FFFF00"/>
                </a:solidFill>
                <a:effectLst/>
                <a:latin typeface="+mj-lt"/>
                <a:ea typeface="Times New Roman" pitchFamily="18" charset="0"/>
                <a:cs typeface="Times New Roman" pitchFamily="18" charset="0"/>
              </a:rPr>
              <a:t>) Physical processes for reducing pilling</a:t>
            </a:r>
            <a:endParaRPr kumimoji="0" lang="en-US" sz="2400" b="0" i="0" u="none" strike="noStrike" cap="none" normalizeH="0" baseline="0" dirty="0" smtClean="0">
              <a:ln>
                <a:noFill/>
              </a:ln>
              <a:solidFill>
                <a:srgbClr val="FFFF00"/>
              </a:solidFill>
              <a:effectLst/>
              <a:latin typeface="+mj-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1" u="none" strike="noStrike" cap="none" normalizeH="0" baseline="0" dirty="0" smtClean="0">
                <a:ln>
                  <a:noFill/>
                </a:ln>
                <a:solidFill>
                  <a:srgbClr val="FFC000"/>
                </a:solidFill>
                <a:effectLst/>
                <a:latin typeface="+mj-lt"/>
                <a:ea typeface="Times New Roman" pitchFamily="18" charset="0"/>
                <a:cs typeface="Times New Roman" pitchFamily="18" charset="0"/>
              </a:rPr>
              <a:t>a) Shearing or Cropping</a:t>
            </a:r>
            <a:r>
              <a:rPr kumimoji="0" lang="en-US" sz="2400" b="0" i="0" u="none" strike="noStrike" cap="none" normalizeH="0" baseline="0" dirty="0" smtClean="0">
                <a:ln>
                  <a:noFill/>
                </a:ln>
                <a:solidFill>
                  <a:schemeClr val="accent6">
                    <a:lumMod val="20000"/>
                    <a:lumOff val="80000"/>
                  </a:schemeClr>
                </a:solidFill>
                <a:effectLst/>
                <a:latin typeface="+mj-lt"/>
                <a:ea typeface="Times New Roman" pitchFamily="18" charset="0"/>
                <a:cs typeface="Times New Roman" pitchFamily="18" charset="0"/>
              </a:rPr>
              <a:t/>
            </a:r>
            <a:br>
              <a:rPr kumimoji="0" lang="en-US" sz="2400" b="0" i="0" u="none" strike="noStrike" cap="none" normalizeH="0" baseline="0" dirty="0" smtClean="0">
                <a:ln>
                  <a:noFill/>
                </a:ln>
                <a:solidFill>
                  <a:schemeClr val="accent6">
                    <a:lumMod val="20000"/>
                    <a:lumOff val="80000"/>
                  </a:schemeClr>
                </a:solidFill>
                <a:effectLst/>
                <a:latin typeface="+mj-lt"/>
                <a:ea typeface="Times New Roman" pitchFamily="18" charset="0"/>
                <a:cs typeface="Times New Roman" pitchFamily="18" charset="0"/>
              </a:rPr>
            </a:br>
            <a:r>
              <a:rPr kumimoji="0" lang="en-US" sz="2400" b="0" i="0" u="none" strike="noStrike" cap="none" normalizeH="0" baseline="0" dirty="0" smtClean="0">
                <a:ln>
                  <a:noFill/>
                </a:ln>
                <a:solidFill>
                  <a:schemeClr val="accent6">
                    <a:lumMod val="20000"/>
                    <a:lumOff val="80000"/>
                  </a:schemeClr>
                </a:solidFill>
                <a:effectLst/>
                <a:latin typeface="+mj-lt"/>
                <a:ea typeface="Times New Roman" pitchFamily="18" charset="0"/>
                <a:cs typeface="Times New Roman" pitchFamily="18" charset="0"/>
              </a:rPr>
              <a:t>Cropping and shearing reduce pilling by reducing the length of the projecting </a:t>
            </a:r>
            <a:r>
              <a:rPr kumimoji="0" lang="en-US" sz="2400" b="0" i="0" u="none" strike="noStrike" cap="none" normalizeH="0" baseline="0" dirty="0" err="1" smtClean="0">
                <a:ln>
                  <a:noFill/>
                </a:ln>
                <a:solidFill>
                  <a:schemeClr val="accent6">
                    <a:lumMod val="20000"/>
                    <a:lumOff val="80000"/>
                  </a:schemeClr>
                </a:solidFill>
                <a:effectLst/>
                <a:latin typeface="+mj-lt"/>
                <a:ea typeface="Times New Roman" pitchFamily="18" charset="0"/>
                <a:cs typeface="Times New Roman" pitchFamily="18" charset="0"/>
              </a:rPr>
              <a:t>fibres</a:t>
            </a:r>
            <a:r>
              <a:rPr kumimoji="0" lang="en-US" sz="2400" b="0" i="0" u="none" strike="noStrike" cap="none" normalizeH="0" baseline="0" dirty="0" smtClean="0">
                <a:ln>
                  <a:noFill/>
                </a:ln>
                <a:solidFill>
                  <a:schemeClr val="accent6">
                    <a:lumMod val="20000"/>
                    <a:lumOff val="80000"/>
                  </a:schemeClr>
                </a:solidFill>
                <a:effectLst/>
                <a:latin typeface="+mj-lt"/>
                <a:ea typeface="Times New Roman" pitchFamily="18" charset="0"/>
                <a:cs typeface="Times New Roman" pitchFamily="18" charset="0"/>
              </a:rPr>
              <a:t>. It gives a much superior handle to singeing.</a:t>
            </a:r>
            <a:endParaRPr kumimoji="0" lang="en-US" sz="2400" b="0" i="0" u="none" strike="noStrike" cap="none" normalizeH="0" baseline="0" dirty="0" smtClean="0">
              <a:ln>
                <a:noFill/>
              </a:ln>
              <a:solidFill>
                <a:schemeClr val="accent6">
                  <a:lumMod val="20000"/>
                  <a:lumOff val="80000"/>
                </a:schemeClr>
              </a:solidFill>
              <a:effectLst/>
              <a:latin typeface="+mj-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1" u="none" strike="noStrike" cap="none" normalizeH="0" baseline="0" dirty="0" smtClean="0">
                <a:ln>
                  <a:noFill/>
                </a:ln>
                <a:solidFill>
                  <a:srgbClr val="FFC000"/>
                </a:solidFill>
                <a:effectLst/>
                <a:latin typeface="+mj-lt"/>
                <a:ea typeface="Times New Roman" pitchFamily="18" charset="0"/>
                <a:cs typeface="Times New Roman" pitchFamily="18" charset="0"/>
              </a:rPr>
              <a:t>b) Singeing</a:t>
            </a:r>
            <a:r>
              <a:rPr kumimoji="0" lang="en-US" sz="2400" b="0" i="0" u="none" strike="noStrike" cap="none" normalizeH="0" baseline="0" dirty="0" smtClean="0">
                <a:ln>
                  <a:noFill/>
                </a:ln>
                <a:solidFill>
                  <a:schemeClr val="accent6">
                    <a:lumMod val="20000"/>
                    <a:lumOff val="80000"/>
                  </a:schemeClr>
                </a:solidFill>
                <a:effectLst/>
                <a:latin typeface="+mj-lt"/>
                <a:ea typeface="Times New Roman" pitchFamily="18" charset="0"/>
                <a:cs typeface="Times New Roman" pitchFamily="18" charset="0"/>
              </a:rPr>
              <a:t/>
            </a:r>
            <a:br>
              <a:rPr kumimoji="0" lang="en-US" sz="2400" b="0" i="0" u="none" strike="noStrike" cap="none" normalizeH="0" baseline="0" dirty="0" smtClean="0">
                <a:ln>
                  <a:noFill/>
                </a:ln>
                <a:solidFill>
                  <a:schemeClr val="accent6">
                    <a:lumMod val="20000"/>
                    <a:lumOff val="80000"/>
                  </a:schemeClr>
                </a:solidFill>
                <a:effectLst/>
                <a:latin typeface="+mj-lt"/>
                <a:ea typeface="Times New Roman" pitchFamily="18" charset="0"/>
                <a:cs typeface="Times New Roman" pitchFamily="18" charset="0"/>
              </a:rPr>
            </a:br>
            <a:r>
              <a:rPr kumimoji="0" lang="en-US" sz="2400" b="0" i="0" u="none" strike="noStrike" cap="none" normalizeH="0" baseline="0" dirty="0" smtClean="0">
                <a:ln>
                  <a:noFill/>
                </a:ln>
                <a:solidFill>
                  <a:schemeClr val="accent6">
                    <a:lumMod val="20000"/>
                    <a:lumOff val="80000"/>
                  </a:schemeClr>
                </a:solidFill>
                <a:effectLst/>
                <a:latin typeface="+mj-lt"/>
                <a:ea typeface="Times New Roman" pitchFamily="18" charset="0"/>
                <a:cs typeface="Times New Roman" pitchFamily="18" charset="0"/>
              </a:rPr>
              <a:t>Singeing with shearing/cropping and optimum heat setting would reduce pilling. The parameters during singeing will have to be </a:t>
            </a:r>
            <a:r>
              <a:rPr kumimoji="0" lang="en-US" sz="2400" b="0" i="0" u="none" strike="noStrike" cap="none" normalizeH="0" baseline="0" dirty="0" err="1" smtClean="0">
                <a:ln>
                  <a:noFill/>
                </a:ln>
                <a:solidFill>
                  <a:schemeClr val="accent6">
                    <a:lumMod val="20000"/>
                    <a:lumOff val="80000"/>
                  </a:schemeClr>
                </a:solidFill>
                <a:effectLst/>
                <a:latin typeface="+mj-lt"/>
                <a:ea typeface="Times New Roman" pitchFamily="18" charset="0"/>
                <a:cs typeface="Times New Roman" pitchFamily="18" charset="0"/>
              </a:rPr>
              <a:t>optimised</a:t>
            </a:r>
            <a:r>
              <a:rPr kumimoji="0" lang="en-US" sz="2400" b="0" i="0" u="none" strike="noStrike" cap="none" normalizeH="0" baseline="0" dirty="0" smtClean="0">
                <a:ln>
                  <a:noFill/>
                </a:ln>
                <a:solidFill>
                  <a:schemeClr val="accent6">
                    <a:lumMod val="20000"/>
                    <a:lumOff val="80000"/>
                  </a:schemeClr>
                </a:solidFill>
                <a:effectLst/>
                <a:latin typeface="+mj-lt"/>
                <a:ea typeface="Times New Roman" pitchFamily="18" charset="0"/>
                <a:cs typeface="Times New Roman" pitchFamily="18" charset="0"/>
              </a:rPr>
              <a:t> with respect to speed, quality of flame and number of passages to obtain the fabric with the desired level of pilling resistance.</a:t>
            </a:r>
            <a:endParaRPr kumimoji="0" lang="en-US" sz="2400" b="0" i="0" u="none" strike="noStrike" cap="none" normalizeH="0" baseline="0" dirty="0" smtClean="0">
              <a:ln>
                <a:noFill/>
              </a:ln>
              <a:solidFill>
                <a:schemeClr val="accent6">
                  <a:lumMod val="20000"/>
                  <a:lumOff val="80000"/>
                </a:schemeClr>
              </a:solidFill>
              <a:effectLst/>
              <a:latin typeface="+mj-lt"/>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Lime Green Wallpaper. Desktop Background"/>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5" name="Picture 4">
            <a:extLst>
              <a:ext uri="{FF2B5EF4-FFF2-40B4-BE49-F238E27FC236}">
                <a16:creationId xmlns:a16="http://schemas.microsoft.com/office/drawing/2014/main" xmlns="" id="{40D93261-2879-4AAA-815C-3D63046CA653}"/>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 y="0"/>
            <a:ext cx="457200" cy="645885"/>
          </a:xfrm>
          <a:prstGeom prst="rect">
            <a:avLst/>
          </a:prstGeom>
        </p:spPr>
      </p:pic>
      <p:sp>
        <p:nvSpPr>
          <p:cNvPr id="6" name="Rectangle 5"/>
          <p:cNvSpPr/>
          <p:nvPr/>
        </p:nvSpPr>
        <p:spPr>
          <a:xfrm>
            <a:off x="609600" y="0"/>
            <a:ext cx="8305800" cy="369332"/>
          </a:xfrm>
          <a:prstGeom prst="rect">
            <a:avLst/>
          </a:prstGeom>
        </p:spPr>
        <p:txBody>
          <a:bodyPr wrap="square">
            <a:spAutoFit/>
          </a:bodyPr>
          <a:lstStyle/>
          <a:p>
            <a:r>
              <a:rPr lang="en-US" dirty="0" smtClean="0">
                <a:solidFill>
                  <a:srgbClr val="FFC000"/>
                </a:solidFill>
              </a:rPr>
              <a:t>Online Class (Google Meet): Prepared by V.DEEPA  Date:17.08.21, Class : III </a:t>
            </a:r>
            <a:r>
              <a:rPr lang="en-US" dirty="0" err="1" smtClean="0">
                <a:solidFill>
                  <a:srgbClr val="FFC000"/>
                </a:solidFill>
              </a:rPr>
              <a:t>BSc</a:t>
            </a:r>
            <a:r>
              <a:rPr lang="en-US" dirty="0" smtClean="0">
                <a:solidFill>
                  <a:srgbClr val="FFC000"/>
                </a:solidFill>
              </a:rPr>
              <a:t> CDF</a:t>
            </a:r>
            <a:endParaRPr lang="en-IN" dirty="0">
              <a:solidFill>
                <a:srgbClr val="FFC000"/>
              </a:solidFill>
            </a:endParaRPr>
          </a:p>
        </p:txBody>
      </p:sp>
      <p:sp>
        <p:nvSpPr>
          <p:cNvPr id="4097" name="Rectangle 1"/>
          <p:cNvSpPr>
            <a:spLocks noChangeArrowheads="1"/>
          </p:cNvSpPr>
          <p:nvPr/>
        </p:nvSpPr>
        <p:spPr bwMode="auto">
          <a:xfrm>
            <a:off x="381000" y="304800"/>
            <a:ext cx="76200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1" u="none" strike="noStrike" cap="none" normalizeH="0" baseline="0" dirty="0" smtClean="0">
                <a:ln>
                  <a:noFill/>
                </a:ln>
                <a:solidFill>
                  <a:srgbClr val="FFC000"/>
                </a:solidFill>
                <a:effectLst/>
                <a:latin typeface="+mj-lt"/>
                <a:ea typeface="Times New Roman" pitchFamily="18" charset="0"/>
                <a:cs typeface="Times New Roman" pitchFamily="18" charset="0"/>
              </a:rPr>
              <a:t>c) Brushing</a:t>
            </a:r>
            <a:r>
              <a:rPr kumimoji="0" lang="en-US" sz="2400" b="0" i="0" u="none" strike="noStrike" cap="none" normalizeH="0" baseline="0" dirty="0" smtClean="0">
                <a:ln>
                  <a:noFill/>
                </a:ln>
                <a:solidFill>
                  <a:schemeClr val="accent6">
                    <a:lumMod val="20000"/>
                    <a:lumOff val="80000"/>
                  </a:schemeClr>
                </a:solidFill>
                <a:effectLst/>
                <a:latin typeface="+mj-lt"/>
                <a:ea typeface="Times New Roman" pitchFamily="18" charset="0"/>
                <a:cs typeface="Times New Roman" pitchFamily="18" charset="0"/>
              </a:rPr>
              <a:t/>
            </a:r>
            <a:br>
              <a:rPr kumimoji="0" lang="en-US" sz="2400" b="0" i="0" u="none" strike="noStrike" cap="none" normalizeH="0" baseline="0" dirty="0" smtClean="0">
                <a:ln>
                  <a:noFill/>
                </a:ln>
                <a:solidFill>
                  <a:schemeClr val="accent6">
                    <a:lumMod val="20000"/>
                    <a:lumOff val="80000"/>
                  </a:schemeClr>
                </a:solidFill>
                <a:effectLst/>
                <a:latin typeface="+mj-lt"/>
                <a:ea typeface="Times New Roman" pitchFamily="18" charset="0"/>
                <a:cs typeface="Times New Roman" pitchFamily="18" charset="0"/>
              </a:rPr>
            </a:br>
            <a:r>
              <a:rPr kumimoji="0" lang="en-US" sz="2400" b="0" i="0" u="none" strike="noStrike" cap="none" normalizeH="0" baseline="0" dirty="0" smtClean="0">
                <a:ln>
                  <a:noFill/>
                </a:ln>
                <a:solidFill>
                  <a:schemeClr val="accent6">
                    <a:lumMod val="20000"/>
                    <a:lumOff val="80000"/>
                  </a:schemeClr>
                </a:solidFill>
                <a:effectLst/>
                <a:latin typeface="+mj-lt"/>
                <a:ea typeface="Times New Roman" pitchFamily="18" charset="0"/>
                <a:cs typeface="Times New Roman" pitchFamily="18" charset="0"/>
              </a:rPr>
              <a:t>In the case of tighter-woven fabric made from highly twisted yarn, loose </a:t>
            </a:r>
            <a:r>
              <a:rPr kumimoji="0" lang="en-US" sz="2400" b="0" i="0" u="none" strike="noStrike" cap="none" normalizeH="0" baseline="0" dirty="0" err="1" smtClean="0">
                <a:ln>
                  <a:noFill/>
                </a:ln>
                <a:solidFill>
                  <a:schemeClr val="accent6">
                    <a:lumMod val="20000"/>
                    <a:lumOff val="80000"/>
                  </a:schemeClr>
                </a:solidFill>
                <a:effectLst/>
                <a:latin typeface="+mj-lt"/>
                <a:ea typeface="Times New Roman" pitchFamily="18" charset="0"/>
                <a:cs typeface="Times New Roman" pitchFamily="18" charset="0"/>
              </a:rPr>
              <a:t>fibres</a:t>
            </a:r>
            <a:r>
              <a:rPr kumimoji="0" lang="en-US" sz="2400" b="0" i="0" u="none" strike="noStrike" cap="none" normalizeH="0" baseline="0" dirty="0" smtClean="0">
                <a:ln>
                  <a:noFill/>
                </a:ln>
                <a:solidFill>
                  <a:schemeClr val="accent6">
                    <a:lumMod val="20000"/>
                    <a:lumOff val="80000"/>
                  </a:schemeClr>
                </a:solidFill>
                <a:effectLst/>
                <a:latin typeface="+mj-lt"/>
                <a:ea typeface="Times New Roman" pitchFamily="18" charset="0"/>
                <a:cs typeface="Times New Roman" pitchFamily="18" charset="0"/>
              </a:rPr>
              <a:t> can be brought to the surface of fabric by means of brushing, where they can be removed by a close shearing. Such a procedure is not possible on loosely spun yarns with a fluffy surface.</a:t>
            </a:r>
            <a:endParaRPr kumimoji="0" lang="en-US" sz="2400" b="0" i="0" u="none" strike="noStrike" cap="none" normalizeH="0" baseline="0" dirty="0" smtClean="0">
              <a:ln>
                <a:noFill/>
              </a:ln>
              <a:solidFill>
                <a:schemeClr val="accent6">
                  <a:lumMod val="20000"/>
                  <a:lumOff val="80000"/>
                </a:schemeClr>
              </a:solidFill>
              <a:effectLst/>
              <a:latin typeface="+mj-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400" b="0" i="1" u="none" strike="noStrike" cap="none" normalizeH="0" baseline="0" dirty="0" smtClean="0">
              <a:ln>
                <a:noFill/>
              </a:ln>
              <a:solidFill>
                <a:srgbClr val="FFC000"/>
              </a:solidFill>
              <a:effectLst/>
              <a:latin typeface="+mj-lt"/>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1" u="none" strike="noStrike" cap="none" normalizeH="0" baseline="0" dirty="0" smtClean="0">
                <a:ln>
                  <a:noFill/>
                </a:ln>
                <a:solidFill>
                  <a:srgbClr val="FFC000"/>
                </a:solidFill>
                <a:effectLst/>
                <a:latin typeface="+mj-lt"/>
                <a:ea typeface="Times New Roman" pitchFamily="18" charset="0"/>
                <a:cs typeface="Times New Roman" pitchFamily="18" charset="0"/>
              </a:rPr>
              <a:t>d) Anti-pilling finish</a:t>
            </a:r>
            <a:r>
              <a:rPr kumimoji="0" lang="en-US" sz="2400" b="0" i="0" u="none" strike="noStrike" cap="none" normalizeH="0" baseline="0" dirty="0" smtClean="0">
                <a:ln>
                  <a:noFill/>
                </a:ln>
                <a:solidFill>
                  <a:schemeClr val="accent6">
                    <a:lumMod val="20000"/>
                    <a:lumOff val="80000"/>
                  </a:schemeClr>
                </a:solidFill>
                <a:effectLst/>
                <a:latin typeface="+mj-lt"/>
                <a:ea typeface="Times New Roman" pitchFamily="18" charset="0"/>
                <a:cs typeface="Times New Roman" pitchFamily="18" charset="0"/>
              </a:rPr>
              <a:t/>
            </a:r>
            <a:br>
              <a:rPr kumimoji="0" lang="en-US" sz="2400" b="0" i="0" u="none" strike="noStrike" cap="none" normalizeH="0" baseline="0" dirty="0" smtClean="0">
                <a:ln>
                  <a:noFill/>
                </a:ln>
                <a:solidFill>
                  <a:schemeClr val="accent6">
                    <a:lumMod val="20000"/>
                    <a:lumOff val="80000"/>
                  </a:schemeClr>
                </a:solidFill>
                <a:effectLst/>
                <a:latin typeface="+mj-lt"/>
                <a:ea typeface="Times New Roman" pitchFamily="18" charset="0"/>
                <a:cs typeface="Times New Roman" pitchFamily="18" charset="0"/>
              </a:rPr>
            </a:br>
            <a:r>
              <a:rPr kumimoji="0" lang="en-US" sz="2400" b="0" i="0" u="none" strike="noStrike" cap="none" normalizeH="0" baseline="0" dirty="0" smtClean="0">
                <a:ln>
                  <a:noFill/>
                </a:ln>
                <a:solidFill>
                  <a:schemeClr val="accent6">
                    <a:lumMod val="20000"/>
                    <a:lumOff val="80000"/>
                  </a:schemeClr>
                </a:solidFill>
                <a:effectLst/>
                <a:latin typeface="+mj-lt"/>
                <a:ea typeface="Times New Roman" pitchFamily="18" charset="0"/>
                <a:cs typeface="Times New Roman" pitchFamily="18" charset="0"/>
              </a:rPr>
              <a:t>Alleviates pilling, an unpleasant phenomenon associated with spun yarn fabrics, especially when they contain synthetics. Synthetic </a:t>
            </a:r>
            <a:r>
              <a:rPr kumimoji="0" lang="en-US" sz="2400" b="0" i="0" u="none" strike="noStrike" cap="none" normalizeH="0" baseline="0" dirty="0" err="1" smtClean="0">
                <a:ln>
                  <a:noFill/>
                </a:ln>
                <a:solidFill>
                  <a:schemeClr val="accent6">
                    <a:lumMod val="20000"/>
                    <a:lumOff val="80000"/>
                  </a:schemeClr>
                </a:solidFill>
                <a:effectLst/>
                <a:latin typeface="+mj-lt"/>
                <a:ea typeface="Times New Roman" pitchFamily="18" charset="0"/>
                <a:cs typeface="Times New Roman" pitchFamily="18" charset="0"/>
              </a:rPr>
              <a:t>fibres</a:t>
            </a:r>
            <a:r>
              <a:rPr kumimoji="0" lang="en-US" sz="2400" b="0" i="0" u="none" strike="noStrike" cap="none" normalizeH="0" baseline="0" dirty="0" smtClean="0">
                <a:ln>
                  <a:noFill/>
                </a:ln>
                <a:solidFill>
                  <a:schemeClr val="accent6">
                    <a:lumMod val="20000"/>
                    <a:lumOff val="80000"/>
                  </a:schemeClr>
                </a:solidFill>
                <a:effectLst/>
                <a:latin typeface="+mj-lt"/>
                <a:ea typeface="Times New Roman" pitchFamily="18" charset="0"/>
                <a:cs typeface="Times New Roman" pitchFamily="18" charset="0"/>
              </a:rPr>
              <a:t> are more readily brought to the surface of a fabric due to their smooth surface and circular cross-section, and due to their higher tensile strength and abrasion resistance. Knitting is susceptible to pilling due to the open weave and bulky yarn.</a:t>
            </a:r>
            <a:endParaRPr kumimoji="0" lang="en-US" sz="2400" b="0" i="0" u="none" strike="noStrike" cap="none" normalizeH="0" baseline="0" dirty="0" smtClean="0">
              <a:ln>
                <a:noFill/>
              </a:ln>
              <a:solidFill>
                <a:schemeClr val="accent6">
                  <a:lumMod val="20000"/>
                  <a:lumOff val="80000"/>
                </a:schemeClr>
              </a:solidFill>
              <a:effectLst/>
              <a:latin typeface="+mj-lt"/>
              <a:cs typeface="Arial"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Lime Green Wallpaper. Desktop Background"/>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5" name="Picture 4">
            <a:extLst>
              <a:ext uri="{FF2B5EF4-FFF2-40B4-BE49-F238E27FC236}">
                <a16:creationId xmlns:a16="http://schemas.microsoft.com/office/drawing/2014/main" xmlns="" id="{40D93261-2879-4AAA-815C-3D63046CA653}"/>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 y="0"/>
            <a:ext cx="304799" cy="430589"/>
          </a:xfrm>
          <a:prstGeom prst="rect">
            <a:avLst/>
          </a:prstGeom>
        </p:spPr>
      </p:pic>
      <p:sp>
        <p:nvSpPr>
          <p:cNvPr id="6" name="Rectangle 5"/>
          <p:cNvSpPr/>
          <p:nvPr/>
        </p:nvSpPr>
        <p:spPr>
          <a:xfrm>
            <a:off x="609600" y="0"/>
            <a:ext cx="8305800" cy="369332"/>
          </a:xfrm>
          <a:prstGeom prst="rect">
            <a:avLst/>
          </a:prstGeom>
        </p:spPr>
        <p:txBody>
          <a:bodyPr wrap="square">
            <a:spAutoFit/>
          </a:bodyPr>
          <a:lstStyle/>
          <a:p>
            <a:r>
              <a:rPr lang="en-US" dirty="0" smtClean="0">
                <a:solidFill>
                  <a:srgbClr val="FFC000"/>
                </a:solidFill>
              </a:rPr>
              <a:t>Online Class (Google Meet): Prepared by V.DEEPA  Date:18.08.21, Class : III </a:t>
            </a:r>
            <a:r>
              <a:rPr lang="en-US" dirty="0" err="1" smtClean="0">
                <a:solidFill>
                  <a:srgbClr val="FFC000"/>
                </a:solidFill>
              </a:rPr>
              <a:t>BSc</a:t>
            </a:r>
            <a:r>
              <a:rPr lang="en-US" dirty="0" smtClean="0">
                <a:solidFill>
                  <a:srgbClr val="FFC000"/>
                </a:solidFill>
              </a:rPr>
              <a:t> CDF</a:t>
            </a:r>
            <a:endParaRPr lang="en-IN" dirty="0">
              <a:solidFill>
                <a:srgbClr val="FFC000"/>
              </a:solidFill>
            </a:endParaRPr>
          </a:p>
        </p:txBody>
      </p:sp>
      <p:sp>
        <p:nvSpPr>
          <p:cNvPr id="3075" name="Rectangle 3"/>
          <p:cNvSpPr>
            <a:spLocks noChangeArrowheads="1"/>
          </p:cNvSpPr>
          <p:nvPr/>
        </p:nvSpPr>
        <p:spPr bwMode="auto">
          <a:xfrm>
            <a:off x="0" y="1219200"/>
            <a:ext cx="8153400" cy="4524315"/>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mj-lt"/>
                <a:ea typeface="Times New Roman" pitchFamily="18" charset="0"/>
                <a:cs typeface="Times New Roman" pitchFamily="18" charset="0"/>
              </a:rPr>
              <a:t>Heat setting of synthetic fabrics eliminates the internal tensions within the </a:t>
            </a:r>
            <a:r>
              <a:rPr kumimoji="0" lang="en-US" sz="2400" b="0" i="0" u="none" strike="noStrike" cap="none" normalizeH="0" baseline="0" dirty="0" err="1" smtClean="0">
                <a:ln>
                  <a:noFill/>
                </a:ln>
                <a:solidFill>
                  <a:srgbClr val="000000"/>
                </a:solidFill>
                <a:effectLst/>
                <a:latin typeface="+mj-lt"/>
                <a:ea typeface="Times New Roman" pitchFamily="18" charset="0"/>
                <a:cs typeface="Times New Roman" pitchFamily="18" charset="0"/>
              </a:rPr>
              <a:t>fibre</a:t>
            </a:r>
            <a:r>
              <a:rPr kumimoji="0" lang="en-US" sz="2400" b="0" i="0" u="none" strike="noStrike" cap="none" normalizeH="0" baseline="0" dirty="0" smtClean="0">
                <a:ln>
                  <a:noFill/>
                </a:ln>
                <a:solidFill>
                  <a:srgbClr val="000000"/>
                </a:solidFill>
                <a:effectLst/>
                <a:latin typeface="+mj-lt"/>
                <a:ea typeface="Times New Roman" pitchFamily="18" charset="0"/>
                <a:cs typeface="Times New Roman" pitchFamily="18" charset="0"/>
              </a:rPr>
              <a:t>, generated during manufacture and the new state can be fixed by rapid cooling. This heat setting fixes the fabrics in the relaxed state and thus avoids subsequent shrinkage or creasing of fabric. </a:t>
            </a:r>
            <a:endParaRPr kumimoji="0" lang="en-US" sz="2400" b="0" i="0" u="none" strike="noStrike" cap="none" normalizeH="0" baseline="0" dirty="0" smtClean="0">
              <a:ln>
                <a:noFill/>
              </a:ln>
              <a:solidFill>
                <a:schemeClr val="tx1"/>
              </a:solidFill>
              <a:effectLst/>
              <a:latin typeface="+mj-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mj-lt"/>
                <a:ea typeface="Times New Roman" pitchFamily="18" charset="0"/>
                <a:cs typeface="Times New Roman" pitchFamily="18" charset="0"/>
              </a:rPr>
              <a:t>The application of heat in heat setting can be done by hot air, on a pin </a:t>
            </a:r>
            <a:r>
              <a:rPr kumimoji="0" lang="en-US" sz="2400" b="0" i="0" u="none" strike="noStrike" cap="none" normalizeH="0" baseline="0" dirty="0" err="1" smtClean="0">
                <a:ln>
                  <a:noFill/>
                </a:ln>
                <a:solidFill>
                  <a:srgbClr val="000000"/>
                </a:solidFill>
                <a:effectLst/>
                <a:latin typeface="+mj-lt"/>
                <a:ea typeface="Times New Roman" pitchFamily="18" charset="0"/>
                <a:cs typeface="Times New Roman" pitchFamily="18" charset="0"/>
              </a:rPr>
              <a:t>stenter</a:t>
            </a:r>
            <a:r>
              <a:rPr kumimoji="0" lang="en-US" sz="2400" b="0" i="0" u="none" strike="noStrike" cap="none" normalizeH="0" baseline="0" dirty="0" smtClean="0">
                <a:ln>
                  <a:noFill/>
                </a:ln>
                <a:solidFill>
                  <a:srgbClr val="000000"/>
                </a:solidFill>
                <a:effectLst/>
                <a:latin typeface="+mj-lt"/>
                <a:ea typeface="Times New Roman" pitchFamily="18" charset="0"/>
                <a:cs typeface="Times New Roman" pitchFamily="18" charset="0"/>
              </a:rPr>
              <a:t> at 220°C for 20 - 30 seconds for polyester goods and at a lower temperature range of 190 - 225°C for 15 - 20 seconds for polyamides. Acrylics may be heat set partially at 170 - 190°C for 15 - 60 seconds to reduce formation of running creases, but higher temperature should be avoided to prevent yellowing. </a:t>
            </a:r>
            <a:endParaRPr kumimoji="0" lang="en-US" sz="2400" b="0" i="0" u="none" strike="noStrike" cap="none" normalizeH="0" baseline="0" dirty="0" smtClean="0">
              <a:ln>
                <a:noFill/>
              </a:ln>
              <a:solidFill>
                <a:schemeClr val="tx1"/>
              </a:solidFill>
              <a:effectLst/>
              <a:latin typeface="+mj-lt"/>
              <a:cs typeface="Arial" pitchFamily="34" charset="0"/>
            </a:endParaRPr>
          </a:p>
        </p:txBody>
      </p:sp>
      <p:sp>
        <p:nvSpPr>
          <p:cNvPr id="8" name="Rectangle 7"/>
          <p:cNvSpPr/>
          <p:nvPr/>
        </p:nvSpPr>
        <p:spPr>
          <a:xfrm>
            <a:off x="1600200" y="457200"/>
            <a:ext cx="4572000" cy="954107"/>
          </a:xfrm>
          <a:prstGeom prst="rect">
            <a:avLst/>
          </a:prstGeom>
        </p:spPr>
        <p:txBody>
          <a:bodyPr>
            <a:spAutoFit/>
          </a:bodyPr>
          <a:lstStyle/>
          <a:p>
            <a:pPr lvl="0" fontAlgn="base">
              <a:spcBef>
                <a:spcPct val="0"/>
              </a:spcBef>
              <a:spcAft>
                <a:spcPct val="0"/>
              </a:spcAft>
            </a:pPr>
            <a:r>
              <a:rPr lang="en-US" sz="2800" i="1" dirty="0" smtClean="0">
                <a:solidFill>
                  <a:srgbClr val="FFFF00"/>
                </a:solidFill>
                <a:latin typeface="Calibri" pitchFamily="34" charset="0"/>
                <a:ea typeface="Times New Roman" pitchFamily="18" charset="0"/>
                <a:cs typeface="Times New Roman" pitchFamily="18" charset="0"/>
              </a:rPr>
              <a:t>e) Heat Setting</a:t>
            </a:r>
            <a:r>
              <a:rPr lang="en-US" sz="2800" dirty="0" smtClean="0">
                <a:solidFill>
                  <a:srgbClr val="FFFF00"/>
                </a:solidFill>
                <a:latin typeface="Calibri" pitchFamily="34" charset="0"/>
                <a:ea typeface="Times New Roman" pitchFamily="18" charset="0"/>
                <a:cs typeface="Times New Roman" pitchFamily="18" charset="0"/>
              </a:rPr>
              <a:t/>
            </a:r>
            <a:br>
              <a:rPr lang="en-US" sz="2800" dirty="0" smtClean="0">
                <a:solidFill>
                  <a:srgbClr val="FFFF00"/>
                </a:solidFill>
                <a:latin typeface="Calibri" pitchFamily="34" charset="0"/>
                <a:ea typeface="Times New Roman" pitchFamily="18" charset="0"/>
                <a:cs typeface="Times New Roman" pitchFamily="18" charset="0"/>
              </a:rPr>
            </a:br>
            <a:endParaRPr lang="en-US" sz="2800" dirty="0" smtClean="0">
              <a:solidFill>
                <a:srgbClr val="FFFF00"/>
              </a:solidFill>
              <a:latin typeface="Arial" pitchFamily="34" charset="0"/>
              <a:cs typeface="Arial"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Lime Green Wallpaper. Desktop Background"/>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5" name="Picture 4">
            <a:extLst>
              <a:ext uri="{FF2B5EF4-FFF2-40B4-BE49-F238E27FC236}">
                <a16:creationId xmlns:a16="http://schemas.microsoft.com/office/drawing/2014/main" xmlns="" id="{40D93261-2879-4AAA-815C-3D63046CA653}"/>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 y="0"/>
            <a:ext cx="304799" cy="430589"/>
          </a:xfrm>
          <a:prstGeom prst="rect">
            <a:avLst/>
          </a:prstGeom>
        </p:spPr>
      </p:pic>
      <p:sp>
        <p:nvSpPr>
          <p:cNvPr id="6" name="Rectangle 5"/>
          <p:cNvSpPr/>
          <p:nvPr/>
        </p:nvSpPr>
        <p:spPr>
          <a:xfrm>
            <a:off x="609600" y="0"/>
            <a:ext cx="8305800" cy="369332"/>
          </a:xfrm>
          <a:prstGeom prst="rect">
            <a:avLst/>
          </a:prstGeom>
        </p:spPr>
        <p:txBody>
          <a:bodyPr wrap="square">
            <a:spAutoFit/>
          </a:bodyPr>
          <a:lstStyle/>
          <a:p>
            <a:r>
              <a:rPr lang="en-US" dirty="0" smtClean="0">
                <a:solidFill>
                  <a:srgbClr val="FFC000"/>
                </a:solidFill>
              </a:rPr>
              <a:t>Online Class (Google Meet): Prepared by V.DEEPA  Date:18.08.21, Class : III </a:t>
            </a:r>
            <a:r>
              <a:rPr lang="en-US" dirty="0" err="1" smtClean="0">
                <a:solidFill>
                  <a:srgbClr val="FFC000"/>
                </a:solidFill>
              </a:rPr>
              <a:t>BSc</a:t>
            </a:r>
            <a:r>
              <a:rPr lang="en-US" dirty="0" smtClean="0">
                <a:solidFill>
                  <a:srgbClr val="FFC000"/>
                </a:solidFill>
              </a:rPr>
              <a:t> CDF</a:t>
            </a:r>
            <a:endParaRPr lang="en-IN" dirty="0">
              <a:solidFill>
                <a:srgbClr val="FFC000"/>
              </a:solidFill>
            </a:endParaRPr>
          </a:p>
        </p:txBody>
      </p:sp>
      <p:sp>
        <p:nvSpPr>
          <p:cNvPr id="7" name="Rectangle 6"/>
          <p:cNvSpPr/>
          <p:nvPr/>
        </p:nvSpPr>
        <p:spPr>
          <a:xfrm>
            <a:off x="381000" y="457201"/>
            <a:ext cx="7467600" cy="6124754"/>
          </a:xfrm>
          <a:prstGeom prst="rect">
            <a:avLst/>
          </a:prstGeom>
        </p:spPr>
        <p:txBody>
          <a:bodyPr wrap="square">
            <a:spAutoFit/>
          </a:bodyPr>
          <a:lstStyle/>
          <a:p>
            <a:pPr lvl="0" eaLnBrk="0" fontAlgn="base" hangingPunct="0">
              <a:spcBef>
                <a:spcPct val="0"/>
              </a:spcBef>
              <a:spcAft>
                <a:spcPct val="0"/>
              </a:spcAft>
            </a:pPr>
            <a:r>
              <a:rPr lang="en-US" sz="2800" i="1" dirty="0" smtClean="0">
                <a:solidFill>
                  <a:srgbClr val="FFFF00"/>
                </a:solidFill>
                <a:ea typeface="Times New Roman" pitchFamily="18" charset="0"/>
                <a:cs typeface="Times New Roman" pitchFamily="18" charset="0"/>
              </a:rPr>
              <a:t>f) Steam setting</a:t>
            </a:r>
            <a:r>
              <a:rPr lang="en-US" sz="2800" dirty="0" smtClean="0">
                <a:solidFill>
                  <a:schemeClr val="accent6">
                    <a:lumMod val="20000"/>
                    <a:lumOff val="80000"/>
                  </a:schemeClr>
                </a:solidFill>
                <a:ea typeface="Times New Roman" pitchFamily="18" charset="0"/>
                <a:cs typeface="Times New Roman" pitchFamily="18" charset="0"/>
              </a:rPr>
              <a:t/>
            </a:r>
            <a:br>
              <a:rPr lang="en-US" sz="2800" dirty="0" smtClean="0">
                <a:solidFill>
                  <a:schemeClr val="accent6">
                    <a:lumMod val="20000"/>
                    <a:lumOff val="80000"/>
                  </a:schemeClr>
                </a:solidFill>
                <a:ea typeface="Times New Roman" pitchFamily="18" charset="0"/>
                <a:cs typeface="Times New Roman" pitchFamily="18" charset="0"/>
              </a:rPr>
            </a:br>
            <a:r>
              <a:rPr lang="en-US" sz="2800" dirty="0" smtClean="0">
                <a:solidFill>
                  <a:schemeClr val="accent6">
                    <a:lumMod val="20000"/>
                    <a:lumOff val="80000"/>
                  </a:schemeClr>
                </a:solidFill>
                <a:ea typeface="Times New Roman" pitchFamily="18" charset="0"/>
                <a:cs typeface="Times New Roman" pitchFamily="18" charset="0"/>
              </a:rPr>
              <a:t>Steam setting can be done by saturated or super heated steam. Super heated steam can be used in </a:t>
            </a:r>
            <a:r>
              <a:rPr lang="en-US" sz="2800" dirty="0" err="1" smtClean="0">
                <a:solidFill>
                  <a:schemeClr val="accent6">
                    <a:lumMod val="20000"/>
                    <a:lumOff val="80000"/>
                  </a:schemeClr>
                </a:solidFill>
                <a:ea typeface="Times New Roman" pitchFamily="18" charset="0"/>
                <a:cs typeface="Times New Roman" pitchFamily="18" charset="0"/>
              </a:rPr>
              <a:t>stenters</a:t>
            </a:r>
            <a:r>
              <a:rPr lang="en-US" sz="2800" dirty="0" smtClean="0">
                <a:solidFill>
                  <a:schemeClr val="accent6">
                    <a:lumMod val="20000"/>
                    <a:lumOff val="80000"/>
                  </a:schemeClr>
                </a:solidFill>
                <a:ea typeface="Times New Roman" pitchFamily="18" charset="0"/>
                <a:cs typeface="Times New Roman" pitchFamily="18" charset="0"/>
              </a:rPr>
              <a:t> and setting time is 25% shorter than for hot air on account of quicker heating up rate.</a:t>
            </a:r>
            <a:endParaRPr lang="en-US" sz="2800" dirty="0" smtClean="0">
              <a:solidFill>
                <a:schemeClr val="accent6">
                  <a:lumMod val="20000"/>
                  <a:lumOff val="80000"/>
                </a:schemeClr>
              </a:solidFill>
              <a:cs typeface="Arial" pitchFamily="34" charset="0"/>
            </a:endParaRPr>
          </a:p>
          <a:p>
            <a:pPr lvl="0" eaLnBrk="0" fontAlgn="base" hangingPunct="0">
              <a:spcBef>
                <a:spcPct val="0"/>
              </a:spcBef>
              <a:spcAft>
                <a:spcPct val="0"/>
              </a:spcAft>
            </a:pPr>
            <a:r>
              <a:rPr lang="en-US" sz="2800" dirty="0" smtClean="0">
                <a:solidFill>
                  <a:schemeClr val="accent6">
                    <a:lumMod val="20000"/>
                    <a:lumOff val="80000"/>
                  </a:schemeClr>
                </a:solidFill>
                <a:ea typeface="Times New Roman" pitchFamily="18" charset="0"/>
                <a:cs typeface="Times New Roman" pitchFamily="18" charset="0"/>
              </a:rPr>
              <a:t> Acrylic </a:t>
            </a:r>
            <a:r>
              <a:rPr lang="en-US" sz="2800" dirty="0" err="1" smtClean="0">
                <a:solidFill>
                  <a:schemeClr val="accent6">
                    <a:lumMod val="20000"/>
                    <a:lumOff val="80000"/>
                  </a:schemeClr>
                </a:solidFill>
                <a:ea typeface="Times New Roman" pitchFamily="18" charset="0"/>
                <a:cs typeface="Times New Roman" pitchFamily="18" charset="0"/>
              </a:rPr>
              <a:t>fibres</a:t>
            </a:r>
            <a:r>
              <a:rPr lang="en-US" sz="2800" dirty="0" smtClean="0">
                <a:solidFill>
                  <a:schemeClr val="accent6">
                    <a:lumMod val="20000"/>
                    <a:lumOff val="80000"/>
                  </a:schemeClr>
                </a:solidFill>
                <a:ea typeface="Times New Roman" pitchFamily="18" charset="0"/>
                <a:cs typeface="Times New Roman" pitchFamily="18" charset="0"/>
              </a:rPr>
              <a:t> have to be protested as some may undergo excessive shrinkage or loss of handle. Before the material is heat set, it should be thoroughly washed to remove lubricants, sizing agents and impurities as these are likely to be burned in drying heat setting making their removal difficult. Steaming at temperatures above 100°C (generally 120°C or 130°C) also reduces the pilling .</a:t>
            </a:r>
            <a:endParaRPr lang="en-US" sz="2800" dirty="0" smtClean="0">
              <a:solidFill>
                <a:schemeClr val="accent6">
                  <a:lumMod val="20000"/>
                  <a:lumOff val="80000"/>
                </a:schemeClr>
              </a:solidFill>
              <a:cs typeface="Arial"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Lime Green Wallpaper. Desktop Background"/>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5" name="Picture 4">
            <a:extLst>
              <a:ext uri="{FF2B5EF4-FFF2-40B4-BE49-F238E27FC236}">
                <a16:creationId xmlns:a16="http://schemas.microsoft.com/office/drawing/2014/main" xmlns="" id="{40D93261-2879-4AAA-815C-3D63046CA653}"/>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 y="0"/>
            <a:ext cx="304799" cy="430589"/>
          </a:xfrm>
          <a:prstGeom prst="rect">
            <a:avLst/>
          </a:prstGeom>
        </p:spPr>
      </p:pic>
      <p:sp>
        <p:nvSpPr>
          <p:cNvPr id="6" name="Rectangle 5"/>
          <p:cNvSpPr/>
          <p:nvPr/>
        </p:nvSpPr>
        <p:spPr>
          <a:xfrm>
            <a:off x="609600" y="0"/>
            <a:ext cx="8305800" cy="369332"/>
          </a:xfrm>
          <a:prstGeom prst="rect">
            <a:avLst/>
          </a:prstGeom>
        </p:spPr>
        <p:txBody>
          <a:bodyPr wrap="square">
            <a:spAutoFit/>
          </a:bodyPr>
          <a:lstStyle/>
          <a:p>
            <a:r>
              <a:rPr lang="en-US" dirty="0" smtClean="0">
                <a:solidFill>
                  <a:srgbClr val="FFC000"/>
                </a:solidFill>
              </a:rPr>
              <a:t>Online Class (Google Meet): Prepared by V.DEEPA  Date:18.08.21, Class : III </a:t>
            </a:r>
            <a:r>
              <a:rPr lang="en-US" dirty="0" err="1" smtClean="0">
                <a:solidFill>
                  <a:srgbClr val="FFC000"/>
                </a:solidFill>
              </a:rPr>
              <a:t>BSc</a:t>
            </a:r>
            <a:r>
              <a:rPr lang="en-US" dirty="0" smtClean="0">
                <a:solidFill>
                  <a:srgbClr val="FFC000"/>
                </a:solidFill>
              </a:rPr>
              <a:t> CDF</a:t>
            </a:r>
            <a:endParaRPr lang="en-IN" dirty="0">
              <a:solidFill>
                <a:srgbClr val="FFC000"/>
              </a:solidFill>
            </a:endParaRPr>
          </a:p>
        </p:txBody>
      </p:sp>
      <p:sp>
        <p:nvSpPr>
          <p:cNvPr id="35841" name="Rectangle 1"/>
          <p:cNvSpPr>
            <a:spLocks noChangeArrowheads="1"/>
          </p:cNvSpPr>
          <p:nvPr/>
        </p:nvSpPr>
        <p:spPr bwMode="auto">
          <a:xfrm>
            <a:off x="228600" y="381000"/>
            <a:ext cx="7848600"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FFFF00"/>
                </a:solidFill>
                <a:effectLst/>
                <a:latin typeface="+mj-lt"/>
                <a:ea typeface="Times New Roman" pitchFamily="18" charset="0"/>
                <a:cs typeface="Times New Roman" pitchFamily="18" charset="0"/>
              </a:rPr>
              <a:t>ii) Chemical finishes for reducing pilling</a:t>
            </a:r>
            <a:endParaRPr kumimoji="0" lang="en-US" sz="2800" b="0" i="0" u="none" strike="noStrike" cap="none" normalizeH="0" baseline="0" dirty="0" smtClean="0">
              <a:ln>
                <a:noFill/>
              </a:ln>
              <a:solidFill>
                <a:srgbClr val="FFFF00"/>
              </a:solidFill>
              <a:effectLst/>
              <a:latin typeface="+mj-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dirty="0" smtClean="0">
              <a:ln>
                <a:noFill/>
              </a:ln>
              <a:solidFill>
                <a:schemeClr val="accent6">
                  <a:lumMod val="20000"/>
                  <a:lumOff val="80000"/>
                </a:schemeClr>
              </a:solidFill>
              <a:effectLst/>
              <a:latin typeface="+mj-lt"/>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accent6">
                    <a:lumMod val="20000"/>
                    <a:lumOff val="80000"/>
                  </a:schemeClr>
                </a:solidFill>
                <a:effectLst/>
                <a:latin typeface="+mj-lt"/>
                <a:ea typeface="Times New Roman" pitchFamily="18" charset="0"/>
                <a:cs typeface="Times New Roman" pitchFamily="18" charset="0"/>
              </a:rPr>
              <a:t>The different chemical finishing approaches have been made to prevent pill from accumulating on fabric surface which include the following:</a:t>
            </a:r>
            <a:endParaRPr kumimoji="0" lang="en-US" sz="2800" b="0" i="0" u="none" strike="noStrike" cap="none" normalizeH="0" baseline="0" dirty="0" smtClean="0">
              <a:ln>
                <a:noFill/>
              </a:ln>
              <a:solidFill>
                <a:schemeClr val="accent6">
                  <a:lumMod val="20000"/>
                  <a:lumOff val="80000"/>
                </a:schemeClr>
              </a:solidFill>
              <a:effectLst/>
              <a:latin typeface="+mj-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dirty="0" smtClean="0">
              <a:ln>
                <a:noFill/>
              </a:ln>
              <a:solidFill>
                <a:schemeClr val="accent6">
                  <a:lumMod val="20000"/>
                  <a:lumOff val="80000"/>
                </a:schemeClr>
              </a:solidFill>
              <a:effectLst/>
              <a:latin typeface="+mj-lt"/>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accent6">
                    <a:lumMod val="20000"/>
                    <a:lumOff val="80000"/>
                  </a:schemeClr>
                </a:solidFill>
                <a:effectLst/>
                <a:latin typeface="+mj-lt"/>
                <a:ea typeface="Times New Roman" pitchFamily="18" charset="0"/>
                <a:cs typeface="Times New Roman" pitchFamily="18" charset="0"/>
              </a:rPr>
              <a:t>a) Application of polymers by padding and coating techniques.</a:t>
            </a:r>
            <a:br>
              <a:rPr kumimoji="0" lang="en-US" sz="2800" b="0" i="0" u="none" strike="noStrike" cap="none" normalizeH="0" baseline="0" dirty="0" smtClean="0">
                <a:ln>
                  <a:noFill/>
                </a:ln>
                <a:solidFill>
                  <a:schemeClr val="accent6">
                    <a:lumMod val="20000"/>
                    <a:lumOff val="80000"/>
                  </a:schemeClr>
                </a:solidFill>
                <a:effectLst/>
                <a:latin typeface="+mj-lt"/>
                <a:ea typeface="Times New Roman" pitchFamily="18" charset="0"/>
                <a:cs typeface="Times New Roman" pitchFamily="18" charset="0"/>
              </a:rPr>
            </a:br>
            <a:r>
              <a:rPr kumimoji="0" lang="en-US" sz="2800" b="0" i="0" u="none" strike="noStrike" cap="none" normalizeH="0" baseline="0" dirty="0" smtClean="0">
                <a:ln>
                  <a:noFill/>
                </a:ln>
                <a:solidFill>
                  <a:schemeClr val="accent6">
                    <a:lumMod val="20000"/>
                    <a:lumOff val="80000"/>
                  </a:schemeClr>
                </a:solidFill>
                <a:effectLst/>
                <a:latin typeface="+mj-lt"/>
                <a:ea typeface="Times New Roman" pitchFamily="18" charset="0"/>
                <a:cs typeface="Times New Roman" pitchFamily="18" charset="0"/>
              </a:rPr>
              <a:t>b) Application of enzymes (bio-finish) to 100% cotton textiles to cause removal of loose </a:t>
            </a:r>
            <a:r>
              <a:rPr kumimoji="0" lang="en-US" sz="2800" b="0" i="0" u="none" strike="noStrike" cap="none" normalizeH="0" baseline="0" dirty="0" err="1" smtClean="0">
                <a:ln>
                  <a:noFill/>
                </a:ln>
                <a:solidFill>
                  <a:schemeClr val="accent6">
                    <a:lumMod val="20000"/>
                    <a:lumOff val="80000"/>
                  </a:schemeClr>
                </a:solidFill>
                <a:effectLst/>
                <a:latin typeface="+mj-lt"/>
                <a:ea typeface="Times New Roman" pitchFamily="18" charset="0"/>
                <a:cs typeface="Times New Roman" pitchFamily="18" charset="0"/>
              </a:rPr>
              <a:t>fibres</a:t>
            </a:r>
            <a:r>
              <a:rPr kumimoji="0" lang="en-US" sz="2800" b="0" i="0" u="none" strike="noStrike" cap="none" normalizeH="0" baseline="0" dirty="0" smtClean="0">
                <a:ln>
                  <a:noFill/>
                </a:ln>
                <a:solidFill>
                  <a:schemeClr val="accent6">
                    <a:lumMod val="20000"/>
                    <a:lumOff val="80000"/>
                  </a:schemeClr>
                </a:solidFill>
                <a:effectLst/>
                <a:latin typeface="+mj-lt"/>
                <a:ea typeface="Times New Roman" pitchFamily="18" charset="0"/>
                <a:cs typeface="Times New Roman" pitchFamily="18" charset="0"/>
              </a:rPr>
              <a:t> in the yarn to reduce pilling tendency.</a:t>
            </a:r>
            <a:br>
              <a:rPr kumimoji="0" lang="en-US" sz="2800" b="0" i="0" u="none" strike="noStrike" cap="none" normalizeH="0" baseline="0" dirty="0" smtClean="0">
                <a:ln>
                  <a:noFill/>
                </a:ln>
                <a:solidFill>
                  <a:schemeClr val="accent6">
                    <a:lumMod val="20000"/>
                    <a:lumOff val="80000"/>
                  </a:schemeClr>
                </a:solidFill>
                <a:effectLst/>
                <a:latin typeface="+mj-lt"/>
                <a:ea typeface="Times New Roman" pitchFamily="18" charset="0"/>
                <a:cs typeface="Times New Roman" pitchFamily="18" charset="0"/>
              </a:rPr>
            </a:br>
            <a:r>
              <a:rPr kumimoji="0" lang="en-US" sz="2800" b="0" i="0" u="none" strike="noStrike" cap="none" normalizeH="0" baseline="0" dirty="0" smtClean="0">
                <a:ln>
                  <a:noFill/>
                </a:ln>
                <a:solidFill>
                  <a:schemeClr val="accent6">
                    <a:lumMod val="20000"/>
                    <a:lumOff val="80000"/>
                  </a:schemeClr>
                </a:solidFill>
                <a:effectLst/>
                <a:latin typeface="+mj-lt"/>
                <a:ea typeface="Times New Roman" pitchFamily="18" charset="0"/>
                <a:cs typeface="Times New Roman" pitchFamily="18" charset="0"/>
              </a:rPr>
              <a:t>c) Anti-static finish</a:t>
            </a:r>
            <a:endParaRPr kumimoji="0" lang="en-US" sz="2800" b="0" i="0" u="none" strike="noStrike" cap="none" normalizeH="0" baseline="0" dirty="0" smtClean="0">
              <a:ln>
                <a:noFill/>
              </a:ln>
              <a:solidFill>
                <a:schemeClr val="accent6">
                  <a:lumMod val="20000"/>
                  <a:lumOff val="80000"/>
                </a:schemeClr>
              </a:solidFill>
              <a:effectLst/>
              <a:latin typeface="+mj-lt"/>
              <a:cs typeface="Arial"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Lime Green Wallpaper. Desktop Background"/>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5" name="Picture 4">
            <a:extLst>
              <a:ext uri="{FF2B5EF4-FFF2-40B4-BE49-F238E27FC236}">
                <a16:creationId xmlns:a16="http://schemas.microsoft.com/office/drawing/2014/main" xmlns="" id="{40D93261-2879-4AAA-815C-3D63046CA653}"/>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 y="0"/>
            <a:ext cx="228599" cy="322941"/>
          </a:xfrm>
          <a:prstGeom prst="rect">
            <a:avLst/>
          </a:prstGeom>
        </p:spPr>
      </p:pic>
      <p:sp>
        <p:nvSpPr>
          <p:cNvPr id="6" name="Rectangle 5"/>
          <p:cNvSpPr/>
          <p:nvPr/>
        </p:nvSpPr>
        <p:spPr>
          <a:xfrm>
            <a:off x="609600" y="0"/>
            <a:ext cx="8305800" cy="369332"/>
          </a:xfrm>
          <a:prstGeom prst="rect">
            <a:avLst/>
          </a:prstGeom>
        </p:spPr>
        <p:txBody>
          <a:bodyPr wrap="square">
            <a:spAutoFit/>
          </a:bodyPr>
          <a:lstStyle/>
          <a:p>
            <a:r>
              <a:rPr lang="en-US" dirty="0" smtClean="0">
                <a:solidFill>
                  <a:srgbClr val="FFC000"/>
                </a:solidFill>
              </a:rPr>
              <a:t>Online Class (Google Meet): Prepared by V.DEEPA  Date:18.08.21, Class : III </a:t>
            </a:r>
            <a:r>
              <a:rPr lang="en-US" dirty="0" err="1" smtClean="0">
                <a:solidFill>
                  <a:srgbClr val="FFC000"/>
                </a:solidFill>
              </a:rPr>
              <a:t>BSc</a:t>
            </a:r>
            <a:r>
              <a:rPr lang="en-US" dirty="0" smtClean="0">
                <a:solidFill>
                  <a:srgbClr val="FFC000"/>
                </a:solidFill>
              </a:rPr>
              <a:t> CDF</a:t>
            </a:r>
            <a:endParaRPr lang="en-IN" dirty="0">
              <a:solidFill>
                <a:srgbClr val="FFC000"/>
              </a:solidFill>
            </a:endParaRPr>
          </a:p>
        </p:txBody>
      </p:sp>
      <p:sp>
        <p:nvSpPr>
          <p:cNvPr id="34817" name="Rectangle 1"/>
          <p:cNvSpPr>
            <a:spLocks noChangeArrowheads="1"/>
          </p:cNvSpPr>
          <p:nvPr/>
        </p:nvSpPr>
        <p:spPr bwMode="auto">
          <a:xfrm>
            <a:off x="0" y="381000"/>
            <a:ext cx="8077200" cy="65556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514350" marR="0" lvl="0" indent="-514350" algn="l" defTabSz="914400" rtl="0" eaLnBrk="1" fontAlgn="base" latinLnBrk="0" hangingPunct="1">
              <a:lnSpc>
                <a:spcPct val="100000"/>
              </a:lnSpc>
              <a:spcBef>
                <a:spcPct val="0"/>
              </a:spcBef>
              <a:spcAft>
                <a:spcPct val="0"/>
              </a:spcAft>
              <a:buClrTx/>
              <a:buSzTx/>
              <a:buFontTx/>
              <a:buAutoNum type="alphaLcParenR"/>
              <a:tabLst>
                <a:tab pos="457200" algn="l"/>
              </a:tabLst>
            </a:pPr>
            <a:r>
              <a:rPr kumimoji="0" lang="en-US" sz="2800" b="1" i="0" u="none" strike="noStrike" cap="none" normalizeH="0" baseline="0" dirty="0" smtClean="0">
                <a:ln>
                  <a:noFill/>
                </a:ln>
                <a:solidFill>
                  <a:srgbClr val="FFFF00"/>
                </a:solidFill>
                <a:effectLst/>
                <a:latin typeface="+mj-lt"/>
                <a:ea typeface="Times New Roman" pitchFamily="18" charset="0"/>
                <a:cs typeface="Times New Roman" pitchFamily="18" charset="0"/>
              </a:rPr>
              <a:t>Application of polymers by padding and coating techniques</a:t>
            </a:r>
            <a:r>
              <a:rPr kumimoji="0" lang="en-US" sz="2800" b="0" i="0" u="none" strike="noStrike" cap="none" normalizeH="0" baseline="0" dirty="0" smtClean="0">
                <a:ln>
                  <a:noFill/>
                </a:ln>
                <a:solidFill>
                  <a:schemeClr val="accent6">
                    <a:lumMod val="20000"/>
                    <a:lumOff val="80000"/>
                  </a:schemeClr>
                </a:solidFill>
                <a:effectLst/>
                <a:latin typeface="+mj-lt"/>
                <a:ea typeface="Times New Roman" pitchFamily="18" charset="0"/>
                <a:cs typeface="Times New Roman" pitchFamily="18" charset="0"/>
              </a:rPr>
              <a:t/>
            </a:r>
            <a:br>
              <a:rPr kumimoji="0" lang="en-US" sz="2800" b="0" i="0" u="none" strike="noStrike" cap="none" normalizeH="0" baseline="0" dirty="0" smtClean="0">
                <a:ln>
                  <a:noFill/>
                </a:ln>
                <a:solidFill>
                  <a:schemeClr val="accent6">
                    <a:lumMod val="20000"/>
                    <a:lumOff val="80000"/>
                  </a:schemeClr>
                </a:solidFill>
                <a:effectLst/>
                <a:latin typeface="+mj-lt"/>
                <a:ea typeface="Times New Roman" pitchFamily="18" charset="0"/>
                <a:cs typeface="Times New Roman" pitchFamily="18" charset="0"/>
              </a:rPr>
            </a:br>
            <a:r>
              <a:rPr kumimoji="0" lang="en-US" sz="2800" b="0" i="1" u="none" strike="noStrike" cap="none" normalizeH="0" baseline="0" dirty="0" smtClean="0">
                <a:ln>
                  <a:noFill/>
                </a:ln>
                <a:solidFill>
                  <a:schemeClr val="accent6">
                    <a:lumMod val="20000"/>
                    <a:lumOff val="80000"/>
                  </a:schemeClr>
                </a:solidFill>
                <a:effectLst/>
                <a:latin typeface="+mj-lt"/>
                <a:ea typeface="Times New Roman" pitchFamily="18" charset="0"/>
                <a:cs typeface="Times New Roman" pitchFamily="18" charset="0"/>
              </a:rPr>
              <a:t>The polymeric formulations bring about the binding of the loose </a:t>
            </a:r>
            <a:r>
              <a:rPr kumimoji="0" lang="en-US" sz="2800" b="0" i="1" u="none" strike="noStrike" cap="none" normalizeH="0" baseline="0" dirty="0" err="1" smtClean="0">
                <a:ln>
                  <a:noFill/>
                </a:ln>
                <a:solidFill>
                  <a:schemeClr val="accent6">
                    <a:lumMod val="20000"/>
                    <a:lumOff val="80000"/>
                  </a:schemeClr>
                </a:solidFill>
                <a:effectLst/>
                <a:latin typeface="+mj-lt"/>
                <a:ea typeface="Times New Roman" pitchFamily="18" charset="0"/>
                <a:cs typeface="Times New Roman" pitchFamily="18" charset="0"/>
              </a:rPr>
              <a:t>fibres</a:t>
            </a:r>
            <a:r>
              <a:rPr kumimoji="0" lang="en-US" sz="2800" b="0" i="1" u="none" strike="noStrike" cap="none" normalizeH="0" baseline="0" dirty="0" smtClean="0">
                <a:ln>
                  <a:noFill/>
                </a:ln>
                <a:solidFill>
                  <a:schemeClr val="accent6">
                    <a:lumMod val="20000"/>
                    <a:lumOff val="80000"/>
                  </a:schemeClr>
                </a:solidFill>
                <a:effectLst/>
                <a:latin typeface="+mj-lt"/>
                <a:ea typeface="Times New Roman" pitchFamily="18" charset="0"/>
                <a:cs typeface="Times New Roman" pitchFamily="18" charset="0"/>
              </a:rPr>
              <a:t> into the fabric. The products normally used in this type of finish are friction-reducing lubricants to minimize damage due to abrasion. </a:t>
            </a:r>
          </a:p>
          <a:p>
            <a:pPr marL="514350" marR="0" lvl="0" indent="-514350" algn="l" defTabSz="914400" rtl="0" eaLnBrk="1" fontAlgn="base" latinLnBrk="0" hangingPunct="1">
              <a:lnSpc>
                <a:spcPct val="100000"/>
              </a:lnSpc>
              <a:spcBef>
                <a:spcPct val="0"/>
              </a:spcBef>
              <a:spcAft>
                <a:spcPct val="0"/>
              </a:spcAft>
              <a:buClrTx/>
              <a:buSzTx/>
              <a:buFontTx/>
              <a:buAutoNum type="alphaLcParenR"/>
              <a:tabLst>
                <a:tab pos="457200" algn="l"/>
              </a:tabLst>
            </a:pPr>
            <a:r>
              <a:rPr kumimoji="0" lang="en-US" sz="2800" b="0" i="1" u="none" strike="noStrike" cap="none" normalizeH="0" baseline="0" dirty="0" smtClean="0">
                <a:ln>
                  <a:noFill/>
                </a:ln>
                <a:solidFill>
                  <a:schemeClr val="accent6">
                    <a:lumMod val="20000"/>
                    <a:lumOff val="80000"/>
                  </a:schemeClr>
                </a:solidFill>
                <a:effectLst/>
                <a:latin typeface="+mj-lt"/>
                <a:ea typeface="Times New Roman" pitchFamily="18" charset="0"/>
                <a:cs typeface="Times New Roman" pitchFamily="18" charset="0"/>
              </a:rPr>
              <a:t>The acrylic co-polymers, which can be modified to suit the requirements are normally used. Examples of few are:</a:t>
            </a:r>
            <a:endParaRPr kumimoji="0" lang="en-US" sz="2800" b="0" i="0" u="none" strike="noStrike" cap="none" normalizeH="0" baseline="0" dirty="0" smtClean="0">
              <a:ln>
                <a:noFill/>
              </a:ln>
              <a:solidFill>
                <a:schemeClr val="accent6">
                  <a:lumMod val="20000"/>
                  <a:lumOff val="80000"/>
                </a:schemeClr>
              </a:solidFill>
              <a:effectLst/>
              <a:latin typeface="+mj-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2800" b="0" i="0" u="none" strike="noStrike" cap="none" normalizeH="0" baseline="0" dirty="0" smtClean="0">
                <a:ln>
                  <a:noFill/>
                </a:ln>
                <a:solidFill>
                  <a:schemeClr val="accent6">
                    <a:lumMod val="20000"/>
                    <a:lumOff val="80000"/>
                  </a:schemeClr>
                </a:solidFill>
                <a:effectLst/>
                <a:latin typeface="+mj-lt"/>
                <a:ea typeface="Times New Roman" pitchFamily="18" charset="0"/>
                <a:cs typeface="Times New Roman" pitchFamily="18" charset="0"/>
              </a:rPr>
              <a:t>Softeners, which decrease </a:t>
            </a:r>
            <a:r>
              <a:rPr kumimoji="0" lang="en-US" sz="2800" b="0" i="0" u="none" strike="noStrike" cap="none" normalizeH="0" baseline="0" dirty="0" err="1" smtClean="0">
                <a:ln>
                  <a:noFill/>
                </a:ln>
                <a:solidFill>
                  <a:schemeClr val="accent6">
                    <a:lumMod val="20000"/>
                    <a:lumOff val="80000"/>
                  </a:schemeClr>
                </a:solidFill>
                <a:effectLst/>
                <a:latin typeface="+mj-lt"/>
                <a:ea typeface="Times New Roman" pitchFamily="18" charset="0"/>
                <a:cs typeface="Times New Roman" pitchFamily="18" charset="0"/>
              </a:rPr>
              <a:t>fibre</a:t>
            </a:r>
            <a:r>
              <a:rPr kumimoji="0" lang="en-US" sz="2800" b="0" i="0" u="none" strike="noStrike" cap="none" normalizeH="0" baseline="0" dirty="0" smtClean="0">
                <a:ln>
                  <a:noFill/>
                </a:ln>
                <a:solidFill>
                  <a:schemeClr val="accent6">
                    <a:lumMod val="20000"/>
                    <a:lumOff val="80000"/>
                  </a:schemeClr>
                </a:solidFill>
                <a:effectLst/>
                <a:latin typeface="+mj-lt"/>
                <a:ea typeface="Times New Roman" pitchFamily="18" charset="0"/>
                <a:cs typeface="Times New Roman" pitchFamily="18" charset="0"/>
              </a:rPr>
              <a:t>-to </a:t>
            </a:r>
            <a:r>
              <a:rPr kumimoji="0" lang="en-US" sz="2800" b="0" i="0" u="none" strike="noStrike" cap="none" normalizeH="0" baseline="0" dirty="0" err="1" smtClean="0">
                <a:ln>
                  <a:noFill/>
                </a:ln>
                <a:solidFill>
                  <a:schemeClr val="accent6">
                    <a:lumMod val="20000"/>
                    <a:lumOff val="80000"/>
                  </a:schemeClr>
                </a:solidFill>
                <a:effectLst/>
                <a:latin typeface="+mj-lt"/>
                <a:ea typeface="Times New Roman" pitchFamily="18" charset="0"/>
                <a:cs typeface="Times New Roman" pitchFamily="18" charset="0"/>
              </a:rPr>
              <a:t>fibre</a:t>
            </a:r>
            <a:r>
              <a:rPr kumimoji="0" lang="en-US" sz="2800" b="0" i="0" u="none" strike="noStrike" cap="none" normalizeH="0" baseline="0" dirty="0" smtClean="0">
                <a:ln>
                  <a:noFill/>
                </a:ln>
                <a:solidFill>
                  <a:schemeClr val="accent6">
                    <a:lumMod val="20000"/>
                    <a:lumOff val="80000"/>
                  </a:schemeClr>
                </a:solidFill>
                <a:effectLst/>
                <a:latin typeface="+mj-lt"/>
                <a:ea typeface="Times New Roman" pitchFamily="18" charset="0"/>
                <a:cs typeface="Times New Roman" pitchFamily="18" charset="0"/>
              </a:rPr>
              <a:t> friction by internal lubrication, such as non-ionic </a:t>
            </a:r>
            <a:r>
              <a:rPr kumimoji="0" lang="en-US" sz="2800" b="0" i="0" u="none" strike="noStrike" cap="none" normalizeH="0" baseline="0" dirty="0" err="1" smtClean="0">
                <a:ln>
                  <a:noFill/>
                </a:ln>
                <a:solidFill>
                  <a:schemeClr val="accent6">
                    <a:lumMod val="20000"/>
                    <a:lumOff val="80000"/>
                  </a:schemeClr>
                </a:solidFill>
                <a:effectLst/>
                <a:latin typeface="+mj-lt"/>
                <a:ea typeface="Times New Roman" pitchFamily="18" charset="0"/>
                <a:cs typeface="Times New Roman" pitchFamily="18" charset="0"/>
              </a:rPr>
              <a:t>organo</a:t>
            </a:r>
            <a:r>
              <a:rPr kumimoji="0" lang="en-US" sz="2800" b="0" i="0" u="none" strike="noStrike" cap="none" normalizeH="0" baseline="0" dirty="0" smtClean="0">
                <a:ln>
                  <a:noFill/>
                </a:ln>
                <a:solidFill>
                  <a:schemeClr val="accent6">
                    <a:lumMod val="20000"/>
                    <a:lumOff val="80000"/>
                  </a:schemeClr>
                </a:solidFill>
                <a:effectLst/>
                <a:latin typeface="+mj-lt"/>
                <a:ea typeface="Times New Roman" pitchFamily="18" charset="0"/>
                <a:cs typeface="Times New Roman" pitchFamily="18" charset="0"/>
              </a:rPr>
              <a:t>-modified silicone micro emulsions and amino functional </a:t>
            </a:r>
            <a:r>
              <a:rPr kumimoji="0" lang="en-US" sz="2800" b="0" i="0" u="none" strike="noStrike" cap="none" normalizeH="0" baseline="0" dirty="0" err="1" smtClean="0">
                <a:ln>
                  <a:noFill/>
                </a:ln>
                <a:solidFill>
                  <a:schemeClr val="accent6">
                    <a:lumMod val="20000"/>
                    <a:lumOff val="80000"/>
                  </a:schemeClr>
                </a:solidFill>
                <a:effectLst/>
                <a:latin typeface="+mj-lt"/>
                <a:ea typeface="Times New Roman" pitchFamily="18" charset="0"/>
                <a:cs typeface="Times New Roman" pitchFamily="18" charset="0"/>
              </a:rPr>
              <a:t>polysiloxanes</a:t>
            </a:r>
            <a:r>
              <a:rPr kumimoji="0" lang="en-US" sz="2800" b="0" i="0" u="none" strike="noStrike" cap="none" normalizeH="0" baseline="0" dirty="0" smtClean="0">
                <a:ln>
                  <a:noFill/>
                </a:ln>
                <a:solidFill>
                  <a:schemeClr val="accent6">
                    <a:lumMod val="20000"/>
                    <a:lumOff val="80000"/>
                  </a:schemeClr>
                </a:solidFill>
                <a:effectLst/>
                <a:latin typeface="+mj-lt"/>
                <a:ea typeface="Times New Roman" pitchFamily="18" charset="0"/>
                <a:cs typeface="Times New Roman" pitchFamily="18" charset="0"/>
              </a:rPr>
              <a:t>, result in a decrease in fabric pilling performance.</a:t>
            </a:r>
            <a:endParaRPr kumimoji="0" lang="en-US" sz="2800" b="0" i="0" u="none" strike="noStrike" cap="none" normalizeH="0" baseline="0" dirty="0" smtClean="0">
              <a:ln>
                <a:noFill/>
              </a:ln>
              <a:solidFill>
                <a:schemeClr val="accent6">
                  <a:lumMod val="20000"/>
                  <a:lumOff val="80000"/>
                </a:schemeClr>
              </a:solidFill>
              <a:effectLst/>
              <a:latin typeface="+mj-lt"/>
              <a:cs typeface="Arial"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Lime Green Wallpaper. Desktop Background"/>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5" name="Picture 4">
            <a:extLst>
              <a:ext uri="{FF2B5EF4-FFF2-40B4-BE49-F238E27FC236}">
                <a16:creationId xmlns:a16="http://schemas.microsoft.com/office/drawing/2014/main" xmlns="" id="{40D93261-2879-4AAA-815C-3D63046CA653}"/>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 y="1"/>
            <a:ext cx="304799" cy="430589"/>
          </a:xfrm>
          <a:prstGeom prst="rect">
            <a:avLst/>
          </a:prstGeom>
        </p:spPr>
      </p:pic>
      <p:sp>
        <p:nvSpPr>
          <p:cNvPr id="6" name="Rectangle 5"/>
          <p:cNvSpPr/>
          <p:nvPr/>
        </p:nvSpPr>
        <p:spPr>
          <a:xfrm>
            <a:off x="609600" y="0"/>
            <a:ext cx="8305800" cy="369332"/>
          </a:xfrm>
          <a:prstGeom prst="rect">
            <a:avLst/>
          </a:prstGeom>
        </p:spPr>
        <p:txBody>
          <a:bodyPr wrap="square">
            <a:spAutoFit/>
          </a:bodyPr>
          <a:lstStyle/>
          <a:p>
            <a:r>
              <a:rPr lang="en-US" dirty="0" smtClean="0">
                <a:solidFill>
                  <a:srgbClr val="FFC000"/>
                </a:solidFill>
              </a:rPr>
              <a:t>Online Class (Google Meet): Prepared by V.DEEPA  Date:18.08.21, Class : III </a:t>
            </a:r>
            <a:r>
              <a:rPr lang="en-US" dirty="0" err="1" smtClean="0">
                <a:solidFill>
                  <a:srgbClr val="FFC000"/>
                </a:solidFill>
              </a:rPr>
              <a:t>BSc</a:t>
            </a:r>
            <a:r>
              <a:rPr lang="en-US" dirty="0" smtClean="0">
                <a:solidFill>
                  <a:srgbClr val="FFC000"/>
                </a:solidFill>
              </a:rPr>
              <a:t> CDF</a:t>
            </a:r>
            <a:endParaRPr lang="en-IN" dirty="0">
              <a:solidFill>
                <a:srgbClr val="FFC000"/>
              </a:solidFill>
            </a:endParaRPr>
          </a:p>
        </p:txBody>
      </p:sp>
      <p:sp>
        <p:nvSpPr>
          <p:cNvPr id="12291" name="Rectangle 3"/>
          <p:cNvSpPr>
            <a:spLocks noChangeArrowheads="1"/>
          </p:cNvSpPr>
          <p:nvPr/>
        </p:nvSpPr>
        <p:spPr bwMode="auto">
          <a:xfrm>
            <a:off x="228600" y="457200"/>
            <a:ext cx="8153400" cy="5262979"/>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t>In the second approach, </a:t>
            </a:r>
            <a:r>
              <a:rPr kumimoji="0" lang="en-US" sz="2800" b="0" i="0" u="none" strike="noStrike" cap="none" normalizeH="0" baseline="0" dirty="0" err="1" smtClean="0">
                <a:ln>
                  <a:noFill/>
                </a:ln>
                <a:solidFill>
                  <a:srgbClr val="000000"/>
                </a:solidFill>
                <a:effectLst/>
                <a:latin typeface="Calibri" pitchFamily="34" charset="0"/>
                <a:ea typeface="Times New Roman" pitchFamily="18" charset="0"/>
                <a:cs typeface="Times New Roman" pitchFamily="18" charset="0"/>
              </a:rPr>
              <a:t>biopolishing</a:t>
            </a:r>
            <a:r>
              <a:rPr kumimoji="0" lang="en-US" sz="2800" b="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t> with </a:t>
            </a:r>
            <a:r>
              <a:rPr kumimoji="0" lang="en-US" sz="2800" b="0" i="0" u="none" strike="noStrike" cap="none" normalizeH="0" baseline="0" dirty="0" err="1" smtClean="0">
                <a:ln>
                  <a:noFill/>
                </a:ln>
                <a:solidFill>
                  <a:srgbClr val="000000"/>
                </a:solidFill>
                <a:effectLst/>
                <a:latin typeface="Calibri" pitchFamily="34" charset="0"/>
                <a:ea typeface="Times New Roman" pitchFamily="18" charset="0"/>
                <a:cs typeface="Times New Roman" pitchFamily="18" charset="0"/>
              </a:rPr>
              <a:t>cellulase</a:t>
            </a:r>
            <a:r>
              <a:rPr kumimoji="0" lang="en-US" sz="2800" b="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t> enzyme is carried on 100% cellulosic or cellulose rich blend fabrics to eliminate loose </a:t>
            </a:r>
            <a:r>
              <a:rPr kumimoji="0" lang="en-US" sz="2800" b="0" i="0" u="none" strike="noStrike" cap="none" normalizeH="0" baseline="0" dirty="0" err="1" smtClean="0">
                <a:ln>
                  <a:noFill/>
                </a:ln>
                <a:solidFill>
                  <a:srgbClr val="000000"/>
                </a:solidFill>
                <a:effectLst/>
                <a:latin typeface="Calibri" pitchFamily="34" charset="0"/>
                <a:ea typeface="Times New Roman" pitchFamily="18" charset="0"/>
                <a:cs typeface="Times New Roman" pitchFamily="18" charset="0"/>
              </a:rPr>
              <a:t>fibres</a:t>
            </a:r>
            <a:r>
              <a:rPr kumimoji="0" lang="en-US" sz="2800" b="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t>, which results in clean and smooth surface with improved pill rating. </a:t>
            </a:r>
          </a:p>
          <a:p>
            <a:pPr marL="0" marR="0" lvl="0" indent="0" algn="l" defTabSz="914400" rtl="0" eaLnBrk="1" fontAlgn="base" latinLnBrk="0" hangingPunct="1">
              <a:lnSpc>
                <a:spcPct val="100000"/>
              </a:lnSpc>
              <a:spcBef>
                <a:spcPct val="0"/>
              </a:spcBef>
              <a:spcAft>
                <a:spcPct val="0"/>
              </a:spcAft>
              <a:buClrTx/>
              <a:buSzTx/>
              <a:buFontTx/>
              <a:buNone/>
              <a:tabLst/>
            </a:pPr>
            <a:endParaRPr lang="en-US" sz="2800" dirty="0" smtClean="0">
              <a:solidFill>
                <a:srgbClr val="000000"/>
              </a:solidFill>
              <a:latin typeface="Calibri" pitchFamily="34"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t>The bio-polishing process targets the removal of the small </a:t>
            </a:r>
            <a:r>
              <a:rPr kumimoji="0" lang="en-US" sz="2800" b="0" i="0" u="none" strike="noStrike" cap="none" normalizeH="0" baseline="0" dirty="0" err="1" smtClean="0">
                <a:ln>
                  <a:noFill/>
                </a:ln>
                <a:solidFill>
                  <a:srgbClr val="000000"/>
                </a:solidFill>
                <a:effectLst/>
                <a:latin typeface="Calibri" pitchFamily="34" charset="0"/>
                <a:ea typeface="Times New Roman" pitchFamily="18" charset="0"/>
                <a:cs typeface="Times New Roman" pitchFamily="18" charset="0"/>
              </a:rPr>
              <a:t>fibre</a:t>
            </a:r>
            <a:r>
              <a:rPr kumimoji="0" lang="en-US" sz="2800" b="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t> ends protruding from the yarn surface and thereby reduces the hairiness or fuzz of the fabrics. </a:t>
            </a:r>
          </a:p>
          <a:p>
            <a:pPr marL="0" marR="0" lvl="0" indent="0" algn="l" defTabSz="914400" rtl="0" eaLnBrk="1" fontAlgn="base" latinLnBrk="0" hangingPunct="1">
              <a:lnSpc>
                <a:spcPct val="100000"/>
              </a:lnSpc>
              <a:spcBef>
                <a:spcPct val="0"/>
              </a:spcBef>
              <a:spcAft>
                <a:spcPct val="0"/>
              </a:spcAft>
              <a:buClrTx/>
              <a:buSzTx/>
              <a:buFontTx/>
              <a:buNone/>
              <a:tabLst/>
            </a:pPr>
            <a:endParaRPr lang="en-US" sz="2800" dirty="0" smtClean="0">
              <a:solidFill>
                <a:srgbClr val="000000"/>
              </a:solidFill>
              <a:latin typeface="Calibri" pitchFamily="34"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t>The hydrolysis action of the enzyme weakens the protruding </a:t>
            </a:r>
            <a:r>
              <a:rPr kumimoji="0" lang="en-US" sz="2800" b="0" i="0" u="none" strike="noStrike" cap="none" normalizeH="0" baseline="0" dirty="0" err="1" smtClean="0">
                <a:ln>
                  <a:noFill/>
                </a:ln>
                <a:solidFill>
                  <a:srgbClr val="000000"/>
                </a:solidFill>
                <a:effectLst/>
                <a:latin typeface="Calibri" pitchFamily="34" charset="0"/>
                <a:ea typeface="Times New Roman" pitchFamily="18" charset="0"/>
                <a:cs typeface="Times New Roman" pitchFamily="18" charset="0"/>
              </a:rPr>
              <a:t>fibres</a:t>
            </a:r>
            <a:r>
              <a:rPr kumimoji="0" lang="en-US" sz="2800" b="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t> to the extent that a small physical abrasion force is sufficient to break and remove them.</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Lime Green Wallpaper. Desktop Background"/>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5" name="Picture 4">
            <a:extLst>
              <a:ext uri="{FF2B5EF4-FFF2-40B4-BE49-F238E27FC236}">
                <a16:creationId xmlns:a16="http://schemas.microsoft.com/office/drawing/2014/main" xmlns="" id="{40D93261-2879-4AAA-815C-3D63046CA653}"/>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 y="0"/>
            <a:ext cx="304799" cy="430589"/>
          </a:xfrm>
          <a:prstGeom prst="rect">
            <a:avLst/>
          </a:prstGeom>
        </p:spPr>
      </p:pic>
      <p:sp>
        <p:nvSpPr>
          <p:cNvPr id="6" name="Rectangle 5"/>
          <p:cNvSpPr/>
          <p:nvPr/>
        </p:nvSpPr>
        <p:spPr>
          <a:xfrm>
            <a:off x="609600" y="0"/>
            <a:ext cx="8305800" cy="369332"/>
          </a:xfrm>
          <a:prstGeom prst="rect">
            <a:avLst/>
          </a:prstGeom>
        </p:spPr>
        <p:txBody>
          <a:bodyPr wrap="square">
            <a:spAutoFit/>
          </a:bodyPr>
          <a:lstStyle/>
          <a:p>
            <a:r>
              <a:rPr lang="en-US" dirty="0" smtClean="0">
                <a:solidFill>
                  <a:srgbClr val="FFC000"/>
                </a:solidFill>
              </a:rPr>
              <a:t>Online Class (Google Meet): Prepared by V.DEEPA  Date:18.08.21, Class : III </a:t>
            </a:r>
            <a:r>
              <a:rPr lang="en-US" dirty="0" err="1" smtClean="0">
                <a:solidFill>
                  <a:srgbClr val="FFC000"/>
                </a:solidFill>
              </a:rPr>
              <a:t>BSc</a:t>
            </a:r>
            <a:r>
              <a:rPr lang="en-US" dirty="0" smtClean="0">
                <a:solidFill>
                  <a:srgbClr val="FFC000"/>
                </a:solidFill>
              </a:rPr>
              <a:t> CDF</a:t>
            </a:r>
            <a:endParaRPr lang="en-IN" dirty="0">
              <a:solidFill>
                <a:srgbClr val="FFC000"/>
              </a:solidFill>
            </a:endParaRPr>
          </a:p>
        </p:txBody>
      </p:sp>
      <p:sp>
        <p:nvSpPr>
          <p:cNvPr id="38913" name="Rectangle 1"/>
          <p:cNvSpPr>
            <a:spLocks noChangeArrowheads="1"/>
          </p:cNvSpPr>
          <p:nvPr/>
        </p:nvSpPr>
        <p:spPr bwMode="auto">
          <a:xfrm>
            <a:off x="304800" y="1295400"/>
            <a:ext cx="7696200" cy="39703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dirty="0" smtClean="0">
              <a:ln>
                <a:noFill/>
              </a:ln>
              <a:solidFill>
                <a:schemeClr val="accent6">
                  <a:lumMod val="20000"/>
                  <a:lumOff val="80000"/>
                </a:schemeClr>
              </a:solidFill>
              <a:effectLst/>
              <a:latin typeface="Calibri" pitchFamily="34"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err="1" smtClean="0">
                <a:ln>
                  <a:noFill/>
                </a:ln>
                <a:solidFill>
                  <a:schemeClr val="accent6">
                    <a:lumMod val="20000"/>
                    <a:lumOff val="80000"/>
                  </a:schemeClr>
                </a:solidFill>
                <a:effectLst/>
                <a:latin typeface="Calibri" pitchFamily="34" charset="0"/>
                <a:ea typeface="Times New Roman" pitchFamily="18" charset="0"/>
                <a:cs typeface="Times New Roman" pitchFamily="18" charset="0"/>
              </a:rPr>
              <a:t>Biopolishing</a:t>
            </a:r>
            <a:r>
              <a:rPr kumimoji="0" lang="en-US" sz="2800" b="0" i="0" u="none" strike="noStrike" cap="none" normalizeH="0" baseline="0" dirty="0" smtClean="0">
                <a:ln>
                  <a:noFill/>
                </a:ln>
                <a:solidFill>
                  <a:schemeClr val="accent6">
                    <a:lumMod val="20000"/>
                    <a:lumOff val="80000"/>
                  </a:schemeClr>
                </a:solidFill>
                <a:effectLst/>
                <a:latin typeface="Calibri" pitchFamily="34" charset="0"/>
                <a:ea typeface="Times New Roman" pitchFamily="18" charset="0"/>
                <a:cs typeface="Times New Roman" pitchFamily="18" charset="0"/>
              </a:rPr>
              <a:t> can be accomplished at any time during wet processing but is most convenient performed after bleaching. It can be done in both continuous or batch processes. However, continuous processes require some incubation time for enzymatic degradation to take place. Removing the fuzz makes the </a:t>
            </a:r>
            <a:r>
              <a:rPr kumimoji="0" lang="en-US" sz="2800" b="0" i="0" u="none" strike="noStrike" cap="none" normalizeH="0" baseline="0" dirty="0" err="1" smtClean="0">
                <a:ln>
                  <a:noFill/>
                </a:ln>
                <a:solidFill>
                  <a:schemeClr val="accent6">
                    <a:lumMod val="20000"/>
                    <a:lumOff val="80000"/>
                  </a:schemeClr>
                </a:solidFill>
                <a:effectLst/>
                <a:latin typeface="Calibri" pitchFamily="34" charset="0"/>
                <a:ea typeface="Times New Roman" pitchFamily="18" charset="0"/>
                <a:cs typeface="Times New Roman" pitchFamily="18" charset="0"/>
              </a:rPr>
              <a:t>colour</a:t>
            </a:r>
            <a:r>
              <a:rPr kumimoji="0" lang="en-US" sz="2800" b="0" i="0" u="none" strike="noStrike" cap="none" normalizeH="0" baseline="0" dirty="0" smtClean="0">
                <a:ln>
                  <a:noFill/>
                </a:ln>
                <a:solidFill>
                  <a:schemeClr val="accent6">
                    <a:lumMod val="20000"/>
                    <a:lumOff val="80000"/>
                  </a:schemeClr>
                </a:solidFill>
                <a:effectLst/>
                <a:latin typeface="Calibri" pitchFamily="34" charset="0"/>
                <a:ea typeface="Times New Roman" pitchFamily="18" charset="0"/>
                <a:cs typeface="Times New Roman" pitchFamily="18" charset="0"/>
              </a:rPr>
              <a:t> brighter, the fabric texture more obvious, and reduces pilling.</a:t>
            </a:r>
            <a:endParaRPr kumimoji="0" lang="en-US" sz="2800" b="0"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p:txBody>
      </p:sp>
      <p:sp>
        <p:nvSpPr>
          <p:cNvPr id="7" name="Rectangle 2"/>
          <p:cNvSpPr>
            <a:spLocks noChangeArrowheads="1"/>
          </p:cNvSpPr>
          <p:nvPr/>
        </p:nvSpPr>
        <p:spPr bwMode="auto">
          <a:xfrm>
            <a:off x="228600" y="381000"/>
            <a:ext cx="7772400"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FFFF00"/>
                </a:solidFill>
                <a:effectLst/>
                <a:latin typeface="Times New Roman" pitchFamily="18" charset="0"/>
                <a:ea typeface="Times New Roman" pitchFamily="18" charset="0"/>
                <a:cs typeface="Times New Roman" pitchFamily="18" charset="0"/>
              </a:rPr>
              <a:t>b) Application of enzymes (bio finish) to 100% cotton textiles to cause removal of loose </a:t>
            </a:r>
            <a:r>
              <a:rPr kumimoji="0" lang="en-US" sz="2400" b="1" i="0" u="none" strike="noStrike" cap="none" normalizeH="0" baseline="0" dirty="0" err="1" smtClean="0">
                <a:ln>
                  <a:noFill/>
                </a:ln>
                <a:solidFill>
                  <a:srgbClr val="FFFF00"/>
                </a:solidFill>
                <a:effectLst/>
                <a:latin typeface="Times New Roman" pitchFamily="18" charset="0"/>
                <a:ea typeface="Times New Roman" pitchFamily="18" charset="0"/>
                <a:cs typeface="Times New Roman" pitchFamily="18" charset="0"/>
              </a:rPr>
              <a:t>fibres</a:t>
            </a:r>
            <a:r>
              <a:rPr kumimoji="0" lang="en-US" sz="2400" b="1" i="0" u="none" strike="noStrike" cap="none" normalizeH="0" baseline="0" dirty="0" smtClean="0">
                <a:ln>
                  <a:noFill/>
                </a:ln>
                <a:solidFill>
                  <a:srgbClr val="FFFF00"/>
                </a:solidFill>
                <a:effectLst/>
                <a:latin typeface="Times New Roman" pitchFamily="18" charset="0"/>
                <a:ea typeface="Times New Roman" pitchFamily="18" charset="0"/>
                <a:cs typeface="Times New Roman" pitchFamily="18" charset="0"/>
              </a:rPr>
              <a:t> in the yarn to reduce pilling tendency</a:t>
            </a:r>
            <a:endParaRPr kumimoji="0" lang="en-US" sz="2400" b="0" i="0" u="none" strike="noStrike" cap="none" normalizeH="0" baseline="0" dirty="0" smtClean="0">
              <a:ln>
                <a:noFill/>
              </a:ln>
              <a:solidFill>
                <a:srgbClr val="FFFF0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Lime Green Wallpaper. Desktop Background"/>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5" name="Picture 4">
            <a:extLst>
              <a:ext uri="{FF2B5EF4-FFF2-40B4-BE49-F238E27FC236}">
                <a16:creationId xmlns:a16="http://schemas.microsoft.com/office/drawing/2014/main" xmlns="" id="{40D93261-2879-4AAA-815C-3D63046CA653}"/>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 y="0"/>
            <a:ext cx="304799" cy="430589"/>
          </a:xfrm>
          <a:prstGeom prst="rect">
            <a:avLst/>
          </a:prstGeom>
        </p:spPr>
      </p:pic>
      <p:sp>
        <p:nvSpPr>
          <p:cNvPr id="6" name="Rectangle 5"/>
          <p:cNvSpPr/>
          <p:nvPr/>
        </p:nvSpPr>
        <p:spPr>
          <a:xfrm>
            <a:off x="609600" y="0"/>
            <a:ext cx="8305800" cy="369332"/>
          </a:xfrm>
          <a:prstGeom prst="rect">
            <a:avLst/>
          </a:prstGeom>
        </p:spPr>
        <p:txBody>
          <a:bodyPr wrap="square">
            <a:spAutoFit/>
          </a:bodyPr>
          <a:lstStyle/>
          <a:p>
            <a:r>
              <a:rPr lang="en-US" dirty="0" smtClean="0">
                <a:solidFill>
                  <a:srgbClr val="FFC000"/>
                </a:solidFill>
              </a:rPr>
              <a:t>Online Class (Google Meet): Prepared by V.DEEPA  Date:18.08.21, Class : III </a:t>
            </a:r>
            <a:r>
              <a:rPr lang="en-US" dirty="0" err="1" smtClean="0">
                <a:solidFill>
                  <a:srgbClr val="FFC000"/>
                </a:solidFill>
              </a:rPr>
              <a:t>BSc</a:t>
            </a:r>
            <a:r>
              <a:rPr lang="en-US" dirty="0" smtClean="0">
                <a:solidFill>
                  <a:srgbClr val="FFC000"/>
                </a:solidFill>
              </a:rPr>
              <a:t> CDF</a:t>
            </a:r>
            <a:endParaRPr lang="en-IN" dirty="0">
              <a:solidFill>
                <a:srgbClr val="FFC000"/>
              </a:solidFill>
            </a:endParaRPr>
          </a:p>
        </p:txBody>
      </p:sp>
      <p:sp>
        <p:nvSpPr>
          <p:cNvPr id="37889" name="Rectangle 1"/>
          <p:cNvSpPr>
            <a:spLocks noChangeArrowheads="1"/>
          </p:cNvSpPr>
          <p:nvPr/>
        </p:nvSpPr>
        <p:spPr bwMode="auto">
          <a:xfrm>
            <a:off x="0" y="457200"/>
            <a:ext cx="8001000" cy="31085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c</a:t>
            </a:r>
            <a:r>
              <a:rPr kumimoji="0" lang="en-US" sz="2800" b="1" i="0" u="none" strike="noStrike" cap="none" normalizeH="0" baseline="0" dirty="0" smtClean="0">
                <a:ln>
                  <a:noFill/>
                </a:ln>
                <a:solidFill>
                  <a:srgbClr val="FFFF00"/>
                </a:solidFill>
                <a:effectLst/>
                <a:ea typeface="Times New Roman" pitchFamily="18" charset="0"/>
                <a:cs typeface="Times New Roman" pitchFamily="18" charset="0"/>
              </a:rPr>
              <a:t>) Anti-static finish</a:t>
            </a:r>
            <a:endParaRPr kumimoji="0" lang="en-US" sz="2800" b="0" i="0" u="none" strike="noStrike" cap="none" normalizeH="0" baseline="0" dirty="0" smtClean="0">
              <a:ln>
                <a:noFill/>
              </a:ln>
              <a:solidFill>
                <a:srgbClr val="FFFF00"/>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accent6">
                    <a:lumMod val="20000"/>
                    <a:lumOff val="80000"/>
                  </a:schemeClr>
                </a:solidFill>
                <a:effectLst/>
                <a:ea typeface="Times New Roman" pitchFamily="18" charset="0"/>
                <a:cs typeface="Times New Roman" pitchFamily="18" charset="0"/>
              </a:rPr>
              <a:t>Anti-static finish prevents dust from clinging to the fabric. Anti-static effective chemicals are require heat treatment for fixing on polyester fabrics. </a:t>
            </a:r>
            <a:r>
              <a:rPr kumimoji="0" lang="en-US" sz="2800" b="0" i="0" u="none" strike="noStrike" cap="none" normalizeH="0" baseline="0" dirty="0" err="1" smtClean="0">
                <a:ln>
                  <a:noFill/>
                </a:ln>
                <a:solidFill>
                  <a:schemeClr val="accent6">
                    <a:lumMod val="20000"/>
                    <a:lumOff val="80000"/>
                  </a:schemeClr>
                </a:solidFill>
                <a:effectLst/>
                <a:ea typeface="Times New Roman" pitchFamily="18" charset="0"/>
                <a:cs typeface="Times New Roman" pitchFamily="18" charset="0"/>
              </a:rPr>
              <a:t>Thermasol</a:t>
            </a:r>
            <a:r>
              <a:rPr kumimoji="0" lang="en-US" sz="2800" b="0" i="0" u="none" strike="noStrike" cap="none" normalizeH="0" baseline="0" dirty="0" smtClean="0">
                <a:ln>
                  <a:noFill/>
                </a:ln>
                <a:solidFill>
                  <a:schemeClr val="accent6">
                    <a:lumMod val="20000"/>
                    <a:lumOff val="80000"/>
                  </a:schemeClr>
                </a:solidFill>
                <a:effectLst/>
                <a:ea typeface="Times New Roman" pitchFamily="18" charset="0"/>
                <a:cs typeface="Times New Roman" pitchFamily="18" charset="0"/>
              </a:rPr>
              <a:t> anti-static agents have a good soil release action, which is as permanent as the anti-static effect. Anti-static finishes are curable at moderate temperatures.</a:t>
            </a:r>
            <a:endParaRPr kumimoji="0" lang="en-US" sz="2800" b="0" i="0" u="none" strike="noStrike" cap="none" normalizeH="0" baseline="0" dirty="0" smtClean="0">
              <a:ln>
                <a:noFill/>
              </a:ln>
              <a:solidFill>
                <a:schemeClr val="accent6">
                  <a:lumMod val="20000"/>
                  <a:lumOff val="80000"/>
                </a:schemeClr>
              </a:solidFill>
              <a:effectLst/>
              <a:cs typeface="Arial"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Lime Green Wallpaper. Desktop Background"/>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5" name="Picture 4">
            <a:extLst>
              <a:ext uri="{FF2B5EF4-FFF2-40B4-BE49-F238E27FC236}">
                <a16:creationId xmlns:a16="http://schemas.microsoft.com/office/drawing/2014/main" xmlns="" id="{40D93261-2879-4AAA-815C-3D63046CA653}"/>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 y="1"/>
            <a:ext cx="215758" cy="304800"/>
          </a:xfrm>
          <a:prstGeom prst="rect">
            <a:avLst/>
          </a:prstGeom>
        </p:spPr>
      </p:pic>
      <p:sp>
        <p:nvSpPr>
          <p:cNvPr id="6" name="Rectangle 5"/>
          <p:cNvSpPr/>
          <p:nvPr/>
        </p:nvSpPr>
        <p:spPr>
          <a:xfrm>
            <a:off x="609600" y="0"/>
            <a:ext cx="8305800" cy="369332"/>
          </a:xfrm>
          <a:prstGeom prst="rect">
            <a:avLst/>
          </a:prstGeom>
        </p:spPr>
        <p:txBody>
          <a:bodyPr wrap="square">
            <a:spAutoFit/>
          </a:bodyPr>
          <a:lstStyle/>
          <a:p>
            <a:r>
              <a:rPr lang="en-US" dirty="0" smtClean="0">
                <a:solidFill>
                  <a:srgbClr val="FFC000"/>
                </a:solidFill>
              </a:rPr>
              <a:t>Online Class (Google Meet): Prepared by V.DEEPA  Date:18.08.21, Class : III </a:t>
            </a:r>
            <a:r>
              <a:rPr lang="en-US" dirty="0" err="1" smtClean="0">
                <a:solidFill>
                  <a:srgbClr val="FFC000"/>
                </a:solidFill>
              </a:rPr>
              <a:t>BSc</a:t>
            </a:r>
            <a:r>
              <a:rPr lang="en-US" dirty="0" smtClean="0">
                <a:solidFill>
                  <a:srgbClr val="FFC000"/>
                </a:solidFill>
              </a:rPr>
              <a:t> CDF</a:t>
            </a:r>
            <a:endParaRPr lang="en-IN" dirty="0">
              <a:solidFill>
                <a:srgbClr val="FFC000"/>
              </a:solidFill>
            </a:endParaRPr>
          </a:p>
        </p:txBody>
      </p:sp>
      <p:sp>
        <p:nvSpPr>
          <p:cNvPr id="36866" name="Rectangle 2"/>
          <p:cNvSpPr>
            <a:spLocks noChangeArrowheads="1"/>
          </p:cNvSpPr>
          <p:nvPr/>
        </p:nvSpPr>
        <p:spPr bwMode="auto">
          <a:xfrm>
            <a:off x="0" y="381000"/>
            <a:ext cx="6400800" cy="38164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FFFF00"/>
                </a:solidFill>
                <a:effectLst/>
                <a:latin typeface="+mj-lt"/>
                <a:ea typeface="Times New Roman" pitchFamily="18" charset="0"/>
                <a:cs typeface="Times New Roman" pitchFamily="18" charset="0"/>
              </a:rPr>
              <a:t>iii) Special treatments</a:t>
            </a:r>
            <a:endParaRPr kumimoji="0" lang="en-US" sz="2800" b="0" i="0" u="none" strike="noStrike" cap="none" normalizeH="0" baseline="0" dirty="0" smtClean="0">
              <a:ln>
                <a:noFill/>
              </a:ln>
              <a:solidFill>
                <a:srgbClr val="FFFF00"/>
              </a:solidFill>
              <a:effectLst/>
              <a:latin typeface="+mj-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1" i="1" u="none" strike="noStrike" cap="none" normalizeH="0" baseline="0" dirty="0" smtClean="0">
                <a:ln>
                  <a:noFill/>
                </a:ln>
                <a:solidFill>
                  <a:schemeClr val="accent6">
                    <a:lumMod val="20000"/>
                    <a:lumOff val="80000"/>
                  </a:schemeClr>
                </a:solidFill>
                <a:effectLst/>
                <a:latin typeface="+mj-lt"/>
                <a:ea typeface="Times New Roman" pitchFamily="18" charset="0"/>
                <a:cs typeface="Times New Roman" pitchFamily="18" charset="0"/>
              </a:rPr>
              <a:t>The special machine treatments are also controlling the pilling in </a:t>
            </a:r>
            <a:r>
              <a:rPr kumimoji="0" lang="en-US" sz="2800" b="1" i="1" u="none" strike="noStrike" cap="none" normalizeH="0" baseline="0" dirty="0" err="1" smtClean="0">
                <a:ln>
                  <a:noFill/>
                </a:ln>
                <a:solidFill>
                  <a:schemeClr val="accent6">
                    <a:lumMod val="20000"/>
                    <a:lumOff val="80000"/>
                  </a:schemeClr>
                </a:solidFill>
                <a:effectLst/>
                <a:latin typeface="+mj-lt"/>
                <a:ea typeface="Times New Roman" pitchFamily="18" charset="0"/>
                <a:cs typeface="Times New Roman" pitchFamily="18" charset="0"/>
              </a:rPr>
              <a:t>fibres</a:t>
            </a:r>
            <a:r>
              <a:rPr kumimoji="0" lang="en-US" sz="2800" b="1" i="1" u="none" strike="noStrike" cap="none" normalizeH="0" baseline="0" dirty="0" smtClean="0">
                <a:ln>
                  <a:noFill/>
                </a:ln>
                <a:solidFill>
                  <a:schemeClr val="accent6">
                    <a:lumMod val="20000"/>
                    <a:lumOff val="80000"/>
                  </a:schemeClr>
                </a:solidFill>
                <a:effectLst/>
                <a:latin typeface="+mj-lt"/>
                <a:ea typeface="Times New Roman" pitchFamily="18" charset="0"/>
                <a:cs typeface="Times New Roman" pitchFamily="18" charset="0"/>
              </a:rPr>
              <a:t> and fabrics.</a:t>
            </a:r>
            <a:endParaRPr kumimoji="0" lang="en-US" sz="2800" b="0" i="0" u="none" strike="noStrike" cap="none" normalizeH="0" baseline="0" dirty="0" smtClean="0">
              <a:ln>
                <a:noFill/>
              </a:ln>
              <a:solidFill>
                <a:schemeClr val="accent6">
                  <a:lumMod val="20000"/>
                  <a:lumOff val="80000"/>
                </a:schemeClr>
              </a:solidFill>
              <a:effectLst/>
              <a:latin typeface="+mj-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dirty="0" smtClean="0">
              <a:ln>
                <a:noFill/>
              </a:ln>
              <a:solidFill>
                <a:schemeClr val="accent6">
                  <a:lumMod val="20000"/>
                  <a:lumOff val="80000"/>
                </a:schemeClr>
              </a:solidFill>
              <a:effectLst/>
              <a:latin typeface="+mj-lt"/>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accent6">
                    <a:lumMod val="20000"/>
                    <a:lumOff val="80000"/>
                  </a:schemeClr>
                </a:solidFill>
                <a:effectLst/>
                <a:latin typeface="+mj-lt"/>
                <a:ea typeface="Times New Roman" pitchFamily="18" charset="0"/>
                <a:cs typeface="Times New Roman" pitchFamily="18" charset="0"/>
              </a:rPr>
              <a:t>a) Electric </a:t>
            </a:r>
            <a:r>
              <a:rPr kumimoji="0" lang="en-US" sz="2800" b="1" i="0" u="none" strike="noStrike" cap="none" normalizeH="0" baseline="0" dirty="0" err="1" smtClean="0">
                <a:ln>
                  <a:noFill/>
                </a:ln>
                <a:solidFill>
                  <a:schemeClr val="accent6">
                    <a:lumMod val="20000"/>
                    <a:lumOff val="80000"/>
                  </a:schemeClr>
                </a:solidFill>
                <a:effectLst/>
                <a:latin typeface="+mj-lt"/>
                <a:ea typeface="Times New Roman" pitchFamily="18" charset="0"/>
                <a:cs typeface="Times New Roman" pitchFamily="18" charset="0"/>
              </a:rPr>
              <a:t>piller</a:t>
            </a:r>
            <a:r>
              <a:rPr kumimoji="0" lang="en-US" sz="2800" b="1" i="0" u="none" strike="noStrike" cap="none" normalizeH="0" baseline="0" dirty="0" smtClean="0">
                <a:ln>
                  <a:noFill/>
                </a:ln>
                <a:solidFill>
                  <a:schemeClr val="accent6">
                    <a:lumMod val="20000"/>
                    <a:lumOff val="80000"/>
                  </a:schemeClr>
                </a:solidFill>
                <a:effectLst/>
                <a:latin typeface="+mj-lt"/>
                <a:ea typeface="Times New Roman" pitchFamily="18" charset="0"/>
                <a:cs typeface="Times New Roman" pitchFamily="18" charset="0"/>
              </a:rPr>
              <a:t>/Fabric shaver</a:t>
            </a:r>
            <a:r>
              <a:rPr kumimoji="0" lang="en-US" sz="2800" b="0" i="0" u="none" strike="noStrike" cap="none" normalizeH="0" baseline="0" dirty="0" smtClean="0">
                <a:ln>
                  <a:noFill/>
                </a:ln>
                <a:solidFill>
                  <a:schemeClr val="accent6">
                    <a:lumMod val="20000"/>
                    <a:lumOff val="80000"/>
                  </a:schemeClr>
                </a:solidFill>
                <a:effectLst/>
                <a:latin typeface="+mj-lt"/>
                <a:ea typeface="Times New Roman" pitchFamily="18" charset="0"/>
                <a:cs typeface="Times New Roman" pitchFamily="18" charset="0"/>
              </a:rPr>
              <a:t/>
            </a:r>
            <a:br>
              <a:rPr kumimoji="0" lang="en-US" sz="2800" b="0" i="0" u="none" strike="noStrike" cap="none" normalizeH="0" baseline="0" dirty="0" smtClean="0">
                <a:ln>
                  <a:noFill/>
                </a:ln>
                <a:solidFill>
                  <a:schemeClr val="accent6">
                    <a:lumMod val="20000"/>
                    <a:lumOff val="80000"/>
                  </a:schemeClr>
                </a:solidFill>
                <a:effectLst/>
                <a:latin typeface="+mj-lt"/>
                <a:ea typeface="Times New Roman" pitchFamily="18" charset="0"/>
                <a:cs typeface="Times New Roman" pitchFamily="18" charset="0"/>
              </a:rPr>
            </a:br>
            <a:r>
              <a:rPr kumimoji="0" lang="en-US" sz="2800" b="0" i="0" u="none" strike="noStrike" cap="none" normalizeH="0" baseline="0" dirty="0" smtClean="0">
                <a:ln>
                  <a:noFill/>
                </a:ln>
                <a:solidFill>
                  <a:schemeClr val="accent6">
                    <a:lumMod val="20000"/>
                    <a:lumOff val="80000"/>
                  </a:schemeClr>
                </a:solidFill>
                <a:effectLst/>
                <a:latin typeface="+mj-lt"/>
                <a:ea typeface="Times New Roman" pitchFamily="18" charset="0"/>
                <a:cs typeface="Times New Roman" pitchFamily="18" charset="0"/>
              </a:rPr>
              <a:t>Fabric shavers are easy for removing pills on a flat knit, but they should not be used on knits with naps, textures surfaces.</a:t>
            </a:r>
            <a:endParaRPr kumimoji="0" lang="en-US" sz="2800" b="0" i="0" u="none" strike="noStrike" cap="none" normalizeH="0" baseline="0" dirty="0" smtClean="0">
              <a:ln>
                <a:noFill/>
              </a:ln>
              <a:solidFill>
                <a:schemeClr val="accent6">
                  <a:lumMod val="20000"/>
                  <a:lumOff val="80000"/>
                </a:schemeClr>
              </a:solidFill>
              <a:effectLst/>
              <a:latin typeface="+mj-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6865" name="Picture 1" descr="Philips GC026 Electric Lint Removers/Clothes Shavers/Lint Shavers/Fabric  Shavers : Amazon.in: Home &amp;amp; Kitchen"/>
          <p:cNvPicPr>
            <a:picLocks noChangeAspect="1" noChangeArrowheads="1"/>
          </p:cNvPicPr>
          <p:nvPr/>
        </p:nvPicPr>
        <p:blipFill>
          <a:blip r:embed="rId4"/>
          <a:srcRect/>
          <a:stretch>
            <a:fillRect/>
          </a:stretch>
        </p:blipFill>
        <p:spPr bwMode="auto">
          <a:xfrm>
            <a:off x="6324600" y="1600200"/>
            <a:ext cx="1905000" cy="4202783"/>
          </a:xfrm>
          <a:prstGeom prst="rect">
            <a:avLst/>
          </a:prstGeom>
          <a:noFill/>
        </p:spPr>
      </p:pic>
      <p:sp>
        <p:nvSpPr>
          <p:cNvPr id="36867" name="Rectangle 3"/>
          <p:cNvSpPr>
            <a:spLocks noChangeArrowheads="1"/>
          </p:cNvSpPr>
          <p:nvPr/>
        </p:nvSpPr>
        <p:spPr bwMode="auto">
          <a:xfrm>
            <a:off x="0" y="2495550"/>
            <a:ext cx="9144000" cy="0"/>
          </a:xfrm>
          <a:prstGeom prst="rect">
            <a:avLst/>
          </a:prstGeom>
          <a:solidFill>
            <a:srgbClr val="FFFFFF"/>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Lime Green Wallpaper. Desktop Background"/>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5" name="Picture 4">
            <a:extLst>
              <a:ext uri="{FF2B5EF4-FFF2-40B4-BE49-F238E27FC236}">
                <a16:creationId xmlns:a16="http://schemas.microsoft.com/office/drawing/2014/main" xmlns="" id="{40D93261-2879-4AAA-815C-3D63046CA653}"/>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228600" cy="322943"/>
          </a:xfrm>
          <a:prstGeom prst="rect">
            <a:avLst/>
          </a:prstGeom>
        </p:spPr>
      </p:pic>
      <p:sp>
        <p:nvSpPr>
          <p:cNvPr id="6" name="Rectangle 5"/>
          <p:cNvSpPr/>
          <p:nvPr/>
        </p:nvSpPr>
        <p:spPr>
          <a:xfrm>
            <a:off x="609600" y="0"/>
            <a:ext cx="8305800" cy="369332"/>
          </a:xfrm>
          <a:prstGeom prst="rect">
            <a:avLst/>
          </a:prstGeom>
        </p:spPr>
        <p:txBody>
          <a:bodyPr wrap="square">
            <a:spAutoFit/>
          </a:bodyPr>
          <a:lstStyle/>
          <a:p>
            <a:r>
              <a:rPr lang="en-US" dirty="0" smtClean="0">
                <a:solidFill>
                  <a:srgbClr val="FFC000"/>
                </a:solidFill>
              </a:rPr>
              <a:t>Online Class (Google Meet): Prepared by V.DEEPA  </a:t>
            </a:r>
            <a:r>
              <a:rPr lang="en-US" dirty="0" smtClean="0">
                <a:solidFill>
                  <a:srgbClr val="FFC000"/>
                </a:solidFill>
              </a:rPr>
              <a:t>Date:18.08.21</a:t>
            </a:r>
            <a:r>
              <a:rPr lang="en-US" dirty="0" smtClean="0">
                <a:solidFill>
                  <a:srgbClr val="FFC000"/>
                </a:solidFill>
              </a:rPr>
              <a:t>, Class : III </a:t>
            </a:r>
            <a:r>
              <a:rPr lang="en-US" dirty="0" err="1" smtClean="0">
                <a:solidFill>
                  <a:srgbClr val="FFC000"/>
                </a:solidFill>
              </a:rPr>
              <a:t>BSc</a:t>
            </a:r>
            <a:r>
              <a:rPr lang="en-US" dirty="0" smtClean="0">
                <a:solidFill>
                  <a:srgbClr val="FFC000"/>
                </a:solidFill>
              </a:rPr>
              <a:t> CDF</a:t>
            </a:r>
            <a:endParaRPr lang="en-IN" dirty="0">
              <a:solidFill>
                <a:srgbClr val="FFC000"/>
              </a:solidFill>
            </a:endParaRPr>
          </a:p>
        </p:txBody>
      </p:sp>
      <p:sp>
        <p:nvSpPr>
          <p:cNvPr id="44034" name="Rectangle 2"/>
          <p:cNvSpPr>
            <a:spLocks noChangeArrowheads="1"/>
          </p:cNvSpPr>
          <p:nvPr/>
        </p:nvSpPr>
        <p:spPr bwMode="auto">
          <a:xfrm>
            <a:off x="228600" y="381000"/>
            <a:ext cx="7772400" cy="252376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FFFF00"/>
                </a:solidFill>
                <a:effectLst/>
                <a:latin typeface="+mj-lt"/>
                <a:ea typeface="Times New Roman" pitchFamily="18" charset="0"/>
                <a:cs typeface="Times New Roman" pitchFamily="18" charset="0"/>
              </a:rPr>
              <a:t>b) Knit picker</a:t>
            </a:r>
            <a:r>
              <a:rPr kumimoji="0" lang="en-US" sz="2800" b="0" i="0" u="none" strike="noStrike" cap="none" normalizeH="0" baseline="0" dirty="0" smtClean="0">
                <a:ln>
                  <a:noFill/>
                </a:ln>
                <a:solidFill>
                  <a:schemeClr val="accent6">
                    <a:lumMod val="20000"/>
                    <a:lumOff val="80000"/>
                  </a:schemeClr>
                </a:solidFill>
                <a:effectLst/>
                <a:latin typeface="+mj-lt"/>
                <a:ea typeface="Times New Roman" pitchFamily="18" charset="0"/>
                <a:cs typeface="Times New Roman" pitchFamily="18" charset="0"/>
              </a:rPr>
              <a:t/>
            </a:r>
            <a:br>
              <a:rPr kumimoji="0" lang="en-US" sz="2800" b="0" i="0" u="none" strike="noStrike" cap="none" normalizeH="0" baseline="0" dirty="0" smtClean="0">
                <a:ln>
                  <a:noFill/>
                </a:ln>
                <a:solidFill>
                  <a:schemeClr val="accent6">
                    <a:lumMod val="20000"/>
                    <a:lumOff val="80000"/>
                  </a:schemeClr>
                </a:solidFill>
                <a:effectLst/>
                <a:latin typeface="+mj-lt"/>
                <a:ea typeface="Times New Roman" pitchFamily="18" charset="0"/>
                <a:cs typeface="Times New Roman" pitchFamily="18" charset="0"/>
              </a:rPr>
            </a:br>
            <a:r>
              <a:rPr kumimoji="0" lang="en-US" sz="2800" b="0" i="0" u="none" strike="noStrike" cap="none" normalizeH="0" baseline="0" dirty="0" smtClean="0">
                <a:ln>
                  <a:noFill/>
                </a:ln>
                <a:solidFill>
                  <a:schemeClr val="accent6">
                    <a:lumMod val="20000"/>
                    <a:lumOff val="80000"/>
                  </a:schemeClr>
                </a:solidFill>
                <a:effectLst/>
                <a:latin typeface="+mj-lt"/>
                <a:ea typeface="Times New Roman" pitchFamily="18" charset="0"/>
                <a:cs typeface="Times New Roman" pitchFamily="18" charset="0"/>
              </a:rPr>
              <a:t>For any snags or loose ends of yarn, can be removed with a "knit picker". These are hook-like tools with an eye that draws the yarn from the outside of the garment to the inside.</a:t>
            </a:r>
            <a:endParaRPr kumimoji="0" lang="en-US" sz="2800" b="0" i="0" u="none" strike="noStrike" cap="none" normalizeH="0" baseline="0" dirty="0" smtClean="0">
              <a:ln>
                <a:noFill/>
              </a:ln>
              <a:solidFill>
                <a:schemeClr val="accent6">
                  <a:lumMod val="20000"/>
                  <a:lumOff val="80000"/>
                </a:schemeClr>
              </a:solidFill>
              <a:effectLst/>
              <a:latin typeface="+mj-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44033" name="Picture 4" descr="bookofjoe: Knit Picker Snag Fixer"/>
          <p:cNvPicPr>
            <a:picLocks noChangeAspect="1" noChangeArrowheads="1"/>
          </p:cNvPicPr>
          <p:nvPr/>
        </p:nvPicPr>
        <p:blipFill>
          <a:blip r:embed="rId4"/>
          <a:srcRect/>
          <a:stretch>
            <a:fillRect/>
          </a:stretch>
        </p:blipFill>
        <p:spPr bwMode="auto">
          <a:xfrm>
            <a:off x="2667000" y="2743200"/>
            <a:ext cx="3544711" cy="3657600"/>
          </a:xfrm>
          <a:prstGeom prst="rect">
            <a:avLst/>
          </a:prstGeom>
          <a:noFill/>
        </p:spPr>
      </p:pic>
      <p:sp>
        <p:nvSpPr>
          <p:cNvPr id="44035" name="Rectangle 3"/>
          <p:cNvSpPr>
            <a:spLocks noChangeArrowheads="1"/>
          </p:cNvSpPr>
          <p:nvPr/>
        </p:nvSpPr>
        <p:spPr bwMode="auto">
          <a:xfrm>
            <a:off x="0" y="2000250"/>
            <a:ext cx="9144000" cy="0"/>
          </a:xfrm>
          <a:prstGeom prst="rect">
            <a:avLst/>
          </a:prstGeom>
          <a:solidFill>
            <a:srgbClr val="FFFFFF"/>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Lime Green Wallpaper. Desktop Background"/>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5" name="Picture 4">
            <a:extLst>
              <a:ext uri="{FF2B5EF4-FFF2-40B4-BE49-F238E27FC236}">
                <a16:creationId xmlns:a16="http://schemas.microsoft.com/office/drawing/2014/main" xmlns="" id="{40D93261-2879-4AAA-815C-3D63046CA653}"/>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 y="0"/>
            <a:ext cx="228599" cy="322941"/>
          </a:xfrm>
          <a:prstGeom prst="rect">
            <a:avLst/>
          </a:prstGeom>
        </p:spPr>
      </p:pic>
      <p:sp>
        <p:nvSpPr>
          <p:cNvPr id="6" name="Rectangle 5"/>
          <p:cNvSpPr/>
          <p:nvPr/>
        </p:nvSpPr>
        <p:spPr>
          <a:xfrm>
            <a:off x="609600" y="0"/>
            <a:ext cx="8305800" cy="369332"/>
          </a:xfrm>
          <a:prstGeom prst="rect">
            <a:avLst/>
          </a:prstGeom>
        </p:spPr>
        <p:txBody>
          <a:bodyPr wrap="square">
            <a:spAutoFit/>
          </a:bodyPr>
          <a:lstStyle/>
          <a:p>
            <a:r>
              <a:rPr lang="en-US" dirty="0" smtClean="0">
                <a:solidFill>
                  <a:srgbClr val="FFC000"/>
                </a:solidFill>
              </a:rPr>
              <a:t>Online Class (Google Meet): Prepared by V.DEEPA  </a:t>
            </a:r>
            <a:r>
              <a:rPr lang="en-US" dirty="0" smtClean="0">
                <a:solidFill>
                  <a:srgbClr val="FFC000"/>
                </a:solidFill>
              </a:rPr>
              <a:t>Date:18.08.21</a:t>
            </a:r>
            <a:r>
              <a:rPr lang="en-US" dirty="0" smtClean="0">
                <a:solidFill>
                  <a:srgbClr val="FFC000"/>
                </a:solidFill>
              </a:rPr>
              <a:t>, Class : III </a:t>
            </a:r>
            <a:r>
              <a:rPr lang="en-US" dirty="0" err="1" smtClean="0">
                <a:solidFill>
                  <a:srgbClr val="FFC000"/>
                </a:solidFill>
              </a:rPr>
              <a:t>BSc</a:t>
            </a:r>
            <a:r>
              <a:rPr lang="en-US" dirty="0" smtClean="0">
                <a:solidFill>
                  <a:srgbClr val="FFC000"/>
                </a:solidFill>
              </a:rPr>
              <a:t> CDF</a:t>
            </a:r>
            <a:endParaRPr lang="en-IN" dirty="0">
              <a:solidFill>
                <a:srgbClr val="FFC000"/>
              </a:solidFill>
            </a:endParaRPr>
          </a:p>
        </p:txBody>
      </p:sp>
      <p:sp>
        <p:nvSpPr>
          <p:cNvPr id="43009" name="Rectangle 1"/>
          <p:cNvSpPr>
            <a:spLocks noChangeArrowheads="1"/>
          </p:cNvSpPr>
          <p:nvPr/>
        </p:nvSpPr>
        <p:spPr bwMode="auto">
          <a:xfrm>
            <a:off x="152400" y="381000"/>
            <a:ext cx="8077200"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c) </a:t>
            </a:r>
            <a:r>
              <a:rPr kumimoji="0" lang="en-US" sz="2800" b="1" i="0" u="none" strike="noStrike" cap="none" normalizeH="0" baseline="0" dirty="0" err="1" smtClean="0">
                <a:ln>
                  <a:noFill/>
                </a:ln>
                <a:solidFill>
                  <a:srgbClr val="FFFF00"/>
                </a:solidFill>
                <a:effectLst/>
                <a:latin typeface="Calibri" pitchFamily="34" charset="0"/>
                <a:ea typeface="Times New Roman" pitchFamily="18" charset="0"/>
                <a:cs typeface="Times New Roman" pitchFamily="18" charset="0"/>
              </a:rPr>
              <a:t>Sanforising</a:t>
            </a:r>
            <a:r>
              <a:rPr kumimoji="0" lang="en-US" sz="2800" b="0" i="0" u="none" strike="noStrike" cap="none" normalizeH="0" baseline="0" dirty="0" smtClean="0">
                <a:ln>
                  <a:noFill/>
                </a:ln>
                <a:solidFill>
                  <a:schemeClr val="accent6">
                    <a:lumMod val="20000"/>
                    <a:lumOff val="80000"/>
                  </a:schemeClr>
                </a:solidFill>
                <a:effectLst/>
                <a:latin typeface="Calibri" pitchFamily="34" charset="0"/>
                <a:ea typeface="Times New Roman" pitchFamily="18" charset="0"/>
                <a:cs typeface="Times New Roman" pitchFamily="18" charset="0"/>
              </a:rPr>
              <a:t/>
            </a:r>
            <a:br>
              <a:rPr kumimoji="0" lang="en-US" sz="2800" b="0" i="0" u="none" strike="noStrike" cap="none" normalizeH="0" baseline="0" dirty="0" smtClean="0">
                <a:ln>
                  <a:noFill/>
                </a:ln>
                <a:solidFill>
                  <a:schemeClr val="accent6">
                    <a:lumMod val="20000"/>
                    <a:lumOff val="80000"/>
                  </a:schemeClr>
                </a:solidFill>
                <a:effectLst/>
                <a:latin typeface="Calibri" pitchFamily="34" charset="0"/>
                <a:ea typeface="Times New Roman" pitchFamily="18" charset="0"/>
                <a:cs typeface="Times New Roman" pitchFamily="18" charset="0"/>
              </a:rPr>
            </a:br>
            <a:r>
              <a:rPr kumimoji="0" lang="en-US" sz="2800" b="0" i="0" u="none" strike="noStrike" cap="none" normalizeH="0" baseline="0" dirty="0" err="1" smtClean="0">
                <a:ln>
                  <a:noFill/>
                </a:ln>
                <a:solidFill>
                  <a:schemeClr val="accent6">
                    <a:lumMod val="20000"/>
                    <a:lumOff val="80000"/>
                  </a:schemeClr>
                </a:solidFill>
                <a:effectLst/>
                <a:latin typeface="Calibri" pitchFamily="34" charset="0"/>
                <a:ea typeface="Times New Roman" pitchFamily="18" charset="0"/>
                <a:cs typeface="Times New Roman" pitchFamily="18" charset="0"/>
              </a:rPr>
              <a:t>Sanforising</a:t>
            </a:r>
            <a:r>
              <a:rPr kumimoji="0" lang="en-US" sz="2800" b="0" i="0" u="none" strike="noStrike" cap="none" normalizeH="0" baseline="0" dirty="0" smtClean="0">
                <a:ln>
                  <a:noFill/>
                </a:ln>
                <a:solidFill>
                  <a:schemeClr val="accent6">
                    <a:lumMod val="20000"/>
                    <a:lumOff val="80000"/>
                  </a:schemeClr>
                </a:solidFill>
                <a:effectLst/>
                <a:latin typeface="Calibri" pitchFamily="34" charset="0"/>
                <a:ea typeface="Times New Roman" pitchFamily="18" charset="0"/>
                <a:cs typeface="Times New Roman" pitchFamily="18" charset="0"/>
              </a:rPr>
              <a:t> resulted in a decrease in pilling rating. after </a:t>
            </a:r>
            <a:r>
              <a:rPr kumimoji="0" lang="en-US" sz="2800" b="0" i="0" u="none" strike="noStrike" cap="none" normalizeH="0" baseline="0" dirty="0" err="1" smtClean="0">
                <a:ln>
                  <a:noFill/>
                </a:ln>
                <a:solidFill>
                  <a:schemeClr val="accent6">
                    <a:lumMod val="20000"/>
                    <a:lumOff val="80000"/>
                  </a:schemeClr>
                </a:solidFill>
                <a:effectLst/>
                <a:latin typeface="Calibri" pitchFamily="34" charset="0"/>
                <a:ea typeface="Times New Roman" pitchFamily="18" charset="0"/>
                <a:cs typeface="Times New Roman" pitchFamily="18" charset="0"/>
              </a:rPr>
              <a:t>sanforising</a:t>
            </a:r>
            <a:r>
              <a:rPr kumimoji="0" lang="en-US" sz="2800" b="0" i="0" u="none" strike="noStrike" cap="none" normalizeH="0" baseline="0" dirty="0" smtClean="0">
                <a:ln>
                  <a:noFill/>
                </a:ln>
                <a:solidFill>
                  <a:schemeClr val="accent6">
                    <a:lumMod val="20000"/>
                    <a:lumOff val="80000"/>
                  </a:schemeClr>
                </a:solidFill>
                <a:effectLst/>
                <a:latin typeface="Calibri" pitchFamily="34" charset="0"/>
                <a:ea typeface="Times New Roman" pitchFamily="18" charset="0"/>
                <a:cs typeface="Times New Roman" pitchFamily="18" charset="0"/>
              </a:rPr>
              <a:t> friction between the rubber blanket and the steel drum, which forces the fabric yarns to come closer, possibly causes some weakening of the fabric surface .</a:t>
            </a:r>
            <a:endParaRPr kumimoji="0" lang="en-US" sz="2800" b="0"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p:txBody>
      </p:sp>
      <p:sp>
        <p:nvSpPr>
          <p:cNvPr id="43010" name="Rectangle 2"/>
          <p:cNvSpPr>
            <a:spLocks noChangeArrowheads="1"/>
          </p:cNvSpPr>
          <p:nvPr/>
        </p:nvSpPr>
        <p:spPr bwMode="auto">
          <a:xfrm>
            <a:off x="228600" y="3048000"/>
            <a:ext cx="7772400" cy="31085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d) UV treatment</a:t>
            </a:r>
            <a:r>
              <a:rPr kumimoji="0" lang="en-US" sz="2800" b="0" i="0" u="none" strike="noStrike" cap="none" normalizeH="0" baseline="0" dirty="0" smtClean="0">
                <a:ln>
                  <a:noFill/>
                </a:ln>
                <a:solidFill>
                  <a:schemeClr val="accent6">
                    <a:lumMod val="20000"/>
                    <a:lumOff val="80000"/>
                  </a:schemeClr>
                </a:solidFill>
                <a:effectLst/>
                <a:latin typeface="Calibri" pitchFamily="34" charset="0"/>
                <a:ea typeface="Times New Roman" pitchFamily="18" charset="0"/>
                <a:cs typeface="Times New Roman" pitchFamily="18" charset="0"/>
              </a:rPr>
              <a:t/>
            </a:r>
            <a:br>
              <a:rPr kumimoji="0" lang="en-US" sz="2800" b="0" i="0" u="none" strike="noStrike" cap="none" normalizeH="0" baseline="0" dirty="0" smtClean="0">
                <a:ln>
                  <a:noFill/>
                </a:ln>
                <a:solidFill>
                  <a:schemeClr val="accent6">
                    <a:lumMod val="20000"/>
                    <a:lumOff val="80000"/>
                  </a:schemeClr>
                </a:solidFill>
                <a:effectLst/>
                <a:latin typeface="Calibri" pitchFamily="34" charset="0"/>
                <a:ea typeface="Times New Roman" pitchFamily="18" charset="0"/>
                <a:cs typeface="Times New Roman" pitchFamily="18" charset="0"/>
              </a:rPr>
            </a:br>
            <a:r>
              <a:rPr kumimoji="0" lang="en-US" sz="2800" b="0" i="0" u="none" strike="noStrike" cap="none" normalizeH="0" baseline="0" dirty="0" smtClean="0">
                <a:ln>
                  <a:noFill/>
                </a:ln>
                <a:solidFill>
                  <a:schemeClr val="accent6">
                    <a:lumMod val="20000"/>
                    <a:lumOff val="80000"/>
                  </a:schemeClr>
                </a:solidFill>
                <a:effectLst/>
                <a:latin typeface="Calibri" pitchFamily="34" charset="0"/>
                <a:ea typeface="Times New Roman" pitchFamily="18" charset="0"/>
                <a:cs typeface="Times New Roman" pitchFamily="18" charset="0"/>
              </a:rPr>
              <a:t>A new method, </a:t>
            </a:r>
            <a:r>
              <a:rPr kumimoji="0" lang="en-US" sz="2800" b="0" i="0" u="none" strike="noStrike" cap="none" normalizeH="0" baseline="0" dirty="0" err="1" smtClean="0">
                <a:ln>
                  <a:noFill/>
                </a:ln>
                <a:solidFill>
                  <a:schemeClr val="accent6">
                    <a:lumMod val="20000"/>
                    <a:lumOff val="80000"/>
                  </a:schemeClr>
                </a:solidFill>
                <a:effectLst/>
                <a:latin typeface="Calibri" pitchFamily="34" charset="0"/>
                <a:ea typeface="Times New Roman" pitchFamily="18" charset="0"/>
                <a:cs typeface="Times New Roman" pitchFamily="18" charset="0"/>
              </a:rPr>
              <a:t>Siroflash</a:t>
            </a:r>
            <a:r>
              <a:rPr kumimoji="0" lang="en-US" sz="2800" b="0" i="0" u="none" strike="noStrike" cap="none" normalizeH="0" baseline="0" dirty="0" smtClean="0">
                <a:ln>
                  <a:noFill/>
                </a:ln>
                <a:solidFill>
                  <a:schemeClr val="accent6">
                    <a:lumMod val="20000"/>
                    <a:lumOff val="80000"/>
                  </a:schemeClr>
                </a:solidFill>
                <a:effectLst/>
                <a:latin typeface="Calibri" pitchFamily="34" charset="0"/>
                <a:ea typeface="Times New Roman" pitchFamily="18" charset="0"/>
                <a:cs typeface="Times New Roman" pitchFamily="18" charset="0"/>
              </a:rPr>
              <a:t> anti-pilling treatment for knitted fabrics is a process involving exposure of the fabric or garment surface to short wavelength ultraviolet radiation (UVC), followed by a mild wet oxidation treatment using, for example, hydrogen peroxide .</a:t>
            </a:r>
            <a:endParaRPr kumimoji="0" lang="en-US" sz="2800" b="0"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Lime Green Wallpaper. Desktop Background"/>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5" name="Picture 4">
            <a:extLst>
              <a:ext uri="{FF2B5EF4-FFF2-40B4-BE49-F238E27FC236}">
                <a16:creationId xmlns:a16="http://schemas.microsoft.com/office/drawing/2014/main" xmlns="" id="{40D93261-2879-4AAA-815C-3D63046CA653}"/>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 y="0"/>
            <a:ext cx="304799" cy="430589"/>
          </a:xfrm>
          <a:prstGeom prst="rect">
            <a:avLst/>
          </a:prstGeom>
        </p:spPr>
      </p:pic>
      <p:sp>
        <p:nvSpPr>
          <p:cNvPr id="6" name="Rectangle 5"/>
          <p:cNvSpPr/>
          <p:nvPr/>
        </p:nvSpPr>
        <p:spPr>
          <a:xfrm>
            <a:off x="609600" y="0"/>
            <a:ext cx="8305800" cy="369332"/>
          </a:xfrm>
          <a:prstGeom prst="rect">
            <a:avLst/>
          </a:prstGeom>
        </p:spPr>
        <p:txBody>
          <a:bodyPr wrap="square">
            <a:spAutoFit/>
          </a:bodyPr>
          <a:lstStyle/>
          <a:p>
            <a:r>
              <a:rPr lang="en-US" dirty="0" smtClean="0">
                <a:solidFill>
                  <a:srgbClr val="FFC000"/>
                </a:solidFill>
              </a:rPr>
              <a:t>Online Class (Google Meet): Prepared by V.DEEPA  </a:t>
            </a:r>
            <a:r>
              <a:rPr lang="en-US" dirty="0" smtClean="0">
                <a:solidFill>
                  <a:srgbClr val="FFC000"/>
                </a:solidFill>
              </a:rPr>
              <a:t>Date:18.08.21</a:t>
            </a:r>
            <a:r>
              <a:rPr lang="en-US" dirty="0" smtClean="0">
                <a:solidFill>
                  <a:srgbClr val="FFC000"/>
                </a:solidFill>
              </a:rPr>
              <a:t>, Class : III </a:t>
            </a:r>
            <a:r>
              <a:rPr lang="en-US" dirty="0" err="1" smtClean="0">
                <a:solidFill>
                  <a:srgbClr val="FFC000"/>
                </a:solidFill>
              </a:rPr>
              <a:t>BSc</a:t>
            </a:r>
            <a:r>
              <a:rPr lang="en-US" dirty="0" smtClean="0">
                <a:solidFill>
                  <a:srgbClr val="FFC000"/>
                </a:solidFill>
              </a:rPr>
              <a:t> CDF</a:t>
            </a:r>
            <a:endParaRPr lang="en-IN" dirty="0">
              <a:solidFill>
                <a:srgbClr val="FFC000"/>
              </a:solidFill>
            </a:endParaRPr>
          </a:p>
        </p:txBody>
      </p:sp>
      <p:sp>
        <p:nvSpPr>
          <p:cNvPr id="7" name="Rectangle 6"/>
          <p:cNvSpPr/>
          <p:nvPr/>
        </p:nvSpPr>
        <p:spPr>
          <a:xfrm>
            <a:off x="381000" y="381000"/>
            <a:ext cx="7467600" cy="2677656"/>
          </a:xfrm>
          <a:prstGeom prst="rect">
            <a:avLst/>
          </a:prstGeom>
        </p:spPr>
        <p:txBody>
          <a:bodyPr wrap="square">
            <a:spAutoFit/>
          </a:bodyPr>
          <a:lstStyle/>
          <a:p>
            <a:r>
              <a:rPr lang="en-US" sz="2800" dirty="0" smtClean="0">
                <a:solidFill>
                  <a:schemeClr val="accent6">
                    <a:lumMod val="20000"/>
                    <a:lumOff val="80000"/>
                  </a:schemeClr>
                </a:solidFill>
                <a:latin typeface="Calibri" pitchFamily="34" charset="0"/>
                <a:ea typeface="Times New Roman" pitchFamily="18" charset="0"/>
                <a:cs typeface="Times New Roman" pitchFamily="18" charset="0"/>
              </a:rPr>
              <a:t>UVC exposure weakens the bulk </a:t>
            </a:r>
            <a:r>
              <a:rPr lang="en-US" sz="2800" dirty="0" err="1" smtClean="0">
                <a:solidFill>
                  <a:schemeClr val="accent6">
                    <a:lumMod val="20000"/>
                    <a:lumOff val="80000"/>
                  </a:schemeClr>
                </a:solidFill>
                <a:latin typeface="Calibri" pitchFamily="34" charset="0"/>
                <a:ea typeface="Times New Roman" pitchFamily="18" charset="0"/>
                <a:cs typeface="Times New Roman" pitchFamily="18" charset="0"/>
              </a:rPr>
              <a:t>fibres</a:t>
            </a:r>
            <a:r>
              <a:rPr lang="en-US" sz="2800" dirty="0" smtClean="0">
                <a:solidFill>
                  <a:schemeClr val="accent6">
                    <a:lumMod val="20000"/>
                    <a:lumOff val="80000"/>
                  </a:schemeClr>
                </a:solidFill>
                <a:latin typeface="Calibri" pitchFamily="34" charset="0"/>
                <a:ea typeface="Times New Roman" pitchFamily="18" charset="0"/>
                <a:cs typeface="Times New Roman" pitchFamily="18" charset="0"/>
              </a:rPr>
              <a:t> responsible for fabric strength. Because the surface </a:t>
            </a:r>
            <a:r>
              <a:rPr lang="en-US" sz="2800" dirty="0" err="1" smtClean="0">
                <a:solidFill>
                  <a:schemeClr val="accent6">
                    <a:lumMod val="20000"/>
                    <a:lumOff val="80000"/>
                  </a:schemeClr>
                </a:solidFill>
                <a:latin typeface="Calibri" pitchFamily="34" charset="0"/>
                <a:ea typeface="Times New Roman" pitchFamily="18" charset="0"/>
                <a:cs typeface="Times New Roman" pitchFamily="18" charset="0"/>
              </a:rPr>
              <a:t>fibres</a:t>
            </a:r>
            <a:r>
              <a:rPr lang="en-US" sz="2800" dirty="0" smtClean="0">
                <a:solidFill>
                  <a:schemeClr val="accent6">
                    <a:lumMod val="20000"/>
                    <a:lumOff val="80000"/>
                  </a:schemeClr>
                </a:solidFill>
                <a:latin typeface="Calibri" pitchFamily="34" charset="0"/>
                <a:ea typeface="Times New Roman" pitchFamily="18" charset="0"/>
                <a:cs typeface="Times New Roman" pitchFamily="18" charset="0"/>
              </a:rPr>
              <a:t> are much weaker after treatment, no anchor </a:t>
            </a:r>
            <a:r>
              <a:rPr lang="en-US" sz="2800" dirty="0" err="1" smtClean="0">
                <a:solidFill>
                  <a:schemeClr val="accent6">
                    <a:lumMod val="20000"/>
                    <a:lumOff val="80000"/>
                  </a:schemeClr>
                </a:solidFill>
                <a:latin typeface="Calibri" pitchFamily="34" charset="0"/>
                <a:ea typeface="Times New Roman" pitchFamily="18" charset="0"/>
                <a:cs typeface="Times New Roman" pitchFamily="18" charset="0"/>
              </a:rPr>
              <a:t>fibres</a:t>
            </a:r>
            <a:r>
              <a:rPr lang="en-US" sz="2800" dirty="0" smtClean="0">
                <a:solidFill>
                  <a:schemeClr val="accent6">
                    <a:lumMod val="20000"/>
                    <a:lumOff val="80000"/>
                  </a:schemeClr>
                </a:solidFill>
                <a:latin typeface="Calibri" pitchFamily="34" charset="0"/>
                <a:ea typeface="Times New Roman" pitchFamily="18" charset="0"/>
                <a:cs typeface="Times New Roman" pitchFamily="18" charset="0"/>
              </a:rPr>
              <a:t> are available to secure pills to the fabric surface. The treatment is a highly effective, chlorine-free method of preventing pilling in wool knitwear.</a:t>
            </a:r>
            <a:endParaRPr lang="en-US" sz="2800" dirty="0"/>
          </a:p>
        </p:txBody>
      </p:sp>
      <p:sp>
        <p:nvSpPr>
          <p:cNvPr id="41985" name="Rectangle 1"/>
          <p:cNvSpPr>
            <a:spLocks noChangeArrowheads="1"/>
          </p:cNvSpPr>
          <p:nvPr/>
        </p:nvSpPr>
        <p:spPr bwMode="auto">
          <a:xfrm>
            <a:off x="228600" y="3048000"/>
            <a:ext cx="7772400" cy="35394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FFFF00"/>
                </a:solidFill>
                <a:effectLst/>
                <a:ea typeface="Times New Roman" pitchFamily="18" charset="0"/>
                <a:cs typeface="Times New Roman" pitchFamily="18" charset="0"/>
              </a:rPr>
              <a:t>3) Anti-pilling </a:t>
            </a:r>
            <a:r>
              <a:rPr kumimoji="0" lang="en-US" sz="2800" b="1" i="0" u="none" strike="noStrike" cap="none" normalizeH="0" baseline="0" dirty="0" err="1" smtClean="0">
                <a:ln>
                  <a:noFill/>
                </a:ln>
                <a:solidFill>
                  <a:srgbClr val="FFFF00"/>
                </a:solidFill>
                <a:effectLst/>
                <a:ea typeface="Times New Roman" pitchFamily="18" charset="0"/>
                <a:cs typeface="Times New Roman" pitchFamily="18" charset="0"/>
              </a:rPr>
              <a:t>fibres</a:t>
            </a:r>
            <a:endParaRPr kumimoji="0" lang="en-US" sz="2800" b="0" i="0" u="none" strike="noStrike" cap="none" normalizeH="0" baseline="0" dirty="0" smtClean="0">
              <a:ln>
                <a:noFill/>
              </a:ln>
              <a:solidFill>
                <a:srgbClr val="FFFF00"/>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accent6">
                    <a:lumMod val="20000"/>
                    <a:lumOff val="80000"/>
                  </a:schemeClr>
                </a:solidFill>
                <a:effectLst/>
                <a:ea typeface="Times New Roman" pitchFamily="18" charset="0"/>
                <a:cs typeface="Times New Roman" pitchFamily="18" charset="0"/>
              </a:rPr>
              <a:t>The low-pilling effect in synthetic </a:t>
            </a:r>
            <a:r>
              <a:rPr kumimoji="0" lang="en-US" sz="2800" b="0" i="0" u="none" strike="noStrike" cap="none" normalizeH="0" baseline="0" dirty="0" err="1" smtClean="0">
                <a:ln>
                  <a:noFill/>
                </a:ln>
                <a:solidFill>
                  <a:schemeClr val="accent6">
                    <a:lumMod val="20000"/>
                    <a:lumOff val="80000"/>
                  </a:schemeClr>
                </a:solidFill>
                <a:effectLst/>
                <a:ea typeface="Times New Roman" pitchFamily="18" charset="0"/>
                <a:cs typeface="Times New Roman" pitchFamily="18" charset="0"/>
              </a:rPr>
              <a:t>fibres</a:t>
            </a:r>
            <a:r>
              <a:rPr kumimoji="0" lang="en-US" sz="2800" b="0" i="0" u="none" strike="noStrike" cap="none" normalizeH="0" baseline="0" dirty="0" smtClean="0">
                <a:ln>
                  <a:noFill/>
                </a:ln>
                <a:solidFill>
                  <a:schemeClr val="accent6">
                    <a:lumMod val="20000"/>
                    <a:lumOff val="80000"/>
                  </a:schemeClr>
                </a:solidFill>
                <a:effectLst/>
                <a:ea typeface="Times New Roman" pitchFamily="18" charset="0"/>
                <a:cs typeface="Times New Roman" pitchFamily="18" charset="0"/>
              </a:rPr>
              <a:t> is obtained by chemical modification or by using low molecular weight spinning raw materials. The use of longer staple </a:t>
            </a:r>
            <a:r>
              <a:rPr kumimoji="0" lang="en-US" sz="2800" b="0" i="0" u="none" strike="noStrike" cap="none" normalizeH="0" baseline="0" dirty="0" err="1" smtClean="0">
                <a:ln>
                  <a:noFill/>
                </a:ln>
                <a:solidFill>
                  <a:schemeClr val="accent6">
                    <a:lumMod val="20000"/>
                    <a:lumOff val="80000"/>
                  </a:schemeClr>
                </a:solidFill>
                <a:effectLst/>
                <a:ea typeface="Times New Roman" pitchFamily="18" charset="0"/>
                <a:cs typeface="Times New Roman" pitchFamily="18" charset="0"/>
              </a:rPr>
              <a:t>fibres</a:t>
            </a:r>
            <a:r>
              <a:rPr kumimoji="0" lang="en-US" sz="2800" b="0" i="0" u="none" strike="noStrike" cap="none" normalizeH="0" baseline="0" dirty="0" smtClean="0">
                <a:ln>
                  <a:noFill/>
                </a:ln>
                <a:solidFill>
                  <a:schemeClr val="accent6">
                    <a:lumMod val="20000"/>
                    <a:lumOff val="80000"/>
                  </a:schemeClr>
                </a:solidFill>
                <a:effectLst/>
                <a:ea typeface="Times New Roman" pitchFamily="18" charset="0"/>
                <a:cs typeface="Times New Roman" pitchFamily="18" charset="0"/>
              </a:rPr>
              <a:t> in worsted yarns compared to shorter </a:t>
            </a:r>
            <a:r>
              <a:rPr kumimoji="0" lang="en-US" sz="2800" b="0" i="0" u="none" strike="noStrike" cap="none" normalizeH="0" baseline="0" dirty="0" err="1" smtClean="0">
                <a:ln>
                  <a:noFill/>
                </a:ln>
                <a:solidFill>
                  <a:schemeClr val="accent6">
                    <a:lumMod val="20000"/>
                    <a:lumOff val="80000"/>
                  </a:schemeClr>
                </a:solidFill>
                <a:effectLst/>
                <a:ea typeface="Times New Roman" pitchFamily="18" charset="0"/>
                <a:cs typeface="Times New Roman" pitchFamily="18" charset="0"/>
              </a:rPr>
              <a:t>fibres</a:t>
            </a:r>
            <a:r>
              <a:rPr kumimoji="0" lang="en-US" sz="2800" b="0" i="0" u="none" strike="noStrike" cap="none" normalizeH="0" baseline="0" dirty="0" smtClean="0">
                <a:ln>
                  <a:noFill/>
                </a:ln>
                <a:solidFill>
                  <a:schemeClr val="accent6">
                    <a:lumMod val="20000"/>
                    <a:lumOff val="80000"/>
                  </a:schemeClr>
                </a:solidFill>
                <a:effectLst/>
                <a:ea typeface="Times New Roman" pitchFamily="18" charset="0"/>
                <a:cs typeface="Times New Roman" pitchFamily="18" charset="0"/>
              </a:rPr>
              <a:t> used in cotton spun yarns may also reduce pilling. The finer the </a:t>
            </a:r>
            <a:r>
              <a:rPr kumimoji="0" lang="en-US" sz="2800" b="0" i="0" u="none" strike="noStrike" cap="none" normalizeH="0" baseline="0" dirty="0" err="1" smtClean="0">
                <a:ln>
                  <a:noFill/>
                </a:ln>
                <a:solidFill>
                  <a:schemeClr val="accent6">
                    <a:lumMod val="20000"/>
                    <a:lumOff val="80000"/>
                  </a:schemeClr>
                </a:solidFill>
                <a:effectLst/>
                <a:ea typeface="Times New Roman" pitchFamily="18" charset="0"/>
                <a:cs typeface="Times New Roman" pitchFamily="18" charset="0"/>
              </a:rPr>
              <a:t>fibre</a:t>
            </a:r>
            <a:r>
              <a:rPr kumimoji="0" lang="en-US" sz="2800" b="0" i="0" u="none" strike="noStrike" cap="none" normalizeH="0" baseline="0" dirty="0" smtClean="0">
                <a:ln>
                  <a:noFill/>
                </a:ln>
                <a:solidFill>
                  <a:schemeClr val="accent6">
                    <a:lumMod val="20000"/>
                    <a:lumOff val="80000"/>
                  </a:schemeClr>
                </a:solidFill>
                <a:effectLst/>
                <a:ea typeface="Times New Roman" pitchFamily="18" charset="0"/>
                <a:cs typeface="Times New Roman" pitchFamily="18" charset="0"/>
              </a:rPr>
              <a:t> the less pilling occurs, as flexing elasticity is reduced. Thus pilling is avoided.</a:t>
            </a:r>
            <a:endParaRPr kumimoji="0" lang="en-US" sz="2800" b="0" i="0" u="none" strike="noStrike" cap="none" normalizeH="0" baseline="0" dirty="0" smtClean="0">
              <a:ln>
                <a:noFill/>
              </a:ln>
              <a:solidFill>
                <a:schemeClr val="accent6">
                  <a:lumMod val="20000"/>
                  <a:lumOff val="80000"/>
                </a:schemeClr>
              </a:solidFill>
              <a:effectLst/>
              <a:cs typeface="Arial"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Lime Green Wallpaper. Desktop Background"/>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5" name="Picture 4">
            <a:extLst>
              <a:ext uri="{FF2B5EF4-FFF2-40B4-BE49-F238E27FC236}">
                <a16:creationId xmlns:a16="http://schemas.microsoft.com/office/drawing/2014/main" xmlns="" id="{40D93261-2879-4AAA-815C-3D63046CA653}"/>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 y="0"/>
            <a:ext cx="304799" cy="430589"/>
          </a:xfrm>
          <a:prstGeom prst="rect">
            <a:avLst/>
          </a:prstGeom>
        </p:spPr>
      </p:pic>
      <p:sp>
        <p:nvSpPr>
          <p:cNvPr id="6" name="Rectangle 5"/>
          <p:cNvSpPr/>
          <p:nvPr/>
        </p:nvSpPr>
        <p:spPr>
          <a:xfrm>
            <a:off x="609600" y="0"/>
            <a:ext cx="8305800" cy="369332"/>
          </a:xfrm>
          <a:prstGeom prst="rect">
            <a:avLst/>
          </a:prstGeom>
        </p:spPr>
        <p:txBody>
          <a:bodyPr wrap="square">
            <a:spAutoFit/>
          </a:bodyPr>
          <a:lstStyle/>
          <a:p>
            <a:r>
              <a:rPr lang="en-US" dirty="0" smtClean="0">
                <a:solidFill>
                  <a:srgbClr val="FFC000"/>
                </a:solidFill>
              </a:rPr>
              <a:t>Online Class (Google Meet): Prepared by V.DEEPA  </a:t>
            </a:r>
            <a:r>
              <a:rPr lang="en-US" dirty="0" smtClean="0">
                <a:solidFill>
                  <a:srgbClr val="FFC000"/>
                </a:solidFill>
              </a:rPr>
              <a:t>Date:18.08.21</a:t>
            </a:r>
            <a:r>
              <a:rPr lang="en-US" dirty="0" smtClean="0">
                <a:solidFill>
                  <a:srgbClr val="FFC000"/>
                </a:solidFill>
              </a:rPr>
              <a:t>, Class : III </a:t>
            </a:r>
            <a:r>
              <a:rPr lang="en-US" dirty="0" err="1" smtClean="0">
                <a:solidFill>
                  <a:srgbClr val="FFC000"/>
                </a:solidFill>
              </a:rPr>
              <a:t>BSc</a:t>
            </a:r>
            <a:r>
              <a:rPr lang="en-US" dirty="0" smtClean="0">
                <a:solidFill>
                  <a:srgbClr val="FFC000"/>
                </a:solidFill>
              </a:rPr>
              <a:t> CDF</a:t>
            </a:r>
            <a:endParaRPr lang="en-IN" dirty="0">
              <a:solidFill>
                <a:srgbClr val="FFC000"/>
              </a:solidFill>
            </a:endParaRPr>
          </a:p>
        </p:txBody>
      </p:sp>
      <p:sp>
        <p:nvSpPr>
          <p:cNvPr id="40961" name="Rectangle 1"/>
          <p:cNvSpPr>
            <a:spLocks noChangeArrowheads="1"/>
          </p:cNvSpPr>
          <p:nvPr/>
        </p:nvSpPr>
        <p:spPr bwMode="auto">
          <a:xfrm>
            <a:off x="0" y="457200"/>
            <a:ext cx="8001000" cy="56938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accent6">
                    <a:lumMod val="20000"/>
                    <a:lumOff val="80000"/>
                  </a:schemeClr>
                </a:solidFill>
                <a:effectLst/>
                <a:latin typeface="Calibri" pitchFamily="34" charset="0"/>
                <a:ea typeface="Times New Roman" pitchFamily="18" charset="0"/>
                <a:cs typeface="Times New Roman" pitchFamily="18" charset="0"/>
              </a:rPr>
              <a:t>Birla Acrylic® has introduced an innovative </a:t>
            </a:r>
            <a:r>
              <a:rPr kumimoji="0" lang="en-US" sz="2800" b="0" i="0" u="none" strike="noStrike" cap="none" normalizeH="0" baseline="0" dirty="0" err="1" smtClean="0">
                <a:ln>
                  <a:noFill/>
                </a:ln>
                <a:solidFill>
                  <a:schemeClr val="accent6">
                    <a:lumMod val="20000"/>
                    <a:lumOff val="80000"/>
                  </a:schemeClr>
                </a:solidFill>
                <a:effectLst/>
                <a:latin typeface="Calibri" pitchFamily="34" charset="0"/>
                <a:ea typeface="Times New Roman" pitchFamily="18" charset="0"/>
                <a:cs typeface="Times New Roman" pitchFamily="18" charset="0"/>
              </a:rPr>
              <a:t>fibre</a:t>
            </a:r>
            <a:r>
              <a:rPr kumimoji="0" lang="en-US" sz="2800" b="0" i="0" u="none" strike="noStrike" cap="none" normalizeH="0" baseline="0" dirty="0" smtClean="0">
                <a:ln>
                  <a:noFill/>
                </a:ln>
                <a:solidFill>
                  <a:schemeClr val="accent6">
                    <a:lumMod val="20000"/>
                    <a:lumOff val="80000"/>
                  </a:schemeClr>
                </a:solidFill>
                <a:effectLst/>
                <a:latin typeface="Calibri" pitchFamily="34" charset="0"/>
                <a:ea typeface="Times New Roman" pitchFamily="18" charset="0"/>
                <a:cs typeface="Times New Roman" pitchFamily="18" charset="0"/>
              </a:rPr>
              <a:t> which reduces pill formation over repeated usage.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accent6">
                    <a:lumMod val="20000"/>
                    <a:lumOff val="80000"/>
                  </a:schemeClr>
                </a:solidFill>
                <a:effectLst/>
                <a:latin typeface="Calibri" pitchFamily="34" charset="0"/>
                <a:ea typeface="Times New Roman" pitchFamily="18" charset="0"/>
                <a:cs typeface="Times New Roman" pitchFamily="18" charset="0"/>
              </a:rPr>
              <a:t>Birla Acrylic® Anti-Pill </a:t>
            </a:r>
            <a:r>
              <a:rPr kumimoji="0" lang="en-US" sz="2800" b="0" i="0" u="none" strike="noStrike" cap="none" normalizeH="0" baseline="0" dirty="0" err="1" smtClean="0">
                <a:ln>
                  <a:noFill/>
                </a:ln>
                <a:solidFill>
                  <a:schemeClr val="accent6">
                    <a:lumMod val="20000"/>
                    <a:lumOff val="80000"/>
                  </a:schemeClr>
                </a:solidFill>
                <a:effectLst/>
                <a:latin typeface="Calibri" pitchFamily="34" charset="0"/>
                <a:ea typeface="Times New Roman" pitchFamily="18" charset="0"/>
                <a:cs typeface="Times New Roman" pitchFamily="18" charset="0"/>
              </a:rPr>
              <a:t>fibres</a:t>
            </a:r>
            <a:r>
              <a:rPr kumimoji="0" lang="en-US" sz="2800" b="0" i="0" u="none" strike="noStrike" cap="none" normalizeH="0" baseline="0" dirty="0" smtClean="0">
                <a:ln>
                  <a:noFill/>
                </a:ln>
                <a:solidFill>
                  <a:schemeClr val="accent6">
                    <a:lumMod val="20000"/>
                    <a:lumOff val="80000"/>
                  </a:schemeClr>
                </a:solidFill>
                <a:effectLst/>
                <a:latin typeface="Calibri" pitchFamily="34" charset="0"/>
                <a:ea typeface="Times New Roman" pitchFamily="18" charset="0"/>
                <a:cs typeface="Times New Roman" pitchFamily="18" charset="0"/>
              </a:rPr>
              <a:t> reduce pilling in fabrics and subsequently slow down apparel aging. </a:t>
            </a:r>
          </a:p>
          <a:p>
            <a:pPr marL="0" marR="0" lvl="0" indent="0" algn="l" defTabSz="914400" rtl="0" eaLnBrk="1" fontAlgn="base" latinLnBrk="0" hangingPunct="1">
              <a:lnSpc>
                <a:spcPct val="100000"/>
              </a:lnSpc>
              <a:spcBef>
                <a:spcPct val="0"/>
              </a:spcBef>
              <a:spcAft>
                <a:spcPct val="0"/>
              </a:spcAft>
              <a:buClrTx/>
              <a:buSzTx/>
              <a:buFontTx/>
              <a:buNone/>
              <a:tabLst/>
            </a:pPr>
            <a:endParaRPr lang="en-US" sz="2800" dirty="0" smtClean="0">
              <a:solidFill>
                <a:schemeClr val="accent6">
                  <a:lumMod val="20000"/>
                  <a:lumOff val="80000"/>
                </a:schemeClr>
              </a:solidFill>
              <a:latin typeface="Calibri" pitchFamily="34"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accent6">
                    <a:lumMod val="20000"/>
                    <a:lumOff val="80000"/>
                  </a:schemeClr>
                </a:solidFill>
                <a:effectLst/>
                <a:latin typeface="Calibri" pitchFamily="34" charset="0"/>
                <a:ea typeface="Times New Roman" pitchFamily="18" charset="0"/>
                <a:cs typeface="Times New Roman" pitchFamily="18" charset="0"/>
              </a:rPr>
              <a:t>Birla Acrylic® delivers a high pilling grade of 4 - 4.5 (on a scale of 5) following ICI Pill Box Test. The Anti-Pill </a:t>
            </a:r>
            <a:r>
              <a:rPr kumimoji="0" lang="en-US" sz="2800" b="0" i="0" u="none" strike="noStrike" cap="none" normalizeH="0" baseline="0" dirty="0" err="1" smtClean="0">
                <a:ln>
                  <a:noFill/>
                </a:ln>
                <a:solidFill>
                  <a:schemeClr val="accent6">
                    <a:lumMod val="20000"/>
                    <a:lumOff val="80000"/>
                  </a:schemeClr>
                </a:solidFill>
                <a:effectLst/>
                <a:latin typeface="Calibri" pitchFamily="34" charset="0"/>
                <a:ea typeface="Times New Roman" pitchFamily="18" charset="0"/>
                <a:cs typeface="Times New Roman" pitchFamily="18" charset="0"/>
              </a:rPr>
              <a:t>fibre</a:t>
            </a:r>
            <a:r>
              <a:rPr kumimoji="0" lang="en-US" sz="2800" b="0" i="0" u="none" strike="noStrike" cap="none" normalizeH="0" baseline="0" dirty="0" smtClean="0">
                <a:ln>
                  <a:noFill/>
                </a:ln>
                <a:solidFill>
                  <a:schemeClr val="accent6">
                    <a:lumMod val="20000"/>
                    <a:lumOff val="80000"/>
                  </a:schemeClr>
                </a:solidFill>
                <a:effectLst/>
                <a:latin typeface="Calibri" pitchFamily="34" charset="0"/>
                <a:ea typeface="Times New Roman" pitchFamily="18" charset="0"/>
                <a:cs typeface="Times New Roman" pitchFamily="18" charset="0"/>
              </a:rPr>
              <a:t> has been specifically engineered to have sustainable anti-pilling performance throughout the lifetime of the apparel.</a:t>
            </a:r>
            <a:endParaRPr kumimoji="0" lang="en-US" sz="2800" b="0"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dirty="0" smtClean="0">
              <a:ln>
                <a:noFill/>
              </a:ln>
              <a:solidFill>
                <a:schemeClr val="accent6">
                  <a:lumMod val="20000"/>
                  <a:lumOff val="80000"/>
                </a:schemeClr>
              </a:solidFill>
              <a:effectLst/>
              <a:latin typeface="Calibri" pitchFamily="34"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err="1" smtClean="0">
                <a:ln>
                  <a:noFill/>
                </a:ln>
                <a:solidFill>
                  <a:schemeClr val="accent6">
                    <a:lumMod val="20000"/>
                    <a:lumOff val="80000"/>
                  </a:schemeClr>
                </a:solidFill>
                <a:effectLst/>
                <a:latin typeface="Calibri" pitchFamily="34" charset="0"/>
                <a:ea typeface="Times New Roman" pitchFamily="18" charset="0"/>
                <a:cs typeface="Times New Roman" pitchFamily="18" charset="0"/>
              </a:rPr>
              <a:t>Trevira</a:t>
            </a:r>
            <a:r>
              <a:rPr kumimoji="0" lang="en-US" sz="2800" b="0" i="0" u="none" strike="noStrike" cap="none" normalizeH="0" baseline="0" dirty="0" smtClean="0">
                <a:ln>
                  <a:noFill/>
                </a:ln>
                <a:solidFill>
                  <a:schemeClr val="accent6">
                    <a:lumMod val="20000"/>
                    <a:lumOff val="80000"/>
                  </a:schemeClr>
                </a:solidFill>
                <a:effectLst/>
                <a:latin typeface="Calibri" pitchFamily="34" charset="0"/>
                <a:ea typeface="Times New Roman" pitchFamily="18" charset="0"/>
                <a:cs typeface="Times New Roman" pitchFamily="18" charset="0"/>
              </a:rPr>
              <a:t> 350 is a low-pill polyester </a:t>
            </a:r>
            <a:r>
              <a:rPr kumimoji="0" lang="en-US" sz="2800" b="0" i="0" u="none" strike="noStrike" cap="none" normalizeH="0" baseline="0" dirty="0" err="1" smtClean="0">
                <a:ln>
                  <a:noFill/>
                </a:ln>
                <a:solidFill>
                  <a:schemeClr val="accent6">
                    <a:lumMod val="20000"/>
                    <a:lumOff val="80000"/>
                  </a:schemeClr>
                </a:solidFill>
                <a:effectLst/>
                <a:latin typeface="Calibri" pitchFamily="34" charset="0"/>
                <a:ea typeface="Times New Roman" pitchFamily="18" charset="0"/>
                <a:cs typeface="Times New Roman" pitchFamily="18" charset="0"/>
              </a:rPr>
              <a:t>fibre</a:t>
            </a:r>
            <a:r>
              <a:rPr kumimoji="0" lang="en-US" sz="2800" b="0" i="0" u="none" strike="noStrike" cap="none" normalizeH="0" baseline="0" dirty="0" smtClean="0">
                <a:ln>
                  <a:noFill/>
                </a:ln>
                <a:solidFill>
                  <a:schemeClr val="accent6">
                    <a:lumMod val="20000"/>
                    <a:lumOff val="80000"/>
                  </a:schemeClr>
                </a:solidFill>
                <a:effectLst/>
                <a:latin typeface="Calibri" pitchFamily="34" charset="0"/>
                <a:ea typeface="Times New Roman" pitchFamily="18" charset="0"/>
                <a:cs typeface="Times New Roman" pitchFamily="18" charset="0"/>
              </a:rPr>
              <a:t> for the weaving and knitting sectors. </a:t>
            </a:r>
            <a:endParaRPr kumimoji="0" lang="en-US" sz="2800" b="0" i="0" u="none" strike="noStrike" cap="none" normalizeH="0" baseline="0" dirty="0" smtClean="0">
              <a:ln>
                <a:noFill/>
              </a:ln>
              <a:solidFill>
                <a:schemeClr val="accent6">
                  <a:lumMod val="20000"/>
                  <a:lumOff val="80000"/>
                </a:schemeClr>
              </a:solidFill>
              <a:effectLst/>
              <a:latin typeface="Arial" pitchFamily="34" charset="0"/>
              <a:cs typeface="Arial"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Lime Green Wallpaper. Desktop Background"/>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5" name="Picture 4">
            <a:extLst>
              <a:ext uri="{FF2B5EF4-FFF2-40B4-BE49-F238E27FC236}">
                <a16:creationId xmlns:a16="http://schemas.microsoft.com/office/drawing/2014/main" xmlns="" id="{40D93261-2879-4AAA-815C-3D63046CA653}"/>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 y="0"/>
            <a:ext cx="304799" cy="430589"/>
          </a:xfrm>
          <a:prstGeom prst="rect">
            <a:avLst/>
          </a:prstGeom>
        </p:spPr>
      </p:pic>
      <p:sp>
        <p:nvSpPr>
          <p:cNvPr id="6" name="Rectangle 5"/>
          <p:cNvSpPr/>
          <p:nvPr/>
        </p:nvSpPr>
        <p:spPr>
          <a:xfrm>
            <a:off x="609600" y="0"/>
            <a:ext cx="8305800" cy="369332"/>
          </a:xfrm>
          <a:prstGeom prst="rect">
            <a:avLst/>
          </a:prstGeom>
        </p:spPr>
        <p:txBody>
          <a:bodyPr wrap="square">
            <a:spAutoFit/>
          </a:bodyPr>
          <a:lstStyle/>
          <a:p>
            <a:r>
              <a:rPr lang="en-US" dirty="0" smtClean="0">
                <a:solidFill>
                  <a:srgbClr val="FFC000"/>
                </a:solidFill>
              </a:rPr>
              <a:t>Online Class (Google Meet): Prepared by V.DEEPA  </a:t>
            </a:r>
            <a:r>
              <a:rPr lang="en-US" dirty="0" smtClean="0">
                <a:solidFill>
                  <a:srgbClr val="FFC000"/>
                </a:solidFill>
              </a:rPr>
              <a:t>Date:18.08.21</a:t>
            </a:r>
            <a:r>
              <a:rPr lang="en-US" dirty="0" smtClean="0">
                <a:solidFill>
                  <a:srgbClr val="FFC000"/>
                </a:solidFill>
              </a:rPr>
              <a:t>, Class : III </a:t>
            </a:r>
            <a:r>
              <a:rPr lang="en-US" dirty="0" err="1" smtClean="0">
                <a:solidFill>
                  <a:srgbClr val="FFC000"/>
                </a:solidFill>
              </a:rPr>
              <a:t>BSc</a:t>
            </a:r>
            <a:r>
              <a:rPr lang="en-US" dirty="0" smtClean="0">
                <a:solidFill>
                  <a:srgbClr val="FFC000"/>
                </a:solidFill>
              </a:rPr>
              <a:t> CDF</a:t>
            </a:r>
            <a:endParaRPr lang="en-IN" dirty="0">
              <a:solidFill>
                <a:srgbClr val="FFC000"/>
              </a:solidFill>
            </a:endParaRPr>
          </a:p>
        </p:txBody>
      </p:sp>
      <p:sp>
        <p:nvSpPr>
          <p:cNvPr id="7" name="TextBox 6"/>
          <p:cNvSpPr txBox="1"/>
          <p:nvPr/>
        </p:nvSpPr>
        <p:spPr>
          <a:xfrm>
            <a:off x="228600" y="609600"/>
            <a:ext cx="7696200" cy="4832092"/>
          </a:xfrm>
          <a:prstGeom prst="rect">
            <a:avLst/>
          </a:prstGeom>
          <a:noFill/>
        </p:spPr>
        <p:txBody>
          <a:bodyPr wrap="square" rtlCol="0">
            <a:spAutoFit/>
          </a:bodyPr>
          <a:lstStyle/>
          <a:p>
            <a:r>
              <a:rPr lang="en-US" sz="2800" dirty="0" smtClean="0">
                <a:solidFill>
                  <a:srgbClr val="FFFF00"/>
                </a:solidFill>
              </a:rPr>
              <a:t>CHEMICAL TREATMENT:</a:t>
            </a:r>
          </a:p>
          <a:p>
            <a:r>
              <a:rPr lang="en-US" sz="2800" dirty="0" smtClean="0">
                <a:solidFill>
                  <a:schemeClr val="accent6">
                    <a:lumMod val="20000"/>
                    <a:lumOff val="80000"/>
                  </a:schemeClr>
                </a:solidFill>
              </a:rPr>
              <a:t>The fabric is treated with 2gpl of Caustic soda solutions at 60c for 30 minutes washed, dried and heat set.</a:t>
            </a:r>
          </a:p>
          <a:p>
            <a:r>
              <a:rPr lang="en-US" sz="2800" dirty="0" smtClean="0">
                <a:solidFill>
                  <a:schemeClr val="accent6">
                    <a:lumMod val="20000"/>
                    <a:lumOff val="80000"/>
                  </a:schemeClr>
                </a:solidFill>
              </a:rPr>
              <a:t>In another method the fabric is treated with 3-5% Ammonium solutions at 130c for a few minutes following by  washing and drying.</a:t>
            </a:r>
          </a:p>
          <a:p>
            <a:endParaRPr lang="en-US" sz="2800" dirty="0" smtClean="0">
              <a:solidFill>
                <a:schemeClr val="accent6">
                  <a:lumMod val="20000"/>
                  <a:lumOff val="80000"/>
                </a:schemeClr>
              </a:solidFill>
            </a:endParaRPr>
          </a:p>
          <a:p>
            <a:r>
              <a:rPr lang="en-US" sz="2800" dirty="0" smtClean="0">
                <a:solidFill>
                  <a:schemeClr val="accent6">
                    <a:lumMod val="20000"/>
                    <a:lumOff val="80000"/>
                  </a:schemeClr>
                </a:solidFill>
              </a:rPr>
              <a:t>The mechanism involved in the above two methods is reduce the strength of the </a:t>
            </a:r>
            <a:r>
              <a:rPr lang="en-US" sz="2800" dirty="0" err="1" smtClean="0">
                <a:solidFill>
                  <a:schemeClr val="accent6">
                    <a:lumMod val="20000"/>
                    <a:lumOff val="80000"/>
                  </a:schemeClr>
                </a:solidFill>
              </a:rPr>
              <a:t>fibre</a:t>
            </a:r>
            <a:r>
              <a:rPr lang="en-US" sz="2800" dirty="0" smtClean="0">
                <a:solidFill>
                  <a:schemeClr val="accent6">
                    <a:lumMod val="20000"/>
                    <a:lumOff val="80000"/>
                  </a:schemeClr>
                </a:solidFill>
              </a:rPr>
              <a:t> resulting in Lower pilling.</a:t>
            </a:r>
            <a:endParaRPr lang="en-US" dirty="0">
              <a:solidFill>
                <a:schemeClr val="accent6">
                  <a:lumMod val="20000"/>
                  <a:lumOff val="80000"/>
                </a:schemeClr>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Lime Green Wallpaper. Desktop Background"/>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5" name="Picture 4">
            <a:extLst>
              <a:ext uri="{FF2B5EF4-FFF2-40B4-BE49-F238E27FC236}">
                <a16:creationId xmlns:a16="http://schemas.microsoft.com/office/drawing/2014/main" xmlns="" id="{40D93261-2879-4AAA-815C-3D63046CA653}"/>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 y="0"/>
            <a:ext cx="457200" cy="645885"/>
          </a:xfrm>
          <a:prstGeom prst="rect">
            <a:avLst/>
          </a:prstGeom>
        </p:spPr>
      </p:pic>
      <p:sp>
        <p:nvSpPr>
          <p:cNvPr id="6" name="Rectangle 5"/>
          <p:cNvSpPr/>
          <p:nvPr/>
        </p:nvSpPr>
        <p:spPr>
          <a:xfrm>
            <a:off x="609600" y="0"/>
            <a:ext cx="8305800" cy="369332"/>
          </a:xfrm>
          <a:prstGeom prst="rect">
            <a:avLst/>
          </a:prstGeom>
        </p:spPr>
        <p:txBody>
          <a:bodyPr wrap="square">
            <a:spAutoFit/>
          </a:bodyPr>
          <a:lstStyle/>
          <a:p>
            <a:r>
              <a:rPr lang="en-US" dirty="0" smtClean="0">
                <a:solidFill>
                  <a:srgbClr val="FFC000"/>
                </a:solidFill>
              </a:rPr>
              <a:t>Online Class (Google Meet): Prepared by V.DEEPA  Date:17.08.21, Class : III </a:t>
            </a:r>
            <a:r>
              <a:rPr lang="en-US" dirty="0" err="1" smtClean="0">
                <a:solidFill>
                  <a:srgbClr val="FFC000"/>
                </a:solidFill>
              </a:rPr>
              <a:t>BSc</a:t>
            </a:r>
            <a:r>
              <a:rPr lang="en-US" dirty="0" smtClean="0">
                <a:solidFill>
                  <a:srgbClr val="FFC000"/>
                </a:solidFill>
              </a:rPr>
              <a:t> CDF</a:t>
            </a:r>
            <a:endParaRPr lang="en-IN" dirty="0">
              <a:solidFill>
                <a:srgbClr val="FFC000"/>
              </a:solidFill>
            </a:endParaRPr>
          </a:p>
        </p:txBody>
      </p:sp>
      <p:sp>
        <p:nvSpPr>
          <p:cNvPr id="7" name="TextBox 6"/>
          <p:cNvSpPr txBox="1"/>
          <p:nvPr/>
        </p:nvSpPr>
        <p:spPr>
          <a:xfrm>
            <a:off x="381000" y="914400"/>
            <a:ext cx="7315200" cy="3108543"/>
          </a:xfrm>
          <a:prstGeom prst="rect">
            <a:avLst/>
          </a:prstGeom>
          <a:noFill/>
        </p:spPr>
        <p:txBody>
          <a:bodyPr wrap="square" rtlCol="0">
            <a:spAutoFit/>
          </a:bodyPr>
          <a:lstStyle/>
          <a:p>
            <a:r>
              <a:rPr lang="en-US" sz="2800" dirty="0" smtClean="0">
                <a:solidFill>
                  <a:schemeClr val="accent6">
                    <a:lumMod val="20000"/>
                    <a:lumOff val="80000"/>
                  </a:schemeClr>
                </a:solidFill>
              </a:rPr>
              <a:t>Another simple method of reducing the pilling tendency is to apply a solution of adhesive or resin so as to make the </a:t>
            </a:r>
            <a:r>
              <a:rPr lang="en-US" sz="2800" dirty="0" err="1" smtClean="0">
                <a:solidFill>
                  <a:schemeClr val="accent6">
                    <a:lumMod val="20000"/>
                    <a:lumOff val="80000"/>
                  </a:schemeClr>
                </a:solidFill>
              </a:rPr>
              <a:t>fibre</a:t>
            </a:r>
            <a:r>
              <a:rPr lang="en-US" sz="2800" dirty="0" smtClean="0">
                <a:solidFill>
                  <a:schemeClr val="accent6">
                    <a:lumMod val="20000"/>
                    <a:lumOff val="80000"/>
                  </a:schemeClr>
                </a:solidFill>
              </a:rPr>
              <a:t> cling more strongly to each other in the yarn and fabric.</a:t>
            </a:r>
          </a:p>
          <a:p>
            <a:endParaRPr lang="en-US" sz="2800" dirty="0" smtClean="0">
              <a:solidFill>
                <a:schemeClr val="accent6">
                  <a:lumMod val="20000"/>
                  <a:lumOff val="80000"/>
                </a:schemeClr>
              </a:solidFill>
            </a:endParaRPr>
          </a:p>
          <a:p>
            <a:r>
              <a:rPr lang="en-US" sz="2800" dirty="0" smtClean="0">
                <a:solidFill>
                  <a:schemeClr val="accent6">
                    <a:lumMod val="20000"/>
                    <a:lumOff val="80000"/>
                  </a:schemeClr>
                </a:solidFill>
              </a:rPr>
              <a:t>For this a 2.6% aqueous emulsion of Poly vinyl Chloride is applied by Pad-Dry-Cure method.  </a:t>
            </a:r>
            <a:endParaRPr lang="en-US" sz="2800" dirty="0">
              <a:solidFill>
                <a:schemeClr val="accent6">
                  <a:lumMod val="20000"/>
                  <a:lumOff val="80000"/>
                </a:schemeClr>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Lime Green Wallpaper. Desktop Background"/>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5" name="Picture 4">
            <a:extLst>
              <a:ext uri="{FF2B5EF4-FFF2-40B4-BE49-F238E27FC236}">
                <a16:creationId xmlns:a16="http://schemas.microsoft.com/office/drawing/2014/main" xmlns="" id="{40D93261-2879-4AAA-815C-3D63046CA653}"/>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 y="0"/>
            <a:ext cx="457200" cy="645885"/>
          </a:xfrm>
          <a:prstGeom prst="rect">
            <a:avLst/>
          </a:prstGeom>
        </p:spPr>
      </p:pic>
      <p:sp>
        <p:nvSpPr>
          <p:cNvPr id="6" name="Rectangle 5"/>
          <p:cNvSpPr/>
          <p:nvPr/>
        </p:nvSpPr>
        <p:spPr>
          <a:xfrm>
            <a:off x="609600" y="0"/>
            <a:ext cx="8305800" cy="369332"/>
          </a:xfrm>
          <a:prstGeom prst="rect">
            <a:avLst/>
          </a:prstGeom>
        </p:spPr>
        <p:txBody>
          <a:bodyPr wrap="square">
            <a:spAutoFit/>
          </a:bodyPr>
          <a:lstStyle/>
          <a:p>
            <a:r>
              <a:rPr lang="en-US" dirty="0" smtClean="0">
                <a:solidFill>
                  <a:srgbClr val="FFC000"/>
                </a:solidFill>
              </a:rPr>
              <a:t>Online Class (Google Meet): Prepared by V.DEEPA  Date:18.08.21, Class : III </a:t>
            </a:r>
            <a:r>
              <a:rPr lang="en-US" dirty="0" err="1" smtClean="0">
                <a:solidFill>
                  <a:srgbClr val="FFC000"/>
                </a:solidFill>
              </a:rPr>
              <a:t>BSc</a:t>
            </a:r>
            <a:r>
              <a:rPr lang="en-US" dirty="0" smtClean="0">
                <a:solidFill>
                  <a:srgbClr val="FFC000"/>
                </a:solidFill>
              </a:rPr>
              <a:t> CDF</a:t>
            </a:r>
            <a:endParaRPr lang="en-IN" dirty="0">
              <a:solidFill>
                <a:srgbClr val="FFC000"/>
              </a:solidFill>
            </a:endParaRPr>
          </a:p>
        </p:txBody>
      </p:sp>
      <p:sp>
        <p:nvSpPr>
          <p:cNvPr id="7" name="TextBox 6"/>
          <p:cNvSpPr txBox="1"/>
          <p:nvPr/>
        </p:nvSpPr>
        <p:spPr>
          <a:xfrm>
            <a:off x="685800" y="2743200"/>
            <a:ext cx="7315200" cy="1200329"/>
          </a:xfrm>
          <a:prstGeom prst="rect">
            <a:avLst/>
          </a:prstGeom>
          <a:noFill/>
        </p:spPr>
        <p:txBody>
          <a:bodyPr wrap="square" rtlCol="0">
            <a:spAutoFit/>
          </a:bodyPr>
          <a:lstStyle/>
          <a:p>
            <a:r>
              <a:rPr lang="en-US" sz="2400" dirty="0" smtClean="0">
                <a:solidFill>
                  <a:schemeClr val="bg1"/>
                </a:solidFill>
              </a:rPr>
              <a:t>https://docs.google.com/forms/d/e/1FAIpQLSfxDkzefAzMctLWmNcYrxrKUb3K9pfWFbacnZ3yJdItQJQ8Mg/viewform?usp=sf_link</a:t>
            </a:r>
            <a:endParaRPr lang="en-US" sz="2400" dirty="0">
              <a:solidFill>
                <a:schemeClr val="bg1"/>
              </a:solidFill>
            </a:endParaRPr>
          </a:p>
        </p:txBody>
      </p:sp>
      <p:sp>
        <p:nvSpPr>
          <p:cNvPr id="8" name="TextBox 7"/>
          <p:cNvSpPr txBox="1"/>
          <p:nvPr/>
        </p:nvSpPr>
        <p:spPr>
          <a:xfrm>
            <a:off x="1828800" y="1066800"/>
            <a:ext cx="5181600" cy="584775"/>
          </a:xfrm>
          <a:prstGeom prst="rect">
            <a:avLst/>
          </a:prstGeom>
          <a:noFill/>
        </p:spPr>
        <p:txBody>
          <a:bodyPr wrap="square" rtlCol="0">
            <a:spAutoFit/>
          </a:bodyPr>
          <a:lstStyle/>
          <a:p>
            <a:pPr algn="ctr"/>
            <a:r>
              <a:rPr lang="en-US" sz="3200" b="1" dirty="0" smtClean="0">
                <a:solidFill>
                  <a:schemeClr val="bg1"/>
                </a:solidFill>
              </a:rPr>
              <a:t>MCQ</a:t>
            </a:r>
            <a:endParaRPr lang="en-US" b="1" dirty="0">
              <a:solidFill>
                <a:schemeClr val="bg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Lime Green Wallpaper. Desktop Background"/>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5" name="Picture 4">
            <a:extLst>
              <a:ext uri="{FF2B5EF4-FFF2-40B4-BE49-F238E27FC236}">
                <a16:creationId xmlns:a16="http://schemas.microsoft.com/office/drawing/2014/main" xmlns="" id="{40D93261-2879-4AAA-815C-3D63046CA653}"/>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 y="0"/>
            <a:ext cx="457200" cy="645885"/>
          </a:xfrm>
          <a:prstGeom prst="rect">
            <a:avLst/>
          </a:prstGeom>
        </p:spPr>
      </p:pic>
      <p:sp>
        <p:nvSpPr>
          <p:cNvPr id="6" name="Rectangle 5"/>
          <p:cNvSpPr/>
          <p:nvPr/>
        </p:nvSpPr>
        <p:spPr>
          <a:xfrm>
            <a:off x="609600" y="0"/>
            <a:ext cx="8305800" cy="369332"/>
          </a:xfrm>
          <a:prstGeom prst="rect">
            <a:avLst/>
          </a:prstGeom>
        </p:spPr>
        <p:txBody>
          <a:bodyPr wrap="square">
            <a:spAutoFit/>
          </a:bodyPr>
          <a:lstStyle/>
          <a:p>
            <a:r>
              <a:rPr lang="en-US" dirty="0" smtClean="0">
                <a:solidFill>
                  <a:srgbClr val="FFC000"/>
                </a:solidFill>
              </a:rPr>
              <a:t>Online Class (Google Meet): Prepared by V.DEEPA  Date:16.08.21, Class : III </a:t>
            </a:r>
            <a:r>
              <a:rPr lang="en-US" dirty="0" err="1" smtClean="0">
                <a:solidFill>
                  <a:srgbClr val="FFC000"/>
                </a:solidFill>
              </a:rPr>
              <a:t>BSc</a:t>
            </a:r>
            <a:r>
              <a:rPr lang="en-US" dirty="0" smtClean="0">
                <a:solidFill>
                  <a:srgbClr val="FFC000"/>
                </a:solidFill>
              </a:rPr>
              <a:t> CDF</a:t>
            </a:r>
            <a:endParaRPr lang="en-IN" dirty="0">
              <a:solidFill>
                <a:srgbClr val="FFC000"/>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281</TotalTime>
  <Words>1614</Words>
  <Application>Microsoft Office PowerPoint</Application>
  <PresentationFormat>On-screen Show (4:3)</PresentationFormat>
  <Paragraphs>137</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SANTHOSH</dc:creator>
  <cp:lastModifiedBy>SANTHOSH</cp:lastModifiedBy>
  <cp:revision>65</cp:revision>
  <dcterms:created xsi:type="dcterms:W3CDTF">2006-08-16T00:00:00Z</dcterms:created>
  <dcterms:modified xsi:type="dcterms:W3CDTF">2021-08-31T08:22:03Z</dcterms:modified>
</cp:coreProperties>
</file>