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58" r:id="rId17"/>
    <p:sldId id="259"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992A45-CE3A-4E6C-B75C-4DCDB4B486EE}" type="datetimeFigureOut">
              <a:rPr lang="en-US" smtClean="0"/>
              <a:pPr/>
              <a:t>11/2/2021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E9DCD-67EE-4BD0-BA15-5783C99D11F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4464857-18AF-4CFB-A5C7-A019EB5A17C4}" type="datetime1">
              <a:rPr lang="en-US" smtClean="0"/>
              <a:pPr/>
              <a:t>11/2/2021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172C4A-20AB-478E-A710-158409B8983A}" type="datetime1">
              <a:rPr lang="en-US" smtClean="0"/>
              <a:pPr/>
              <a:t>11/2/2021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3DF70B7-10E1-47A4-85D0-5911444CA469}" type="datetime1">
              <a:rPr lang="en-US" smtClean="0"/>
              <a:pPr/>
              <a:t>11/2/2021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BCBD03-2372-478B-A727-31C608C1CF7A}" type="datetime1">
              <a:rPr lang="en-US" smtClean="0"/>
              <a:pPr/>
              <a:t>11/2/2021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4F03119-249A-48D3-A05E-9CD1CAB6BB3C}" type="datetime1">
              <a:rPr lang="en-US" smtClean="0"/>
              <a:pPr/>
              <a:t>11/2/2021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48108FC-C89A-4093-8C5F-B1A83F4AA364}" type="datetime1">
              <a:rPr lang="en-US" smtClean="0"/>
              <a:pPr/>
              <a:t>11/2/2021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78959CB-C1FD-4ADE-B5BF-492054C4CD70}" type="datetime1">
              <a:rPr lang="en-US" smtClean="0"/>
              <a:pPr/>
              <a:t>11/2/2021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4EB9A9E-2B50-44C3-8E65-2976421B2294}" type="datetime1">
              <a:rPr lang="en-US" smtClean="0"/>
              <a:pPr/>
              <a:t>11/2/2021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374CFFD-4BC8-43BA-A8D7-E2BD9BBBCCD7}" type="datetime1">
              <a:rPr lang="en-US" smtClean="0"/>
              <a:pPr/>
              <a:t>11/2/2021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2650E4-F500-4DD1-808D-F7DFB6F50476}" type="datetime1">
              <a:rPr lang="en-US" smtClean="0"/>
              <a:pPr/>
              <a:t>11/2/2021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E90E43-08DF-48B9-9C17-2E0E9DB56459}" type="datetime1">
              <a:rPr lang="en-US" smtClean="0"/>
              <a:pPr/>
              <a:t>11/2/2021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8BE9893-4D43-46F9-ABAA-70A84FF13C3A}" type="datetime1">
              <a:rPr lang="en-US" smtClean="0"/>
              <a:pPr/>
              <a:t>11/2/2021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Bark_(botany)" TargetMode="External"/><Relationship Id="rId3" Type="http://schemas.openxmlformats.org/officeDocument/2006/relationships/hyperlink" Target="https://en.wikipedia.org/wiki/Dye" TargetMode="External"/><Relationship Id="rId7" Type="http://schemas.openxmlformats.org/officeDocument/2006/relationships/hyperlink" Target="https://en.wikipedia.org/wiki/Berry"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s://en.wikipedia.org/wiki/Root" TargetMode="External"/><Relationship Id="rId11" Type="http://schemas.openxmlformats.org/officeDocument/2006/relationships/hyperlink" Target="https://en.wikipedia.org/wiki/Fungi" TargetMode="External"/><Relationship Id="rId5" Type="http://schemas.openxmlformats.org/officeDocument/2006/relationships/hyperlink" Target="https://en.wikipedia.org/wiki/Mineral" TargetMode="External"/><Relationship Id="rId10" Type="http://schemas.openxmlformats.org/officeDocument/2006/relationships/hyperlink" Target="https://en.wikipedia.org/wiki/Wood" TargetMode="External"/><Relationship Id="rId4" Type="http://schemas.openxmlformats.org/officeDocument/2006/relationships/hyperlink" Target="https://en.wikipedia.org/wiki/Plant" TargetMode="External"/><Relationship Id="rId9" Type="http://schemas.openxmlformats.org/officeDocument/2006/relationships/hyperlink" Target="https://en.wikipedia.org/wiki/Leaf"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SANTHOSH\Desktop\ppt images\NewHicas_headerlogo.png"/>
          <p:cNvPicPr>
            <a:picLocks noChangeAspect="1" noChangeArrowheads="1"/>
          </p:cNvPicPr>
          <p:nvPr/>
        </p:nvPicPr>
        <p:blipFill>
          <a:blip r:embed="rId2"/>
          <a:srcRect/>
          <a:stretch>
            <a:fillRect/>
          </a:stretch>
        </p:blipFill>
        <p:spPr bwMode="auto">
          <a:xfrm>
            <a:off x="0" y="0"/>
            <a:ext cx="8153400" cy="2239818"/>
          </a:xfrm>
          <a:prstGeom prst="rect">
            <a:avLst/>
          </a:prstGeom>
          <a:noFill/>
        </p:spPr>
      </p:pic>
      <p:sp>
        <p:nvSpPr>
          <p:cNvPr id="5" name="Rectangle 4"/>
          <p:cNvSpPr/>
          <p:nvPr/>
        </p:nvSpPr>
        <p:spPr>
          <a:xfrm>
            <a:off x="1295400" y="2967335"/>
            <a:ext cx="7010400" cy="2246769"/>
          </a:xfrm>
          <a:prstGeom prst="rect">
            <a:avLst/>
          </a:prstGeom>
        </p:spPr>
        <p:txBody>
          <a:bodyPr wrap="square">
            <a:spAutoFit/>
          </a:bodyPr>
          <a:lstStyle/>
          <a:p>
            <a:r>
              <a:rPr lang="en-US" sz="2800" dirty="0" smtClean="0"/>
              <a:t>SUBJECT   : TEXTILE WET PROCESSING </a:t>
            </a:r>
          </a:p>
          <a:p>
            <a:endParaRPr lang="en-US" sz="2800" dirty="0" smtClean="0"/>
          </a:p>
          <a:p>
            <a:r>
              <a:rPr lang="en-US" sz="2800" dirty="0" smtClean="0"/>
              <a:t>CLASS         : II </a:t>
            </a:r>
            <a:r>
              <a:rPr lang="en-US" sz="2800" dirty="0" err="1" smtClean="0"/>
              <a:t>BSc</a:t>
            </a:r>
            <a:r>
              <a:rPr lang="en-US" sz="2800" dirty="0" smtClean="0"/>
              <a:t> –CDF</a:t>
            </a:r>
          </a:p>
          <a:p>
            <a:endParaRPr lang="en-US" sz="2800" dirty="0" smtClean="0"/>
          </a:p>
          <a:p>
            <a:r>
              <a:rPr lang="en-US" sz="2800" dirty="0" smtClean="0"/>
              <a:t>                     UNIT - 4</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16/09/2021</a:t>
            </a:r>
            <a:endParaRPr lang="en-US" sz="1200" dirty="0"/>
          </a:p>
        </p:txBody>
      </p:sp>
      <p:sp>
        <p:nvSpPr>
          <p:cNvPr id="4" name="TextBox 3"/>
          <p:cNvSpPr txBox="1"/>
          <p:nvPr/>
        </p:nvSpPr>
        <p:spPr>
          <a:xfrm>
            <a:off x="990600" y="304800"/>
            <a:ext cx="7924800" cy="6494085"/>
          </a:xfrm>
          <a:prstGeom prst="rect">
            <a:avLst/>
          </a:prstGeom>
          <a:noFill/>
        </p:spPr>
        <p:txBody>
          <a:bodyPr wrap="square" rtlCol="0">
            <a:spAutoFit/>
          </a:bodyPr>
          <a:lstStyle/>
          <a:p>
            <a:pPr algn="ctr"/>
            <a:r>
              <a:rPr lang="en-US" sz="3200" b="1" dirty="0" smtClean="0">
                <a:solidFill>
                  <a:schemeClr val="accent5">
                    <a:lumMod val="75000"/>
                  </a:schemeClr>
                </a:solidFill>
              </a:rPr>
              <a:t>DYES</a:t>
            </a:r>
          </a:p>
          <a:p>
            <a:r>
              <a:rPr lang="en-US" sz="2400" b="1" dirty="0" smtClean="0"/>
              <a:t> Natural Dyes</a:t>
            </a:r>
            <a:endParaRPr lang="en-US" sz="2400" dirty="0" smtClean="0"/>
          </a:p>
          <a:p>
            <a:r>
              <a:rPr lang="en-US" sz="2400" dirty="0" smtClean="0"/>
              <a:t>Natural dyes are </a:t>
            </a:r>
            <a:r>
              <a:rPr lang="en-US" sz="2400" dirty="0" err="1" smtClean="0"/>
              <a:t>colour</a:t>
            </a:r>
            <a:r>
              <a:rPr lang="en-US" sz="2400" dirty="0" smtClean="0"/>
              <a:t> substances obtained from natural sources. Natural dyes are used for all types of textile dyeing and printing until the middle of nineteenth century. The use of natural dyes were reduced due to the advent of synthetic dyes, though they were economical and posses excellent fastness properties. However, the growing consumer awareness on the harmful impact</a:t>
            </a:r>
            <a:r>
              <a:rPr lang="en-US" sz="2400" b="1" dirty="0" smtClean="0"/>
              <a:t> </a:t>
            </a:r>
            <a:r>
              <a:rPr lang="en-US" sz="2400" dirty="0" smtClean="0"/>
              <a:t>of synthetic dyes, concern for environment worldwide and stringent environmental laws lead to the revival of natural dyes.</a:t>
            </a:r>
          </a:p>
          <a:p>
            <a:endParaRPr lang="en-US" sz="2400" dirty="0" smtClean="0"/>
          </a:p>
          <a:p>
            <a:r>
              <a:rPr lang="en-US" sz="2400" b="1" dirty="0" smtClean="0"/>
              <a:t>Natural dyes</a:t>
            </a:r>
            <a:r>
              <a:rPr lang="en-US" sz="2400" dirty="0" smtClean="0"/>
              <a:t> are </a:t>
            </a:r>
            <a:r>
              <a:rPr lang="en-US" sz="2400" dirty="0" smtClean="0">
                <a:hlinkClick r:id="rId3" tooltip="Dye"/>
              </a:rPr>
              <a:t>dyes</a:t>
            </a:r>
            <a:r>
              <a:rPr lang="en-US" sz="2400" dirty="0" smtClean="0"/>
              <a:t> or colorants derived from </a:t>
            </a:r>
            <a:r>
              <a:rPr lang="en-US" sz="2400" dirty="0" smtClean="0">
                <a:hlinkClick r:id="rId4" tooltip="Plant"/>
              </a:rPr>
              <a:t>plants</a:t>
            </a:r>
            <a:r>
              <a:rPr lang="en-US" sz="2400" dirty="0" smtClean="0"/>
              <a:t>, </a:t>
            </a:r>
            <a:r>
              <a:rPr lang="en-US" sz="2400" dirty="0" smtClean="0">
                <a:hlinkClick r:id="rId5" tooltip="Mineral"/>
              </a:rPr>
              <a:t>minerals</a:t>
            </a:r>
            <a:r>
              <a:rPr lang="en-US" sz="2400" dirty="0" smtClean="0"/>
              <a:t>. The majority of natural dyes are </a:t>
            </a:r>
            <a:r>
              <a:rPr lang="en-US" sz="2400" b="1" dirty="0" smtClean="0"/>
              <a:t>vegetable dyes</a:t>
            </a:r>
            <a:r>
              <a:rPr lang="en-US" sz="2400" dirty="0" smtClean="0"/>
              <a:t> from plant sources—</a:t>
            </a:r>
            <a:r>
              <a:rPr lang="en-US" sz="2400" dirty="0" smtClean="0">
                <a:hlinkClick r:id="rId6" tooltip="Root"/>
              </a:rPr>
              <a:t>roots</a:t>
            </a:r>
            <a:r>
              <a:rPr lang="en-US" sz="2400" dirty="0" smtClean="0"/>
              <a:t>, </a:t>
            </a:r>
            <a:r>
              <a:rPr lang="en-US" sz="2400" dirty="0" smtClean="0">
                <a:hlinkClick r:id="rId7" tooltip="Berry"/>
              </a:rPr>
              <a:t>berries</a:t>
            </a:r>
            <a:r>
              <a:rPr lang="en-US" sz="2400" dirty="0" smtClean="0"/>
              <a:t>, </a:t>
            </a:r>
            <a:r>
              <a:rPr lang="en-US" sz="2400" dirty="0" smtClean="0">
                <a:hlinkClick r:id="rId8" tooltip="Bark (botany)"/>
              </a:rPr>
              <a:t>bark</a:t>
            </a:r>
            <a:r>
              <a:rPr lang="en-US" sz="2400" dirty="0" smtClean="0"/>
              <a:t>, </a:t>
            </a:r>
            <a:r>
              <a:rPr lang="en-US" sz="2400" dirty="0" smtClean="0">
                <a:hlinkClick r:id="rId9" tooltip="Leaf"/>
              </a:rPr>
              <a:t>leaves</a:t>
            </a:r>
            <a:r>
              <a:rPr lang="en-US" sz="2400" dirty="0" smtClean="0"/>
              <a:t>, and </a:t>
            </a:r>
            <a:r>
              <a:rPr lang="en-US" sz="2400" dirty="0" smtClean="0">
                <a:hlinkClick r:id="rId10" tooltip="Wood"/>
              </a:rPr>
              <a:t>wood</a:t>
            </a:r>
            <a:r>
              <a:rPr lang="en-US" sz="2400" dirty="0" smtClean="0"/>
              <a:t>—and other biological sources such as </a:t>
            </a:r>
            <a:r>
              <a:rPr lang="en-US" sz="2400" dirty="0" smtClean="0">
                <a:hlinkClick r:id="rId11" tooltip="Fungi"/>
              </a:rPr>
              <a:t>fungi</a:t>
            </a:r>
            <a:r>
              <a:rPr lang="en-US" sz="2400" dirty="0" smtClean="0"/>
              <a:t>.</a:t>
            </a:r>
            <a:endParaRPr lang="en-US" sz="3200" b="1"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3073" name="Rectangle 1"/>
          <p:cNvSpPr>
            <a:spLocks noChangeArrowheads="1"/>
          </p:cNvSpPr>
          <p:nvPr/>
        </p:nvSpPr>
        <p:spPr bwMode="auto">
          <a:xfrm>
            <a:off x="304800" y="381000"/>
            <a:ext cx="8229600" cy="600164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Classification of Natural Dyes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Natural dyes are classified in to three types based on the source of origin namely vegetable dyes, animal dyes and mineral dyes.</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400" dirty="0" smtClean="0">
              <a:solidFill>
                <a:srgbClr val="000000"/>
              </a:solidFill>
              <a:latin typeface="Times New Roman" pitchFamily="18" charset="0"/>
              <a:cs typeface="Times New Roman" pitchFamily="18" charset="0"/>
            </a:endParaRPr>
          </a:p>
          <a:p>
            <a:r>
              <a:rPr lang="en-US" sz="2400" b="1" dirty="0" smtClean="0"/>
              <a:t>1. Vegetable Dyes</a:t>
            </a:r>
            <a:endParaRPr lang="en-US" sz="2400" dirty="0" smtClean="0"/>
          </a:p>
          <a:p>
            <a:r>
              <a:rPr lang="en-US" sz="2400" dirty="0" smtClean="0"/>
              <a:t>The earliest dyes were of vegetable origin, discovered by accidentally staining garments with juices of fruits or plants. Vegetable dyes are obtained from different parts of plants such as leaves, flowers, fruits, pods, bark etc. These vegetable dyes can be applied directly or with different </a:t>
            </a:r>
            <a:r>
              <a:rPr lang="en-US" sz="2400" dirty="0" err="1" smtClean="0"/>
              <a:t>mordants</a:t>
            </a:r>
            <a:r>
              <a:rPr lang="en-US" sz="2400" dirty="0" smtClean="0"/>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r>
              <a:rPr lang="en-US" sz="2400" b="1" dirty="0" smtClean="0"/>
              <a:t>Indigo: </a:t>
            </a:r>
            <a:r>
              <a:rPr lang="en-US" sz="2400" dirty="0" smtClean="0"/>
              <a:t>Indigo (blue dye) is called</a:t>
            </a:r>
            <a:r>
              <a:rPr lang="en-US" sz="2400" b="1" dirty="0" smtClean="0"/>
              <a:t> </a:t>
            </a:r>
            <a:r>
              <a:rPr lang="en-US" sz="2400" dirty="0" smtClean="0"/>
              <a:t>as the king of all natural dyestuffs. It imparts blue </a:t>
            </a:r>
            <a:r>
              <a:rPr lang="en-US" sz="2400" dirty="0" err="1" smtClean="0"/>
              <a:t>colour</a:t>
            </a:r>
            <a:r>
              <a:rPr lang="en-US" sz="2400" dirty="0" smtClean="0"/>
              <a:t>. It is extracted from the leaves of the leguminous plant, </a:t>
            </a:r>
            <a:r>
              <a:rPr lang="en-US" sz="2400" i="1" dirty="0" err="1" smtClean="0"/>
              <a:t>Indigofera</a:t>
            </a:r>
            <a:r>
              <a:rPr lang="en-US" sz="2400" i="1" dirty="0" smtClean="0"/>
              <a:t> </a:t>
            </a:r>
            <a:r>
              <a:rPr lang="en-US" sz="2400" i="1" dirty="0" err="1" smtClean="0"/>
              <a:t>tinctoria</a:t>
            </a:r>
            <a:r>
              <a:rPr lang="en-US" sz="2400" dirty="0" smtClean="0"/>
              <a:t>. It is suitable for dyeing cotton and wool.</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4" name="Rectangle 3"/>
          <p:cNvSpPr/>
          <p:nvPr/>
        </p:nvSpPr>
        <p:spPr>
          <a:xfrm>
            <a:off x="990600" y="533400"/>
            <a:ext cx="7924800" cy="6001643"/>
          </a:xfrm>
          <a:prstGeom prst="rect">
            <a:avLst/>
          </a:prstGeom>
        </p:spPr>
        <p:txBody>
          <a:bodyPr wrap="square">
            <a:spAutoFit/>
          </a:bodyPr>
          <a:lstStyle/>
          <a:p>
            <a:r>
              <a:rPr lang="en-US" sz="2400" b="1" dirty="0" smtClean="0"/>
              <a:t>Indian Madder: </a:t>
            </a:r>
            <a:r>
              <a:rPr lang="en-US" sz="2400" dirty="0" smtClean="0"/>
              <a:t>It produces shades</a:t>
            </a:r>
            <a:r>
              <a:rPr lang="en-US" sz="2400" b="1" dirty="0" smtClean="0"/>
              <a:t> </a:t>
            </a:r>
            <a:r>
              <a:rPr lang="en-US" sz="2400" dirty="0" smtClean="0"/>
              <a:t>of red on textile fabrics. It is used for dyeing cotton and </a:t>
            </a:r>
            <a:r>
              <a:rPr lang="en-US" sz="2400" dirty="0" err="1" smtClean="0"/>
              <a:t>woollen</a:t>
            </a:r>
            <a:r>
              <a:rPr lang="en-US" sz="2400" dirty="0" smtClean="0"/>
              <a:t> fabrics. It is extracted from roots of </a:t>
            </a:r>
            <a:r>
              <a:rPr lang="en-US" sz="2400" i="1" dirty="0" err="1" smtClean="0"/>
              <a:t>Rubia</a:t>
            </a:r>
            <a:r>
              <a:rPr lang="en-US" sz="2400" i="1" dirty="0" smtClean="0"/>
              <a:t> </a:t>
            </a:r>
            <a:r>
              <a:rPr lang="en-US" sz="2400" i="1" dirty="0" err="1" smtClean="0"/>
              <a:t>tinctoria</a:t>
            </a:r>
            <a:r>
              <a:rPr lang="en-US" sz="2400" i="1" dirty="0" smtClean="0"/>
              <a:t>.</a:t>
            </a:r>
          </a:p>
          <a:p>
            <a:endParaRPr lang="en-US" sz="2400" i="1" dirty="0" smtClean="0"/>
          </a:p>
          <a:p>
            <a:r>
              <a:rPr lang="en-US" sz="2400" b="1" dirty="0" smtClean="0"/>
              <a:t>Turmeric: </a:t>
            </a:r>
            <a:r>
              <a:rPr lang="en-US" sz="2400" dirty="0" smtClean="0"/>
              <a:t>It produces shades of yellow</a:t>
            </a:r>
            <a:r>
              <a:rPr lang="en-US" sz="2400" b="1" dirty="0" smtClean="0"/>
              <a:t> </a:t>
            </a:r>
            <a:r>
              <a:rPr lang="en-US" sz="2400" dirty="0" smtClean="0"/>
              <a:t>on fabrics. It is suitable for dyeing cotton, silk and wool. The yellow dye is extracted from the ground root (rhizome) of turmeric plant (</a:t>
            </a:r>
            <a:r>
              <a:rPr lang="en-US" sz="2400" i="1" dirty="0" smtClean="0"/>
              <a:t>Curcuma</a:t>
            </a:r>
            <a:r>
              <a:rPr lang="en-US" sz="2400" dirty="0" smtClean="0"/>
              <a:t> </a:t>
            </a:r>
            <a:r>
              <a:rPr lang="en-US" sz="2400" i="1" dirty="0" err="1" smtClean="0"/>
              <a:t>longa</a:t>
            </a:r>
            <a:r>
              <a:rPr lang="en-US" sz="2400" dirty="0" smtClean="0"/>
              <a:t>).</a:t>
            </a:r>
          </a:p>
          <a:p>
            <a:endParaRPr lang="en-US" sz="2400" b="1" dirty="0" smtClean="0"/>
          </a:p>
          <a:p>
            <a:r>
              <a:rPr lang="en-US" sz="2400" b="1" dirty="0" smtClean="0"/>
              <a:t>Marigold: </a:t>
            </a:r>
            <a:r>
              <a:rPr lang="en-US" sz="2400" dirty="0" smtClean="0"/>
              <a:t>It is extracted from lemon or</a:t>
            </a:r>
            <a:r>
              <a:rPr lang="en-US" sz="2400" b="1" dirty="0" smtClean="0"/>
              <a:t> </a:t>
            </a:r>
            <a:r>
              <a:rPr lang="en-US" sz="2400" dirty="0" smtClean="0"/>
              <a:t>orange </a:t>
            </a:r>
            <a:r>
              <a:rPr lang="en-US" sz="2400" dirty="0" err="1" smtClean="0"/>
              <a:t>coloured</a:t>
            </a:r>
            <a:r>
              <a:rPr lang="en-US" sz="2400" dirty="0" smtClean="0"/>
              <a:t> marigold (</a:t>
            </a:r>
            <a:r>
              <a:rPr lang="en-US" sz="2400" i="1" dirty="0" smtClean="0"/>
              <a:t>Calendula</a:t>
            </a:r>
            <a:r>
              <a:rPr lang="en-US" sz="2400" dirty="0" smtClean="0"/>
              <a:t> </a:t>
            </a:r>
            <a:r>
              <a:rPr lang="en-US" sz="2400" i="1" dirty="0" err="1" smtClean="0"/>
              <a:t>officinalis</a:t>
            </a:r>
            <a:r>
              <a:rPr lang="en-US" sz="2400" dirty="0" smtClean="0"/>
              <a:t>) flower. It is suitable for</a:t>
            </a:r>
            <a:r>
              <a:rPr lang="en-US" sz="2400" i="1" dirty="0" smtClean="0"/>
              <a:t> </a:t>
            </a:r>
            <a:r>
              <a:rPr lang="en-US" sz="2400" dirty="0" smtClean="0"/>
              <a:t>dyeing both silk and wool </a:t>
            </a:r>
            <a:r>
              <a:rPr lang="en-US" sz="2400" dirty="0" err="1" smtClean="0"/>
              <a:t>fibres</a:t>
            </a:r>
            <a:r>
              <a:rPr lang="en-US" sz="2400" dirty="0" smtClean="0"/>
              <a:t>.</a:t>
            </a:r>
          </a:p>
          <a:p>
            <a:endParaRPr lang="en-US" sz="2400" b="1" dirty="0" smtClean="0"/>
          </a:p>
          <a:p>
            <a:r>
              <a:rPr lang="en-US" sz="2400" b="1" dirty="0" smtClean="0"/>
              <a:t>Henna: </a:t>
            </a:r>
            <a:r>
              <a:rPr lang="en-US" sz="2400" dirty="0" smtClean="0"/>
              <a:t>The dye is extracted from the</a:t>
            </a:r>
            <a:r>
              <a:rPr lang="en-US" sz="2400" b="1" dirty="0" smtClean="0"/>
              <a:t> </a:t>
            </a:r>
            <a:r>
              <a:rPr lang="en-US" sz="2400" dirty="0" smtClean="0"/>
              <a:t>dried leaves of Henna plant, </a:t>
            </a:r>
            <a:r>
              <a:rPr lang="en-US" sz="2400" i="1" dirty="0" err="1" smtClean="0"/>
              <a:t>Lawsonia</a:t>
            </a:r>
            <a:r>
              <a:rPr lang="en-US" sz="2400" dirty="0" smtClean="0"/>
              <a:t> </a:t>
            </a:r>
            <a:r>
              <a:rPr lang="en-US" sz="2400" i="1" dirty="0" err="1" smtClean="0"/>
              <a:t>inermis</a:t>
            </a:r>
            <a:r>
              <a:rPr lang="en-US" sz="2400" dirty="0" smtClean="0"/>
              <a:t>. It produces yellowish orange</a:t>
            </a:r>
            <a:r>
              <a:rPr lang="en-US" sz="2400" i="1" dirty="0" smtClean="0"/>
              <a:t> </a:t>
            </a:r>
            <a:r>
              <a:rPr lang="en-US" sz="2400" dirty="0" err="1" smtClean="0"/>
              <a:t>colour</a:t>
            </a:r>
            <a:r>
              <a:rPr lang="en-US" sz="2400" dirty="0" smtClean="0"/>
              <a:t>. It is suitable for dyeing wool and silk </a:t>
            </a:r>
            <a:r>
              <a:rPr lang="en-US" sz="2400" dirty="0" err="1" smtClean="0"/>
              <a:t>fibres</a:t>
            </a:r>
            <a:r>
              <a:rPr lang="en-US" sz="2400" dirty="0" smtClean="0"/>
              <a:t>.</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1025" name="Rectangle 1"/>
          <p:cNvSpPr>
            <a:spLocks noChangeArrowheads="1"/>
          </p:cNvSpPr>
          <p:nvPr/>
        </p:nvSpPr>
        <p:spPr bwMode="auto">
          <a:xfrm>
            <a:off x="457200" y="457200"/>
            <a:ext cx="8153400" cy="230832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Tea: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Leaves of tea plants (</a:t>
            </a:r>
            <a:r>
              <a:rPr kumimoji="0" lang="en-US" sz="2400" b="0" i="1" u="none" strike="noStrike" cap="none" normalizeH="0" baseline="0" dirty="0" smtClean="0">
                <a:ln>
                  <a:noFill/>
                </a:ln>
                <a:solidFill>
                  <a:srgbClr val="000000"/>
                </a:solidFill>
                <a:effectLst/>
                <a:latin typeface="Times New Roman" pitchFamily="18" charset="0"/>
                <a:cs typeface="Times New Roman" pitchFamily="18" charset="0"/>
              </a:rPr>
              <a:t>Camellia</a:t>
            </a: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1" u="none" strike="noStrike" cap="none" normalizeH="0" baseline="0" dirty="0" err="1" smtClean="0">
                <a:ln>
                  <a:noFill/>
                </a:ln>
                <a:solidFill>
                  <a:srgbClr val="000000"/>
                </a:solidFill>
                <a:effectLst/>
                <a:latin typeface="Times New Roman" pitchFamily="18" charset="0"/>
                <a:cs typeface="Times New Roman" pitchFamily="18" charset="0"/>
              </a:rPr>
              <a:t>sinensis</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or tea powder is used to</a:t>
            </a:r>
            <a:r>
              <a:rPr kumimoji="0" lang="en-US" sz="2400" b="0"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extract dye. It produces different shades of brown.</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Onion: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The dye is extracted from the</a:t>
            </a: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outer most skin or peel of the onion (</a:t>
            </a:r>
            <a:r>
              <a:rPr kumimoji="0" lang="en-US" sz="2400" b="0" i="1" u="none" strike="noStrike" cap="none" normalizeH="0" baseline="0" dirty="0" err="1" smtClean="0">
                <a:ln>
                  <a:noFill/>
                </a:ln>
                <a:solidFill>
                  <a:srgbClr val="000000"/>
                </a:solidFill>
                <a:effectLst/>
                <a:latin typeface="Times New Roman" pitchFamily="18" charset="0"/>
                <a:cs typeface="Times New Roman" pitchFamily="18" charset="0"/>
              </a:rPr>
              <a:t>Allium</a:t>
            </a:r>
            <a:r>
              <a:rPr kumimoji="0" lang="en-US" sz="2400" b="0"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1" u="none" strike="noStrike" cap="none" normalizeH="0" baseline="0" dirty="0" err="1" smtClean="0">
                <a:ln>
                  <a:noFill/>
                </a:ln>
                <a:solidFill>
                  <a:srgbClr val="000000"/>
                </a:solidFill>
                <a:effectLst/>
                <a:latin typeface="Times New Roman" pitchFamily="18" charset="0"/>
                <a:cs typeface="Times New Roman" pitchFamily="18" charset="0"/>
              </a:rPr>
              <a:t>cepa</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The onion skins if properly dried can be used for one year.</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6" name="Rectangle 2"/>
          <p:cNvSpPr>
            <a:spLocks noChangeArrowheads="1"/>
          </p:cNvSpPr>
          <p:nvPr/>
        </p:nvSpPr>
        <p:spPr bwMode="auto">
          <a:xfrm>
            <a:off x="457200" y="2743200"/>
            <a:ext cx="7391400" cy="2155941"/>
          </a:xfrm>
          <a:prstGeom prst="rect">
            <a:avLst/>
          </a:prstGeom>
          <a:solidFill>
            <a:srgbClr val="FFFFFF"/>
          </a:solidFill>
          <a:ln w="9525">
            <a:noFill/>
            <a:miter lim="800000"/>
            <a:headEnd/>
            <a:tailEnd/>
          </a:ln>
          <a:effectLst/>
        </p:spPr>
        <p:txBody>
          <a:bodyPr vert="horz" wrap="square" lIns="91440" tIns="179331" rIns="91440" bIns="12696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2. </a:t>
            </a:r>
            <a:r>
              <a:rPr kumimoji="0" lang="en-US" sz="2400" b="1" i="0" u="none" strike="noStrike" cap="none" normalizeH="0" baseline="0" dirty="0" smtClean="0">
                <a:ln>
                  <a:noFill/>
                </a:ln>
                <a:solidFill>
                  <a:srgbClr val="008E70"/>
                </a:solidFill>
                <a:effectLst/>
                <a:latin typeface="Times New Roman" pitchFamily="18" charset="0"/>
                <a:cs typeface="Times New Roman" pitchFamily="18" charset="0"/>
              </a:rPr>
              <a:t>Animal Dyes</a:t>
            </a:r>
            <a:endParaRPr kumimoji="0" lang="en-US" sz="2400" b="0" i="0" u="none" strike="noStrike" cap="none" normalizeH="0" baseline="0" dirty="0" smtClean="0">
              <a:ln>
                <a:noFill/>
              </a:ln>
              <a:solidFill>
                <a:srgbClr val="282828"/>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Dyes extracted from certain insects and invertebrates are called as animal dyes. Various shades of red and purple were obtained from animal origin. Cochineal,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Tyrian</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purple and Lac are the commonly used animal dyes.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22529" name="Rectangle 1"/>
          <p:cNvSpPr>
            <a:spLocks noChangeArrowheads="1"/>
          </p:cNvSpPr>
          <p:nvPr/>
        </p:nvSpPr>
        <p:spPr bwMode="auto">
          <a:xfrm>
            <a:off x="914400" y="381000"/>
            <a:ext cx="77724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1. Cochineal</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Cochineal dye is extracted from the dried bodies of the female red bug (</a:t>
            </a:r>
            <a:r>
              <a:rPr kumimoji="0" lang="en-US" sz="2400" b="0" i="1" u="none" strike="noStrike" cap="none" normalizeH="0" baseline="0" dirty="0" err="1" smtClean="0">
                <a:ln>
                  <a:noFill/>
                </a:ln>
                <a:solidFill>
                  <a:srgbClr val="000000"/>
                </a:solidFill>
                <a:effectLst/>
                <a:latin typeface="Times New Roman" pitchFamily="18" charset="0"/>
                <a:cs typeface="Times New Roman" pitchFamily="18" charset="0"/>
              </a:rPr>
              <a:t>Dactylopius</a:t>
            </a:r>
            <a:r>
              <a:rPr kumimoji="0" lang="en-US" sz="2400" b="0"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1" u="none" strike="noStrike" cap="none" normalizeH="0" baseline="0" dirty="0" err="1" smtClean="0">
                <a:ln>
                  <a:noFill/>
                </a:ln>
                <a:solidFill>
                  <a:srgbClr val="000000"/>
                </a:solidFill>
                <a:effectLst/>
                <a:latin typeface="Times New Roman" pitchFamily="18" charset="0"/>
                <a:cs typeface="Times New Roman" pitchFamily="18" charset="0"/>
              </a:rPr>
              <a:t>coccus</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It produces crimson and scarlet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colours</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with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mordants</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aluminium</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and tin oxide. This dyestuff was mostly used for dyeing wool and silk. These dyes exhibit excellent fastness properties.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2530" name="Rectangle 2"/>
          <p:cNvSpPr>
            <a:spLocks noChangeArrowheads="1"/>
          </p:cNvSpPr>
          <p:nvPr/>
        </p:nvSpPr>
        <p:spPr bwMode="auto">
          <a:xfrm>
            <a:off x="762000" y="2743200"/>
            <a:ext cx="8153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2.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Tyrian</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Purple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This dye is extracted from the sea snails found in Mediterranean Sea. The amount of dye produced was very limited and therefore very expensive. Hence, it is called Royal purple.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4" name="Rectangle 3"/>
          <p:cNvSpPr/>
          <p:nvPr/>
        </p:nvSpPr>
        <p:spPr>
          <a:xfrm>
            <a:off x="990600" y="457200"/>
            <a:ext cx="7924800" cy="3046988"/>
          </a:xfrm>
          <a:prstGeom prst="rect">
            <a:avLst/>
          </a:prstGeom>
        </p:spPr>
        <p:txBody>
          <a:bodyPr wrap="square">
            <a:spAutoFit/>
          </a:bodyPr>
          <a:lstStyle/>
          <a:p>
            <a:pPr lvl="0" algn="just"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3. Lac Dye</a:t>
            </a:r>
            <a:endParaRPr lang="en-US" sz="2400" dirty="0" smtClean="0">
              <a:latin typeface="Times New Roman" pitchFamily="18" charset="0"/>
              <a:cs typeface="Times New Roman" pitchFamily="18" charset="0"/>
            </a:endParaRPr>
          </a:p>
          <a:p>
            <a:pPr lvl="0" algn="just"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This dye is extracted from the fluid secreted by the </a:t>
            </a:r>
            <a:r>
              <a:rPr lang="en-US" sz="2400" dirty="0" err="1" smtClean="0">
                <a:solidFill>
                  <a:srgbClr val="000000"/>
                </a:solidFill>
                <a:latin typeface="Times New Roman" pitchFamily="18" charset="0"/>
                <a:cs typeface="Times New Roman" pitchFamily="18" charset="0"/>
              </a:rPr>
              <a:t>lac</a:t>
            </a:r>
            <a:r>
              <a:rPr lang="en-US" sz="2400" dirty="0" smtClean="0">
                <a:solidFill>
                  <a:srgbClr val="000000"/>
                </a:solidFill>
                <a:latin typeface="Times New Roman" pitchFamily="18" charset="0"/>
                <a:cs typeface="Times New Roman" pitchFamily="18" charset="0"/>
              </a:rPr>
              <a:t> insect (</a:t>
            </a:r>
            <a:r>
              <a:rPr lang="en-US" sz="2400" i="1" dirty="0" err="1" smtClean="0">
                <a:solidFill>
                  <a:srgbClr val="000000"/>
                </a:solidFill>
                <a:latin typeface="Times New Roman" pitchFamily="18" charset="0"/>
                <a:cs typeface="Times New Roman" pitchFamily="18" charset="0"/>
              </a:rPr>
              <a:t>Lauifer</a:t>
            </a:r>
            <a:r>
              <a:rPr lang="en-US" sz="2400" dirty="0" smtClean="0">
                <a:solidFill>
                  <a:srgbClr val="000000"/>
                </a:solidFill>
                <a:latin typeface="Times New Roman" pitchFamily="18" charset="0"/>
                <a:cs typeface="Times New Roman" pitchFamily="18" charset="0"/>
              </a:rPr>
              <a:t> </a:t>
            </a:r>
            <a:r>
              <a:rPr lang="en-US" sz="2400" i="1" dirty="0" err="1" smtClean="0">
                <a:solidFill>
                  <a:srgbClr val="000000"/>
                </a:solidFill>
                <a:latin typeface="Times New Roman" pitchFamily="18" charset="0"/>
                <a:cs typeface="Times New Roman" pitchFamily="18" charset="0"/>
              </a:rPr>
              <a:t>lacca</a:t>
            </a:r>
            <a:r>
              <a:rPr lang="en-US" sz="2400" dirty="0" smtClean="0">
                <a:solidFill>
                  <a:srgbClr val="000000"/>
                </a:solidFill>
                <a:latin typeface="Times New Roman" pitchFamily="18" charset="0"/>
                <a:cs typeface="Times New Roman" pitchFamily="18" charset="0"/>
              </a:rPr>
              <a:t>), which lives on the twigs of</a:t>
            </a:r>
            <a:r>
              <a:rPr lang="en-US" sz="2400" i="1" dirty="0" smtClean="0">
                <a:solidFill>
                  <a:srgbClr val="000000"/>
                </a:solidFill>
                <a:latin typeface="Times New Roman" pitchFamily="18" charset="0"/>
                <a:cs typeface="Times New Roman" pitchFamily="18" charset="0"/>
              </a:rPr>
              <a:t> </a:t>
            </a:r>
            <a:r>
              <a:rPr lang="en-US" sz="2400" dirty="0" smtClean="0">
                <a:solidFill>
                  <a:srgbClr val="000000"/>
                </a:solidFill>
                <a:latin typeface="Times New Roman" pitchFamily="18" charset="0"/>
                <a:cs typeface="Times New Roman" pitchFamily="18" charset="0"/>
              </a:rPr>
              <a:t>the banyan trees and other varieties.</a:t>
            </a:r>
            <a:endParaRPr lang="en-US" sz="2400" dirty="0" smtClean="0">
              <a:latin typeface="Times New Roman" pitchFamily="18" charset="0"/>
              <a:cs typeface="Times New Roman" pitchFamily="18" charset="0"/>
            </a:endParaRPr>
          </a:p>
          <a:p>
            <a:pPr lvl="0" algn="just"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It produces crimson and scarlet </a:t>
            </a:r>
            <a:r>
              <a:rPr lang="en-US" sz="2400" dirty="0" err="1" smtClean="0">
                <a:solidFill>
                  <a:srgbClr val="000000"/>
                </a:solidFill>
                <a:latin typeface="Times New Roman" pitchFamily="18" charset="0"/>
                <a:cs typeface="Times New Roman" pitchFamily="18" charset="0"/>
              </a:rPr>
              <a:t>colours</a:t>
            </a:r>
            <a:r>
              <a:rPr lang="en-US" sz="2400" dirty="0" smtClean="0">
                <a:solidFill>
                  <a:srgbClr val="000000"/>
                </a:solidFill>
                <a:latin typeface="Times New Roman" pitchFamily="18" charset="0"/>
                <a:cs typeface="Times New Roman" pitchFamily="18" charset="0"/>
              </a:rPr>
              <a:t>. These dyes possess good fastness to light and washing.</a:t>
            </a:r>
            <a:endParaRPr lang="en-US" sz="2400" dirty="0" smtClean="0">
              <a:latin typeface="Times New Roman" pitchFamily="18" charset="0"/>
              <a:cs typeface="Times New Roman" pitchFamily="18" charset="0"/>
            </a:endParaRPr>
          </a:p>
          <a:p>
            <a:pPr lvl="0" algn="just" eaLnBrk="0" fontAlgn="base" hangingPunct="0">
              <a:spcBef>
                <a:spcPct val="0"/>
              </a:spcBef>
              <a:spcAft>
                <a:spcPct val="0"/>
              </a:spcAft>
            </a:pPr>
            <a:r>
              <a:rPr lang="en-US" sz="2400" dirty="0" smtClean="0">
                <a:solidFill>
                  <a:srgbClr val="000000"/>
                </a:solidFill>
                <a:latin typeface="Times New Roman" pitchFamily="18" charset="0"/>
                <a:cs typeface="Times New Roman" pitchFamily="18" charset="0"/>
              </a:rPr>
              <a:t>Animal dyes are also obtained from murex snail (purple </a:t>
            </a:r>
            <a:r>
              <a:rPr lang="en-US" sz="2400" dirty="0" err="1" smtClean="0">
                <a:solidFill>
                  <a:srgbClr val="000000"/>
                </a:solidFill>
                <a:latin typeface="Times New Roman" pitchFamily="18" charset="0"/>
                <a:cs typeface="Times New Roman" pitchFamily="18" charset="0"/>
              </a:rPr>
              <a:t>colour</a:t>
            </a:r>
            <a:r>
              <a:rPr lang="en-US" sz="2400" dirty="0" smtClean="0">
                <a:solidFill>
                  <a:srgbClr val="000000"/>
                </a:solidFill>
                <a:latin typeface="Times New Roman" pitchFamily="18" charset="0"/>
                <a:cs typeface="Times New Roman" pitchFamily="18" charset="0"/>
              </a:rPr>
              <a:t>) and Octopus/ </a:t>
            </a:r>
            <a:r>
              <a:rPr lang="en-US" sz="2400" dirty="0" err="1" smtClean="0">
                <a:solidFill>
                  <a:srgbClr val="000000"/>
                </a:solidFill>
                <a:latin typeface="Times New Roman" pitchFamily="18" charset="0"/>
                <a:cs typeface="Times New Roman" pitchFamily="18" charset="0"/>
              </a:rPr>
              <a:t>Cuttle</a:t>
            </a:r>
            <a:r>
              <a:rPr lang="en-US" sz="2400" dirty="0" smtClean="0">
                <a:solidFill>
                  <a:srgbClr val="000000"/>
                </a:solidFill>
                <a:latin typeface="Times New Roman" pitchFamily="18" charset="0"/>
                <a:cs typeface="Times New Roman" pitchFamily="18" charset="0"/>
              </a:rPr>
              <a:t> fish (Sepia brown)</a:t>
            </a:r>
            <a:endParaRPr lang="en-US" sz="2400" dirty="0"/>
          </a:p>
        </p:txBody>
      </p:sp>
      <p:sp>
        <p:nvSpPr>
          <p:cNvPr id="5" name="Rectangle 4"/>
          <p:cNvSpPr/>
          <p:nvPr/>
        </p:nvSpPr>
        <p:spPr>
          <a:xfrm>
            <a:off x="1066800" y="3581400"/>
            <a:ext cx="7772400" cy="2677656"/>
          </a:xfrm>
          <a:prstGeom prst="rect">
            <a:avLst/>
          </a:prstGeom>
        </p:spPr>
        <p:txBody>
          <a:bodyPr wrap="square">
            <a:spAutoFit/>
          </a:bodyPr>
          <a:lstStyle/>
          <a:p>
            <a:r>
              <a:rPr lang="en-US" sz="2400" b="1" dirty="0" smtClean="0"/>
              <a:t>3. Mineral Dyes</a:t>
            </a:r>
            <a:endParaRPr lang="en-US" sz="2400" dirty="0" smtClean="0"/>
          </a:p>
          <a:p>
            <a:r>
              <a:rPr lang="en-US" sz="2400" dirty="0" smtClean="0"/>
              <a:t>Dyes extracted from mineral sources are called as mineral dyes. Most widely used mineral dyes are Iron, which produces yellowish brown shades, chrome yellow, </a:t>
            </a:r>
            <a:r>
              <a:rPr lang="en-US" sz="2400" dirty="0" err="1" smtClean="0"/>
              <a:t>prussian</a:t>
            </a:r>
            <a:r>
              <a:rPr lang="en-US" sz="2400" dirty="0" smtClean="0"/>
              <a:t> blue and manganese brown. The dyes obtained from mineral sources may be poisonous and hence are not being used commercially.</a:t>
            </a:r>
            <a:endParaRPr lang="en-US" sz="2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Rectangle 4"/>
          <p:cNvSpPr/>
          <p:nvPr/>
        </p:nvSpPr>
        <p:spPr>
          <a:xfrm>
            <a:off x="914400" y="304800"/>
            <a:ext cx="7924800" cy="4893647"/>
          </a:xfrm>
          <a:prstGeom prst="rect">
            <a:avLst/>
          </a:prstGeom>
        </p:spPr>
        <p:txBody>
          <a:bodyPr wrap="square">
            <a:spAutoFit/>
          </a:bodyPr>
          <a:lstStyle/>
          <a:p>
            <a:pPr fontAlgn="base"/>
            <a:r>
              <a:rPr lang="en-US" sz="2400" b="1" dirty="0" smtClean="0"/>
              <a:t>Uses of Natural Dyes in Textile Fashion</a:t>
            </a:r>
            <a:endParaRPr lang="en-US" sz="2400" dirty="0" smtClean="0"/>
          </a:p>
          <a:p>
            <a:pPr fontAlgn="base"/>
            <a:r>
              <a:rPr lang="en-US" sz="2400" dirty="0" smtClean="0"/>
              <a:t>Due to the different molecular structure, different mordant treatments are required to prepare cellulose and protein fibers for natural dyes.</a:t>
            </a:r>
          </a:p>
          <a:p>
            <a:pPr fontAlgn="base"/>
            <a:endParaRPr lang="en-US" sz="2400" b="1" dirty="0" smtClean="0"/>
          </a:p>
          <a:p>
            <a:pPr fontAlgn="base"/>
            <a:r>
              <a:rPr lang="en-US" sz="2400" b="1" dirty="0" smtClean="0"/>
              <a:t>Cellulose fiber:</a:t>
            </a:r>
            <a:r>
              <a:rPr lang="en-US" sz="2400" dirty="0" smtClean="0"/>
              <a:t> Cotton, Linen, Flax, Bamboo, Rayon etc.</a:t>
            </a:r>
          </a:p>
          <a:p>
            <a:pPr fontAlgn="base"/>
            <a:r>
              <a:rPr lang="en-US" sz="2400" b="1" dirty="0" smtClean="0"/>
              <a:t>Protein fiber:</a:t>
            </a:r>
            <a:r>
              <a:rPr lang="en-US" sz="2400" dirty="0" smtClean="0"/>
              <a:t> Wool, Angora, Mohair, Kashmir, Silk, Leather etc.</a:t>
            </a:r>
          </a:p>
          <a:p>
            <a:pPr fontAlgn="base"/>
            <a:endParaRPr lang="en-US" sz="2400" dirty="0" smtClean="0"/>
          </a:p>
          <a:p>
            <a:pPr fontAlgn="base"/>
            <a:r>
              <a:rPr lang="en-US" sz="2400" dirty="0" smtClean="0"/>
              <a:t>Cellulose fibers have less affinity for natural dyes than protein fibers. The most common method of preparing cellulose fibers is to use Tannin first, then use Aluminum metal salts. The most common method of preparing protein fiber is to use Alum.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990600" y="457200"/>
            <a:ext cx="5410200" cy="4524315"/>
          </a:xfrm>
          <a:prstGeom prst="rect">
            <a:avLst/>
          </a:prstGeom>
        </p:spPr>
        <p:txBody>
          <a:bodyPr wrap="square">
            <a:spAutoFit/>
          </a:bodyPr>
          <a:lstStyle/>
          <a:p>
            <a:r>
              <a:rPr lang="en-US" sz="2400" dirty="0" smtClean="0"/>
              <a:t>Below are some of the important and common natural dyes that are widely used for dyeing textile materials (fiber, yarn, cloth).</a:t>
            </a:r>
          </a:p>
          <a:p>
            <a:endParaRPr lang="en-US" sz="2400" dirty="0" smtClean="0"/>
          </a:p>
          <a:p>
            <a:pPr fontAlgn="base"/>
            <a:r>
              <a:rPr lang="en-US" sz="2400" b="1" dirty="0" smtClean="0"/>
              <a:t>Jack Fruits</a:t>
            </a:r>
            <a:endParaRPr lang="en-US" sz="2400" dirty="0" smtClean="0"/>
          </a:p>
          <a:p>
            <a:pPr fontAlgn="base"/>
            <a:r>
              <a:rPr lang="en-US" sz="2400" dirty="0" smtClean="0"/>
              <a:t>The wood of the jackfruit plant is finely chopped and then boiled in water to extract the dye. After the treatment of </a:t>
            </a:r>
            <a:r>
              <a:rPr lang="en-US" sz="2400" dirty="0" err="1" smtClean="0"/>
              <a:t>mordanting</a:t>
            </a:r>
            <a:r>
              <a:rPr lang="en-US" sz="2400" dirty="0" smtClean="0"/>
              <a:t>, it gives the color of the fabric from Yellow to Brown shade. It was used for dyeing cotton and jute fabrics. </a:t>
            </a:r>
            <a:endParaRPr lang="en-US" sz="2400" dirty="0"/>
          </a:p>
        </p:txBody>
      </p:sp>
      <p:pic>
        <p:nvPicPr>
          <p:cNvPr id="1026" name="Picture 2" descr="C:\Users\SANTHOSH\Desktop\n1.png"/>
          <p:cNvPicPr>
            <a:picLocks noChangeAspect="1" noChangeArrowheads="1"/>
          </p:cNvPicPr>
          <p:nvPr/>
        </p:nvPicPr>
        <p:blipFill>
          <a:blip r:embed="rId3"/>
          <a:srcRect/>
          <a:stretch>
            <a:fillRect/>
          </a:stretch>
        </p:blipFill>
        <p:spPr bwMode="auto">
          <a:xfrm>
            <a:off x="6286500" y="2362200"/>
            <a:ext cx="2857500" cy="2590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1219200" y="457200"/>
            <a:ext cx="7696200" cy="4524315"/>
          </a:xfrm>
          <a:prstGeom prst="rect">
            <a:avLst/>
          </a:prstGeom>
        </p:spPr>
        <p:txBody>
          <a:bodyPr wrap="square">
            <a:spAutoFit/>
          </a:bodyPr>
          <a:lstStyle/>
          <a:p>
            <a:pPr fontAlgn="base"/>
            <a:r>
              <a:rPr lang="en-US" sz="2400" b="1" dirty="0" smtClean="0"/>
              <a:t>Indigo Tree</a:t>
            </a:r>
            <a:endParaRPr lang="en-US" sz="2400" dirty="0" smtClean="0"/>
          </a:p>
          <a:p>
            <a:pPr fontAlgn="base"/>
            <a:r>
              <a:rPr lang="en-US" sz="2400" dirty="0" smtClean="0"/>
              <a:t>Indigo dye, which is obtained from </a:t>
            </a:r>
            <a:r>
              <a:rPr lang="en-US" sz="2400" i="1" u="sng" dirty="0" err="1" smtClean="0"/>
              <a:t>Indigofera</a:t>
            </a:r>
            <a:r>
              <a:rPr lang="en-US" sz="2400" i="1" dirty="0" smtClean="0"/>
              <a:t> </a:t>
            </a:r>
            <a:r>
              <a:rPr lang="en-US" sz="2400" i="1" u="sng" dirty="0" err="1" smtClean="0"/>
              <a:t>tinctoria</a:t>
            </a:r>
            <a:r>
              <a:rPr lang="en-US" sz="2400" dirty="0" smtClean="0"/>
              <a:t> and gives a shade of Blue. Color is found in 0.4% of the total weight of Indigo tree. Proper reproduction of natural Indigo shades is difficult. Various natural Indigos are used to get Blue shades on cotton. It is a kind of VAT dye and therefore </a:t>
            </a:r>
            <a:r>
              <a:rPr lang="en-US" sz="2400" dirty="0" err="1" smtClean="0"/>
              <a:t>vatting</a:t>
            </a:r>
            <a:r>
              <a:rPr lang="en-US" sz="2400" dirty="0" smtClean="0"/>
              <a:t> is required for dyeing. It is known as the oldest and most widely used dye.</a:t>
            </a:r>
          </a:p>
          <a:p>
            <a:pPr fontAlgn="base"/>
            <a:endParaRPr lang="en-US" sz="2400" dirty="0" smtClean="0"/>
          </a:p>
          <a:p>
            <a:pPr fontAlgn="base"/>
            <a:endParaRPr lang="en-US" sz="2400" dirty="0" smtClean="0"/>
          </a:p>
          <a:p>
            <a:pPr fontAlgn="base"/>
            <a:endParaRPr lang="en-US" sz="2400" dirty="0" smtClean="0"/>
          </a:p>
          <a:p>
            <a:pPr fontAlgn="base"/>
            <a:endParaRPr lang="en-US" sz="2400" dirty="0"/>
          </a:p>
        </p:txBody>
      </p:sp>
      <p:pic>
        <p:nvPicPr>
          <p:cNvPr id="2050" name="Picture 2" descr="C:\Users\SANTHOSH\Desktop\n2.jpg"/>
          <p:cNvPicPr>
            <a:picLocks noChangeAspect="1" noChangeArrowheads="1"/>
          </p:cNvPicPr>
          <p:nvPr/>
        </p:nvPicPr>
        <p:blipFill>
          <a:blip r:embed="rId3"/>
          <a:srcRect/>
          <a:stretch>
            <a:fillRect/>
          </a:stretch>
        </p:blipFill>
        <p:spPr bwMode="auto">
          <a:xfrm>
            <a:off x="2209800" y="3733800"/>
            <a:ext cx="4953000" cy="2819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990600" y="457200"/>
            <a:ext cx="7848600" cy="5262979"/>
          </a:xfrm>
          <a:prstGeom prst="rect">
            <a:avLst/>
          </a:prstGeom>
        </p:spPr>
        <p:txBody>
          <a:bodyPr wrap="square">
            <a:spAutoFit/>
          </a:bodyPr>
          <a:lstStyle/>
          <a:p>
            <a:pPr fontAlgn="base"/>
            <a:r>
              <a:rPr lang="en-US" sz="2400" b="1" dirty="0" smtClean="0"/>
              <a:t>Onion Skins</a:t>
            </a:r>
            <a:endParaRPr lang="en-US" sz="2400" dirty="0" smtClean="0"/>
          </a:p>
          <a:p>
            <a:pPr fontAlgn="base"/>
            <a:r>
              <a:rPr lang="en-US" sz="2400" dirty="0" smtClean="0"/>
              <a:t>Onion skin is the main source of dyes. It is boiled to remove the color from the onion skins and can later be dyed without </a:t>
            </a:r>
            <a:r>
              <a:rPr lang="en-US" sz="2400" dirty="0" err="1" smtClean="0"/>
              <a:t>mordanting</a:t>
            </a:r>
            <a:r>
              <a:rPr lang="en-US" sz="2400" dirty="0" smtClean="0"/>
              <a:t> the fabric. The result is a shade of Orange to Brown on the fabric. </a:t>
            </a:r>
            <a:r>
              <a:rPr lang="en-US" sz="2400" dirty="0" err="1" smtClean="0"/>
              <a:t>Pelargonidin</a:t>
            </a:r>
            <a:r>
              <a:rPr lang="en-US" sz="2400" dirty="0" smtClean="0"/>
              <a:t> is the color molecule responsible for the dye in onion skins.</a:t>
            </a:r>
          </a:p>
          <a:p>
            <a:pPr fontAlgn="base"/>
            <a:r>
              <a:rPr lang="en-US" sz="2400" b="1" dirty="0" smtClean="0"/>
              <a:t>Madder Roots</a:t>
            </a:r>
            <a:endParaRPr lang="en-US" sz="2400" dirty="0" smtClean="0"/>
          </a:p>
          <a:p>
            <a:pPr fontAlgn="base"/>
            <a:r>
              <a:rPr lang="en-US" sz="2400" dirty="0" smtClean="0"/>
              <a:t>Red dye prepared from herb called Madder. Madder’s color molecule is Alizarin. Cotton, Silk and Wool fibers can be dyed with Madder at a temperature of 100</a:t>
            </a:r>
            <a:r>
              <a:rPr lang="en-US" sz="2400" baseline="30000" dirty="0" smtClean="0"/>
              <a:t>o</a:t>
            </a:r>
            <a:r>
              <a:rPr lang="en-US" sz="2400" dirty="0" smtClean="0"/>
              <a:t>C. It gives bright Red shades on wool and silk and Reddish to Purple shades on cotton.</a:t>
            </a:r>
          </a:p>
          <a:p>
            <a:pPr fontAlgn="base"/>
            <a:endParaRPr lang="en-US" sz="2400" dirty="0" smtClean="0"/>
          </a:p>
          <a:p>
            <a:pPr fontAlgn="base"/>
            <a:endParaRPr lang="en-US" sz="2400" dirty="0"/>
          </a:p>
        </p:txBody>
      </p:sp>
      <p:pic>
        <p:nvPicPr>
          <p:cNvPr id="3074" name="Picture 2" descr="C:\Users\SANTHOSH\Desktop\n3.png"/>
          <p:cNvPicPr>
            <a:picLocks noChangeAspect="1" noChangeArrowheads="1"/>
          </p:cNvPicPr>
          <p:nvPr/>
        </p:nvPicPr>
        <p:blipFill>
          <a:blip r:embed="rId3"/>
          <a:srcRect/>
          <a:stretch>
            <a:fillRect/>
          </a:stretch>
        </p:blipFill>
        <p:spPr bwMode="auto">
          <a:xfrm>
            <a:off x="4343400" y="4572000"/>
            <a:ext cx="3429000" cy="2286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1066800" y="533400"/>
            <a:ext cx="7848600" cy="3416320"/>
          </a:xfrm>
          <a:prstGeom prst="rect">
            <a:avLst/>
          </a:prstGeom>
        </p:spPr>
        <p:txBody>
          <a:bodyPr wrap="square">
            <a:spAutoFit/>
          </a:bodyPr>
          <a:lstStyle/>
          <a:p>
            <a:pPr fontAlgn="base"/>
            <a:r>
              <a:rPr lang="en-US" sz="2400" b="1" dirty="0" err="1" smtClean="0"/>
              <a:t>Tumeric</a:t>
            </a:r>
            <a:endParaRPr lang="en-US" sz="2400" dirty="0" smtClean="0"/>
          </a:p>
          <a:p>
            <a:pPr fontAlgn="base"/>
            <a:r>
              <a:rPr lang="en-US" sz="2400" dirty="0" err="1" smtClean="0"/>
              <a:t>Tumeric</a:t>
            </a:r>
            <a:r>
              <a:rPr lang="en-US" sz="2400" dirty="0" smtClean="0"/>
              <a:t> seems to be the most common dye found in nature. The </a:t>
            </a:r>
            <a:r>
              <a:rPr lang="en-US" sz="2400" dirty="0" err="1" smtClean="0"/>
              <a:t>Tumeric</a:t>
            </a:r>
            <a:r>
              <a:rPr lang="en-US" sz="2400" dirty="0" smtClean="0"/>
              <a:t> obtained from the roots of the plant is first dried, then crushed into powder and boiled with water to extract the dye. The result is a bright Yellow shade. It is commonly used for dyeing cotton, Wool and Silk. The color molecule responsible for this yellow color is ‘</a:t>
            </a:r>
            <a:r>
              <a:rPr lang="en-US" sz="2400" dirty="0" err="1" smtClean="0"/>
              <a:t>Curcumin</a:t>
            </a:r>
            <a:r>
              <a:rPr lang="en-US" sz="2400" dirty="0" smtClean="0"/>
              <a:t>’.</a:t>
            </a:r>
          </a:p>
          <a:p>
            <a:pPr fontAlgn="base"/>
            <a:endParaRPr lang="en-US" sz="2400" dirty="0" smtClean="0"/>
          </a:p>
          <a:p>
            <a:pPr fontAlgn="base"/>
            <a:endParaRPr lang="en-US" sz="2400" dirty="0"/>
          </a:p>
        </p:txBody>
      </p:sp>
      <p:pic>
        <p:nvPicPr>
          <p:cNvPr id="4098" name="Picture 2" descr="C:\Users\SANTHOSH\Desktop\n4.jpg"/>
          <p:cNvPicPr>
            <a:picLocks noChangeAspect="1" noChangeArrowheads="1"/>
          </p:cNvPicPr>
          <p:nvPr/>
        </p:nvPicPr>
        <p:blipFill>
          <a:blip r:embed="rId3"/>
          <a:srcRect/>
          <a:stretch>
            <a:fillRect/>
          </a:stretch>
        </p:blipFill>
        <p:spPr bwMode="auto">
          <a:xfrm>
            <a:off x="2667000" y="3352800"/>
            <a:ext cx="4724400" cy="32004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1143000" y="457200"/>
            <a:ext cx="7772400" cy="3046988"/>
          </a:xfrm>
          <a:prstGeom prst="rect">
            <a:avLst/>
          </a:prstGeom>
        </p:spPr>
        <p:txBody>
          <a:bodyPr wrap="square">
            <a:spAutoFit/>
          </a:bodyPr>
          <a:lstStyle/>
          <a:p>
            <a:pPr fontAlgn="base"/>
            <a:r>
              <a:rPr lang="en-US" sz="2400" b="1" dirty="0" smtClean="0"/>
              <a:t>Henna Leaves</a:t>
            </a:r>
            <a:endParaRPr lang="en-US" sz="2400" dirty="0" smtClean="0"/>
          </a:p>
          <a:p>
            <a:pPr fontAlgn="base"/>
            <a:r>
              <a:rPr lang="en-US" sz="2400" dirty="0" smtClean="0"/>
              <a:t>The leaves of the henna tree are dried and ground and then boiled with water to get the dye out of the leaves. </a:t>
            </a:r>
            <a:r>
              <a:rPr lang="en-US" sz="2400" dirty="0" err="1" smtClean="0"/>
              <a:t>Mordanting</a:t>
            </a:r>
            <a:r>
              <a:rPr lang="en-US" sz="2400" dirty="0" smtClean="0"/>
              <a:t> fabrics range in color from Brown to Mustard yellow. It is a disperse dye type color. Therefore, polyester and nylon can be dyed by henna.</a:t>
            </a:r>
          </a:p>
          <a:p>
            <a:pPr fontAlgn="base"/>
            <a:endParaRPr lang="en-US" sz="2400" dirty="0" smtClean="0"/>
          </a:p>
          <a:p>
            <a:pPr fontAlgn="base"/>
            <a:endParaRPr lang="en-US" sz="2400" dirty="0"/>
          </a:p>
        </p:txBody>
      </p:sp>
      <p:pic>
        <p:nvPicPr>
          <p:cNvPr id="5122" name="Picture 2" descr="C:\Users\SANTHOSH\Desktop\Henna-dyed-wools-290x300.jpg"/>
          <p:cNvPicPr>
            <a:picLocks noChangeAspect="1" noChangeArrowheads="1"/>
          </p:cNvPicPr>
          <p:nvPr/>
        </p:nvPicPr>
        <p:blipFill>
          <a:blip r:embed="rId3"/>
          <a:srcRect/>
          <a:stretch>
            <a:fillRect/>
          </a:stretch>
        </p:blipFill>
        <p:spPr bwMode="auto">
          <a:xfrm>
            <a:off x="2590800" y="2895599"/>
            <a:ext cx="3581400" cy="370489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pic>
        <p:nvPicPr>
          <p:cNvPr id="10242" name="Picture 2" descr="logwood-dyed-fibers"/>
          <p:cNvPicPr>
            <a:picLocks noChangeAspect="1" noChangeArrowheads="1"/>
          </p:cNvPicPr>
          <p:nvPr/>
        </p:nvPicPr>
        <p:blipFill>
          <a:blip r:embed="rId3"/>
          <a:srcRect/>
          <a:stretch>
            <a:fillRect/>
          </a:stretch>
        </p:blipFill>
        <p:spPr bwMode="auto">
          <a:xfrm>
            <a:off x="3276600" y="2819400"/>
            <a:ext cx="4114800" cy="2971800"/>
          </a:xfrm>
          <a:prstGeom prst="rect">
            <a:avLst/>
          </a:prstGeom>
          <a:noFill/>
        </p:spPr>
      </p:pic>
      <p:sp>
        <p:nvSpPr>
          <p:cNvPr id="7" name="Rectangle 6"/>
          <p:cNvSpPr/>
          <p:nvPr/>
        </p:nvSpPr>
        <p:spPr>
          <a:xfrm>
            <a:off x="1066800" y="457200"/>
            <a:ext cx="7848600" cy="3046988"/>
          </a:xfrm>
          <a:prstGeom prst="rect">
            <a:avLst/>
          </a:prstGeom>
        </p:spPr>
        <p:txBody>
          <a:bodyPr wrap="square">
            <a:spAutoFit/>
          </a:bodyPr>
          <a:lstStyle/>
          <a:p>
            <a:pPr fontAlgn="base"/>
            <a:r>
              <a:rPr lang="en-US" sz="2400" b="1" dirty="0" smtClean="0"/>
              <a:t>Logwood</a:t>
            </a:r>
          </a:p>
          <a:p>
            <a:pPr fontAlgn="base"/>
            <a:r>
              <a:rPr lang="en-US" sz="2400" dirty="0" smtClean="0"/>
              <a:t>The color is extracted by boiling the stem of the Logwood tree in small pieces for an hour. Logwood is used to create Black shades on wool. Logwood trees are commonly found in Mexico, Central America and the Caribbean islands. </a:t>
            </a:r>
            <a:r>
              <a:rPr lang="en-US" sz="2400" dirty="0" err="1" smtClean="0"/>
              <a:t>Haematoxylin</a:t>
            </a:r>
            <a:r>
              <a:rPr lang="en-US" sz="2400" dirty="0" smtClean="0"/>
              <a:t> is the pigment of the Logwood natural dye.</a:t>
            </a:r>
          </a:p>
          <a:p>
            <a:pPr fontAlgn="base"/>
            <a:endParaRPr lang="en-US" sz="2400" dirty="0" smtClean="0"/>
          </a:p>
          <a:p>
            <a:pPr fontAlgn="base"/>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
        <p:nvSpPr>
          <p:cNvPr id="7" name="Rectangle 6"/>
          <p:cNvSpPr/>
          <p:nvPr/>
        </p:nvSpPr>
        <p:spPr>
          <a:xfrm>
            <a:off x="1066800" y="381000"/>
            <a:ext cx="7696200" cy="2308324"/>
          </a:xfrm>
          <a:prstGeom prst="rect">
            <a:avLst/>
          </a:prstGeom>
        </p:spPr>
        <p:txBody>
          <a:bodyPr wrap="square">
            <a:spAutoFit/>
          </a:bodyPr>
          <a:lstStyle/>
          <a:p>
            <a:pPr fontAlgn="base"/>
            <a:r>
              <a:rPr lang="en-US" sz="2400" b="1" dirty="0" smtClean="0"/>
              <a:t>Lac Insects</a:t>
            </a:r>
            <a:endParaRPr lang="en-US" sz="2400" dirty="0" smtClean="0"/>
          </a:p>
          <a:p>
            <a:pPr fontAlgn="base"/>
            <a:r>
              <a:rPr lang="en-US" sz="2400" dirty="0" smtClean="0"/>
              <a:t>Lac dye is made from a special insect (</a:t>
            </a:r>
            <a:r>
              <a:rPr lang="en-US" sz="2400" dirty="0" err="1" smtClean="0"/>
              <a:t>Coccus</a:t>
            </a:r>
            <a:r>
              <a:rPr lang="en-US" sz="2400" dirty="0" smtClean="0"/>
              <a:t> </a:t>
            </a:r>
            <a:r>
              <a:rPr lang="en-US" sz="2400" dirty="0" err="1" smtClean="0"/>
              <a:t>Lacca</a:t>
            </a:r>
            <a:r>
              <a:rPr lang="en-US" sz="2400" dirty="0" smtClean="0"/>
              <a:t>). It mainly produces shades of Scarlet to Crimson Red. This pigment produced by insects is called stick </a:t>
            </a:r>
            <a:r>
              <a:rPr lang="en-US" sz="2400" dirty="0" err="1" smtClean="0"/>
              <a:t>lac</a:t>
            </a:r>
            <a:r>
              <a:rPr lang="en-US" sz="2400" dirty="0" smtClean="0"/>
              <a:t>.</a:t>
            </a:r>
          </a:p>
          <a:p>
            <a:pPr fontAlgn="base"/>
            <a:endParaRPr lang="en-US" sz="2400" dirty="0" smtClean="0"/>
          </a:p>
          <a:p>
            <a:pPr fontAlgn="base"/>
            <a:endParaRPr lang="en-US" sz="2400" dirty="0"/>
          </a:p>
        </p:txBody>
      </p:sp>
      <p:pic>
        <p:nvPicPr>
          <p:cNvPr id="9217" name="Picture 1" descr="C:\Users\SANTHOSH\Desktop\Lac-Insects-dye.jpg"/>
          <p:cNvPicPr>
            <a:picLocks noChangeAspect="1" noChangeArrowheads="1"/>
          </p:cNvPicPr>
          <p:nvPr/>
        </p:nvPicPr>
        <p:blipFill>
          <a:blip r:embed="rId3"/>
          <a:srcRect/>
          <a:stretch>
            <a:fillRect/>
          </a:stretch>
        </p:blipFill>
        <p:spPr bwMode="auto">
          <a:xfrm>
            <a:off x="3048000" y="1981200"/>
            <a:ext cx="4374430" cy="3276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5121" name="Rectangle 1"/>
          <p:cNvSpPr>
            <a:spLocks noChangeArrowheads="1"/>
          </p:cNvSpPr>
          <p:nvPr/>
        </p:nvSpPr>
        <p:spPr bwMode="auto">
          <a:xfrm>
            <a:off x="304800" y="609600"/>
            <a:ext cx="8458200" cy="4741265"/>
          </a:xfrm>
          <a:prstGeom prst="rect">
            <a:avLst/>
          </a:prstGeom>
          <a:solidFill>
            <a:srgbClr val="FFFFFF"/>
          </a:solidFill>
          <a:ln w="9525">
            <a:noFill/>
            <a:miter lim="800000"/>
            <a:headEnd/>
            <a:tailEnd/>
          </a:ln>
          <a:effectLst/>
        </p:spPr>
        <p:txBody>
          <a:bodyPr vert="horz" wrap="square" lIns="91440" tIns="179331" rIns="91440" bIns="12696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1. Advantages of Natural Dyes</a:t>
            </a:r>
            <a:endParaRPr kumimoji="0" lang="en-US" sz="2400" b="1" i="0" u="none" strike="noStrike" cap="none" normalizeH="0" baseline="0" dirty="0" smtClean="0">
              <a:ln>
                <a:noFill/>
              </a:ln>
              <a:solidFill>
                <a:srgbClr val="333333"/>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Natural dyes are extracted from natural sources and hence they are eco-friendly</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Produces soft and soothing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colours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These dyes provide excellent protection from UV rays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Natural dyes like turmeric have anti-microbial properties and hence protect the fabrics and wearers from microbial attack</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Some natural dyes possess mosquito repellent and flame resistant property</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They can be obtained from the natural sources which are abundant in a particular area. Hence supply of raw materials will be continuous and transport charges will be lower</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3" name="Rectangle 2"/>
          <p:cNvSpPr/>
          <p:nvPr/>
        </p:nvSpPr>
        <p:spPr>
          <a:xfrm>
            <a:off x="304800" y="0"/>
            <a:ext cx="86106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16/02/2021</a:t>
            </a:r>
            <a:endParaRPr lang="en-US" sz="1200" dirty="0"/>
          </a:p>
        </p:txBody>
      </p:sp>
      <p:sp>
        <p:nvSpPr>
          <p:cNvPr id="4097" name="Rectangle 1"/>
          <p:cNvSpPr>
            <a:spLocks noChangeArrowheads="1"/>
          </p:cNvSpPr>
          <p:nvPr/>
        </p:nvSpPr>
        <p:spPr bwMode="auto">
          <a:xfrm>
            <a:off x="228600" y="609600"/>
            <a:ext cx="8382000" cy="4741265"/>
          </a:xfrm>
          <a:prstGeom prst="rect">
            <a:avLst/>
          </a:prstGeom>
          <a:solidFill>
            <a:srgbClr val="FFFFFF"/>
          </a:solidFill>
          <a:ln w="9525">
            <a:noFill/>
            <a:miter lim="800000"/>
            <a:headEnd/>
            <a:tailEnd/>
          </a:ln>
          <a:effectLst/>
        </p:spPr>
        <p:txBody>
          <a:bodyPr vert="horz" wrap="square" lIns="91440" tIns="179331" rIns="91440" bIns="12696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cs typeface="Times New Roman" pitchFamily="18" charset="0"/>
              </a:rPr>
              <a:t>2.  Disadvantages of Natural Dyes</a:t>
            </a:r>
            <a:endParaRPr kumimoji="0" lang="en-US" sz="2400" b="1" i="0" u="none" strike="noStrike" cap="none" normalizeH="0" baseline="0" dirty="0" smtClean="0">
              <a:ln>
                <a:noFill/>
              </a:ln>
              <a:solidFill>
                <a:srgbClr val="333333"/>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Natural dyes are difficult to store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8E7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Dye extraction is a time consuming process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8E7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Reproducibility of the same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colour</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shade is difficult</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8E7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I</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mpurities in natural dyes fades away the </a:t>
            </a:r>
            <a:r>
              <a:rPr kumimoji="0" lang="en-US" sz="2400" b="0" i="0" u="none" strike="noStrike" cap="none" normalizeH="0" baseline="0" dirty="0" err="1" smtClean="0">
                <a:ln>
                  <a:noFill/>
                </a:ln>
                <a:solidFill>
                  <a:srgbClr val="000000"/>
                </a:solidFill>
                <a:effectLst/>
                <a:latin typeface="Times New Roman" pitchFamily="18" charset="0"/>
                <a:cs typeface="Times New Roman" pitchFamily="18" charset="0"/>
              </a:rPr>
              <a:t>colour</a:t>
            </a: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 produced</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Availability of these dyes depends on the seasons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8E70"/>
                </a:solidFill>
                <a:effectLst/>
                <a:latin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cs typeface="Times New Roman" pitchFamily="18" charset="0"/>
              </a:rPr>
              <a:t>Natural dyeing process is difficult to standardize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5" name="Picture 4"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6" name="Rectangle 5"/>
          <p:cNvSpPr/>
          <p:nvPr/>
        </p:nvSpPr>
        <p:spPr>
          <a:xfrm>
            <a:off x="304800" y="0"/>
            <a:ext cx="88392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16/09/2021</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122</TotalTime>
  <Words>606</Words>
  <Application>Microsoft Office PowerPoint</Application>
  <PresentationFormat>On-screen Show (4:3)</PresentationFormat>
  <Paragraphs>120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38</cp:revision>
  <dcterms:created xsi:type="dcterms:W3CDTF">2006-08-16T00:00:00Z</dcterms:created>
  <dcterms:modified xsi:type="dcterms:W3CDTF">2021-11-02T09:00:56Z</dcterms:modified>
</cp:coreProperties>
</file>