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4" r:id="rId7"/>
    <p:sldId id="265" r:id="rId8"/>
    <p:sldId id="262" r:id="rId9"/>
    <p:sldId id="263" r:id="rId10"/>
    <p:sldId id="266"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10/22/2021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DQfPXRsW-3U"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SANTHOSH\Desktop\ppt images\NewHicas_headerlogo.png"/>
          <p:cNvPicPr>
            <a:picLocks noChangeAspect="1" noChangeArrowheads="1"/>
          </p:cNvPicPr>
          <p:nvPr/>
        </p:nvPicPr>
        <p:blipFill>
          <a:blip r:embed="rId2"/>
          <a:srcRect/>
          <a:stretch>
            <a:fillRect/>
          </a:stretch>
        </p:blipFill>
        <p:spPr bwMode="auto">
          <a:xfrm>
            <a:off x="0" y="0"/>
            <a:ext cx="8153400" cy="2239818"/>
          </a:xfrm>
          <a:prstGeom prst="rect">
            <a:avLst/>
          </a:prstGeom>
          <a:noFill/>
        </p:spPr>
      </p:pic>
      <p:sp>
        <p:nvSpPr>
          <p:cNvPr id="5" name="Rectangle 4"/>
          <p:cNvSpPr/>
          <p:nvPr/>
        </p:nvSpPr>
        <p:spPr>
          <a:xfrm>
            <a:off x="1295400" y="2967335"/>
            <a:ext cx="7010400" cy="2246769"/>
          </a:xfrm>
          <a:prstGeom prst="rect">
            <a:avLst/>
          </a:prstGeom>
        </p:spPr>
        <p:txBody>
          <a:bodyPr wrap="square">
            <a:spAutoFit/>
          </a:bodyPr>
          <a:lstStyle/>
          <a:p>
            <a:r>
              <a:rPr lang="en-US" sz="2800" dirty="0" smtClean="0"/>
              <a:t>SUBJECT   : TEXTILE WET PROCESSING </a:t>
            </a:r>
          </a:p>
          <a:p>
            <a:endParaRPr lang="en-US" sz="2800" dirty="0" smtClean="0"/>
          </a:p>
          <a:p>
            <a:r>
              <a:rPr lang="en-US" sz="2800" dirty="0" smtClean="0"/>
              <a:t>CLASS         : II </a:t>
            </a:r>
            <a:r>
              <a:rPr lang="en-US" sz="2800" dirty="0" err="1" smtClean="0"/>
              <a:t>BSc</a:t>
            </a:r>
            <a:r>
              <a:rPr lang="en-US" sz="2800" dirty="0" smtClean="0"/>
              <a:t> –CDF</a:t>
            </a:r>
          </a:p>
          <a:p>
            <a:endParaRPr lang="en-US" sz="2800" dirty="0" smtClean="0"/>
          </a:p>
          <a:p>
            <a:r>
              <a:rPr lang="en-US" sz="2800" dirty="0" smtClean="0"/>
              <a:t>                     UNIT - 4</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11265" name="Rectangle 1"/>
          <p:cNvSpPr>
            <a:spLocks noChangeArrowheads="1"/>
          </p:cNvSpPr>
          <p:nvPr/>
        </p:nvSpPr>
        <p:spPr bwMode="auto">
          <a:xfrm>
            <a:off x="304800" y="381000"/>
            <a:ext cx="86868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3">
                    <a:lumMod val="75000"/>
                  </a:schemeClr>
                </a:solidFill>
                <a:effectLst/>
                <a:latin typeface="Times New Roman" pitchFamily="18" charset="0"/>
                <a:ea typeface="Times New Roman" pitchFamily="18" charset="0"/>
                <a:cs typeface="Times New Roman" pitchFamily="18" charset="0"/>
              </a:rPr>
              <a:t>OZONE TECHNOLOGY IN DENIM WASH:</a:t>
            </a:r>
          </a:p>
          <a:p>
            <a:pPr fontAlgn="base">
              <a:spcBef>
                <a:spcPct val="0"/>
              </a:spcBef>
              <a:spcAft>
                <a:spcPct val="0"/>
              </a:spcAft>
            </a:pPr>
            <a:r>
              <a:rPr lang="en-US" sz="2400" dirty="0" smtClean="0">
                <a:solidFill>
                  <a:schemeClr val="bg2">
                    <a:lumMod val="25000"/>
                  </a:schemeClr>
                </a:solidFill>
                <a:latin typeface="Times New Roman" pitchFamily="18" charset="0"/>
                <a:cs typeface="Times New Roman" pitchFamily="18" charset="0"/>
              </a:rPr>
              <a:t>Over the last eight years, Ozone has made a prominent place for itself in the garment processing industry all over the world. Widely used as a bleaching agent, Ozone remains a powerful, secret tool within the denim industries that gave denim garments an unique and distinctive look and feel from other traditional processing.</a:t>
            </a:r>
          </a:p>
          <a:p>
            <a:pPr fontAlgn="base">
              <a:spcBef>
                <a:spcPct val="0"/>
              </a:spcBef>
              <a:spcAft>
                <a:spcPct val="0"/>
              </a:spcAft>
            </a:pPr>
            <a:endParaRPr lang="en-US" sz="2400" dirty="0" smtClean="0">
              <a:solidFill>
                <a:schemeClr val="bg2">
                  <a:lumMod val="25000"/>
                </a:schemeClr>
              </a:solidFill>
              <a:latin typeface="Times New Roman" pitchFamily="18" charset="0"/>
              <a:cs typeface="Times New Roman" pitchFamily="18" charset="0"/>
            </a:endParaRPr>
          </a:p>
          <a:p>
            <a:pPr fontAlgn="base">
              <a:spcBef>
                <a:spcPct val="0"/>
              </a:spcBef>
              <a:spcAft>
                <a:spcPct val="0"/>
              </a:spcAft>
            </a:pPr>
            <a:r>
              <a:rPr lang="en-US" sz="2400" dirty="0" smtClean="0"/>
              <a:t>Depending on the desired effect, denim garments are treated with different substances.</a:t>
            </a:r>
          </a:p>
          <a:p>
            <a:pPr fontAlgn="base">
              <a:spcBef>
                <a:spcPct val="0"/>
              </a:spcBef>
              <a:spcAft>
                <a:spcPct val="0"/>
              </a:spcAft>
            </a:pPr>
            <a:endParaRPr lang="en-US" sz="2400" dirty="0" smtClean="0">
              <a:solidFill>
                <a:schemeClr val="bg2">
                  <a:lumMod val="25000"/>
                </a:schemeClr>
              </a:solidFill>
              <a:latin typeface="Times New Roman" pitchFamily="18" charset="0"/>
              <a:cs typeface="Times New Roman" pitchFamily="18" charset="0"/>
            </a:endParaRPr>
          </a:p>
          <a:p>
            <a:pPr fontAlgn="base">
              <a:spcBef>
                <a:spcPct val="0"/>
              </a:spcBef>
              <a:spcAft>
                <a:spcPct val="0"/>
              </a:spcAft>
            </a:pPr>
            <a:r>
              <a:rPr lang="en-US" sz="2400" dirty="0" smtClean="0"/>
              <a:t>A lot of dry and wet processing techniques are used for desired effects Wet processes in denim washing are not environment friendly.</a:t>
            </a:r>
          </a:p>
          <a:p>
            <a:pPr fontAlgn="base">
              <a:spcBef>
                <a:spcPct val="0"/>
              </a:spcBef>
              <a:spcAft>
                <a:spcPct val="0"/>
              </a:spcAft>
            </a:pPr>
            <a:r>
              <a:rPr lang="en-US" sz="2400" dirty="0" smtClean="0"/>
              <a:t>High water and energy consumption, large amount of wastewater, and solid waste like pumice stones are generally environmental problem in denim washing. </a:t>
            </a:r>
            <a:endParaRPr lang="en-US" sz="2400" dirty="0" smtClean="0">
              <a:solidFill>
                <a:schemeClr val="bg2">
                  <a:lumMod val="25000"/>
                </a:schemeClr>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5" name="Rectangle 4"/>
          <p:cNvSpPr/>
          <p:nvPr/>
        </p:nvSpPr>
        <p:spPr>
          <a:xfrm>
            <a:off x="228600" y="381000"/>
            <a:ext cx="8686800" cy="4832092"/>
          </a:xfrm>
          <a:prstGeom prst="rect">
            <a:avLst/>
          </a:prstGeom>
        </p:spPr>
        <p:txBody>
          <a:bodyPr wrap="square">
            <a:spAutoFit/>
          </a:bodyPr>
          <a:lstStyle/>
          <a:p>
            <a:r>
              <a:rPr lang="en-US" sz="2800" dirty="0" smtClean="0">
                <a:latin typeface="Times New Roman" pitchFamily="18" charset="0"/>
                <a:cs typeface="Times New Roman" pitchFamily="18" charset="0"/>
              </a:rPr>
              <a:t>Sodium hypochlorite is a very common bleaching agent in denim washing but the garments smell unless they are subjected to an ‘</a:t>
            </a:r>
            <a:r>
              <a:rPr lang="en-US" sz="2800" dirty="0" smtClean="0">
                <a:latin typeface="Times New Roman" pitchFamily="18" charset="0"/>
                <a:cs typeface="Times New Roman" pitchFamily="18" charset="0"/>
              </a:rPr>
              <a:t>anti-</a:t>
            </a:r>
            <a:r>
              <a:rPr lang="en-US" sz="2800" dirty="0" err="1" smtClean="0">
                <a:latin typeface="Times New Roman" pitchFamily="18" charset="0"/>
                <a:cs typeface="Times New Roman" pitchFamily="18" charset="0"/>
              </a:rPr>
              <a:t>chlor</a:t>
            </a:r>
            <a:r>
              <a:rPr lang="en-US" sz="2800" dirty="0" smtClean="0">
                <a:latin typeface="Times New Roman" pitchFamily="18" charset="0"/>
                <a:cs typeface="Times New Roman" pitchFamily="18" charset="0"/>
              </a:rPr>
              <a:t>’ process, usually using sodium </a:t>
            </a:r>
            <a:r>
              <a:rPr lang="en-US" sz="2800" dirty="0" err="1" smtClean="0">
                <a:latin typeface="Times New Roman" pitchFamily="18" charset="0"/>
                <a:cs typeface="Times New Roman" pitchFamily="18" charset="0"/>
              </a:rPr>
              <a:t>bisulphite</a:t>
            </a:r>
            <a:r>
              <a:rPr lang="en-US" sz="2800" dirty="0" smtClean="0">
                <a:latin typeface="Times New Roman" pitchFamily="18" charset="0"/>
                <a:cs typeface="Times New Roman" pitchFamily="18" charset="0"/>
              </a:rPr>
              <a:t>, and rinsed repeatedly</a:t>
            </a:r>
            <a:r>
              <a:rPr lang="en-US" sz="2800" dirty="0" smtClean="0">
                <a:latin typeface="Times New Roman" pitchFamily="18" charset="0"/>
                <a:cs typeface="Times New Roman" pitchFamily="18" charset="0"/>
              </a:rPr>
              <a:t>.</a:t>
            </a:r>
          </a:p>
          <a:p>
            <a:endParaRPr lang="en-US" sz="2800" dirty="0" smtClean="0"/>
          </a:p>
          <a:p>
            <a:r>
              <a:rPr lang="en-US" sz="2800" dirty="0" smtClean="0"/>
              <a:t>The </a:t>
            </a:r>
            <a:r>
              <a:rPr lang="en-US" sz="2800" dirty="0" smtClean="0"/>
              <a:t>effluent from the process contains chlorinated species that can be difficult to </a:t>
            </a:r>
            <a:r>
              <a:rPr lang="en-US" sz="2800" dirty="0" smtClean="0"/>
              <a:t>remediate.</a:t>
            </a:r>
          </a:p>
          <a:p>
            <a:endParaRPr lang="en-US" sz="2800" dirty="0" smtClean="0">
              <a:latin typeface="Times New Roman" pitchFamily="18" charset="0"/>
              <a:cs typeface="Times New Roman" pitchFamily="18" charset="0"/>
            </a:endParaRPr>
          </a:p>
          <a:p>
            <a:r>
              <a:rPr lang="en-US" sz="2800" dirty="0" smtClean="0"/>
              <a:t>Ozone (O3) is a very strong </a:t>
            </a:r>
            <a:r>
              <a:rPr lang="en-US" sz="2800" dirty="0" err="1" smtClean="0"/>
              <a:t>oxidising</a:t>
            </a:r>
            <a:r>
              <a:rPr lang="en-US" sz="2800" dirty="0" smtClean="0"/>
              <a:t> agent that can be used to provide all over bleaching of denim garments in a closed, </a:t>
            </a:r>
            <a:r>
              <a:rPr lang="en-US" sz="2800" dirty="0" err="1" smtClean="0"/>
              <a:t>batchwise</a:t>
            </a:r>
            <a:r>
              <a:rPr lang="en-US" sz="2800" dirty="0" smtClean="0"/>
              <a:t> operation.</a:t>
            </a:r>
            <a:endParaRPr lang="en-US"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5" name="Rectangle 4"/>
          <p:cNvSpPr/>
          <p:nvPr/>
        </p:nvSpPr>
        <p:spPr>
          <a:xfrm>
            <a:off x="304800" y="381000"/>
            <a:ext cx="8458200" cy="6124754"/>
          </a:xfrm>
          <a:prstGeom prst="rect">
            <a:avLst/>
          </a:prstGeom>
        </p:spPr>
        <p:txBody>
          <a:bodyPr wrap="square">
            <a:spAutoFit/>
          </a:bodyPr>
          <a:lstStyle/>
          <a:p>
            <a:r>
              <a:rPr lang="en-US" sz="2800" dirty="0" smtClean="0">
                <a:latin typeface="Times New Roman" pitchFamily="18" charset="0"/>
                <a:cs typeface="Times New Roman" pitchFamily="18" charset="0"/>
              </a:rPr>
              <a:t>Ozone is </a:t>
            </a:r>
            <a:r>
              <a:rPr lang="en-US" sz="2800" dirty="0" smtClean="0">
                <a:latin typeface="Times New Roman" pitchFamily="18" charset="0"/>
                <a:cs typeface="Times New Roman" pitchFamily="18" charset="0"/>
              </a:rPr>
              <a:t>generated </a:t>
            </a:r>
            <a:r>
              <a:rPr lang="en-US" sz="2800" dirty="0" smtClean="0">
                <a:latin typeface="Times New Roman" pitchFamily="18" charset="0"/>
                <a:cs typeface="Times New Roman" pitchFamily="18" charset="0"/>
              </a:rPr>
              <a:t>by applying, typically electricity or UV radiation to oxygen (O2) and this is fed into the washing machine for processing.</a:t>
            </a:r>
            <a:r>
              <a:rPr lang="en-US" sz="2800" dirty="0" smtClean="0">
                <a:latin typeface="Times New Roman" pitchFamily="18" charset="0"/>
                <a:cs typeface="Times New Roman" pitchFamily="18" charset="0"/>
              </a:rPr>
              <a:t> </a:t>
            </a:r>
          </a:p>
          <a:p>
            <a:endParaRPr lang="en-US" sz="2800" dirty="0" smtClean="0">
              <a:latin typeface="Times New Roman" pitchFamily="18" charset="0"/>
              <a:cs typeface="Times New Roman" pitchFamily="18" charset="0"/>
            </a:endParaRPr>
          </a:p>
          <a:p>
            <a:r>
              <a:rPr lang="en-US" sz="2800" dirty="0" smtClean="0"/>
              <a:t>ozone is a </a:t>
            </a:r>
            <a:r>
              <a:rPr lang="en-US" sz="2800" dirty="0" smtClean="0"/>
              <a:t>gas so </a:t>
            </a:r>
            <a:r>
              <a:rPr lang="en-US" sz="2800" dirty="0" smtClean="0"/>
              <a:t>this significantly reduces the water requirement. </a:t>
            </a:r>
            <a:endParaRPr lang="en-US" sz="2800" dirty="0" smtClean="0"/>
          </a:p>
          <a:p>
            <a:endParaRPr lang="en-US" sz="2800" dirty="0" smtClean="0">
              <a:latin typeface="Times New Roman" pitchFamily="18" charset="0"/>
              <a:cs typeface="Times New Roman" pitchFamily="18" charset="0"/>
            </a:endParaRPr>
          </a:p>
          <a:p>
            <a:r>
              <a:rPr lang="en-US" sz="2800" dirty="0" smtClean="0"/>
              <a:t>After the ozone bleaching process has been completed the garments require one or two standard washes to remove residues of ozone and the residues of the bleached indigo dye. </a:t>
            </a:r>
            <a:endParaRPr lang="en-US" sz="2800" dirty="0" smtClean="0"/>
          </a:p>
          <a:p>
            <a:r>
              <a:rPr lang="en-US" sz="2800" dirty="0" smtClean="0"/>
              <a:t>Denim fabric has a blue warp and white weft and denim garments typically have white pocket bags and are sewn with white or yellow threads.</a:t>
            </a:r>
            <a:endParaRPr lang="en-US" sz="2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5" name="Rectangle 4"/>
          <p:cNvSpPr/>
          <p:nvPr/>
        </p:nvSpPr>
        <p:spPr>
          <a:xfrm>
            <a:off x="228600" y="228600"/>
            <a:ext cx="8610600" cy="6370975"/>
          </a:xfrm>
          <a:prstGeom prst="rect">
            <a:avLst/>
          </a:prstGeom>
        </p:spPr>
        <p:txBody>
          <a:bodyPr wrap="square">
            <a:spAutoFit/>
          </a:bodyPr>
          <a:lstStyle/>
          <a:p>
            <a:r>
              <a:rPr lang="en-US" sz="2400" dirty="0" smtClean="0">
                <a:latin typeface="Times New Roman" pitchFamily="18" charset="0"/>
                <a:cs typeface="Times New Roman" pitchFamily="18" charset="0"/>
              </a:rPr>
              <a:t>Typical washing process</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can cause back-staining of loose blue dye onto white yarns in the </a:t>
            </a:r>
            <a:r>
              <a:rPr lang="en-US" sz="2400" dirty="0" smtClean="0">
                <a:latin typeface="Times New Roman" pitchFamily="18" charset="0"/>
                <a:cs typeface="Times New Roman" pitchFamily="18" charset="0"/>
              </a:rPr>
              <a:t>fabric.</a:t>
            </a:r>
          </a:p>
          <a:p>
            <a:endParaRPr lang="en-US" sz="2400" dirty="0" smtClean="0">
              <a:latin typeface="Times New Roman" pitchFamily="18" charset="0"/>
              <a:cs typeface="Times New Roman" pitchFamily="18" charset="0"/>
            </a:endParaRPr>
          </a:p>
          <a:p>
            <a:r>
              <a:rPr lang="en-US" sz="2400" dirty="0" smtClean="0"/>
              <a:t>Ozone bleaching is </a:t>
            </a:r>
            <a:r>
              <a:rPr lang="en-US" sz="2400" dirty="0" smtClean="0"/>
              <a:t>being </a:t>
            </a:r>
            <a:r>
              <a:rPr lang="en-US" sz="2400" dirty="0" smtClean="0"/>
              <a:t>very good in terms of low levels of back-staining. </a:t>
            </a:r>
            <a:endParaRPr lang="en-US" sz="2400" dirty="0" smtClean="0"/>
          </a:p>
          <a:p>
            <a:endParaRPr lang="en-US" sz="2400" dirty="0" smtClean="0"/>
          </a:p>
          <a:p>
            <a:r>
              <a:rPr lang="en-US" sz="2400" dirty="0" smtClean="0"/>
              <a:t>Ozone </a:t>
            </a:r>
            <a:r>
              <a:rPr lang="en-US" sz="2400" dirty="0" smtClean="0"/>
              <a:t>is highly reactive and can cause severe damage to machines, seals, plastics, pipes etc. Therefore installations must have appropriate materials with appropriate automated safety devices. </a:t>
            </a:r>
            <a:endParaRPr lang="en-US" sz="2400" dirty="0" smtClean="0"/>
          </a:p>
          <a:p>
            <a:endParaRPr lang="en-US" sz="2400" dirty="0" smtClean="0"/>
          </a:p>
          <a:p>
            <a:r>
              <a:rPr lang="en-US" sz="2400" b="1" dirty="0" smtClean="0">
                <a:solidFill>
                  <a:srgbClr val="7030A0"/>
                </a:solidFill>
              </a:rPr>
              <a:t>PROCESS:</a:t>
            </a:r>
            <a:endParaRPr lang="en-US" sz="2400" dirty="0" smtClean="0">
              <a:solidFill>
                <a:srgbClr val="7030A0"/>
              </a:solidFill>
            </a:endParaRPr>
          </a:p>
          <a:p>
            <a:r>
              <a:rPr lang="en-US" sz="2400" dirty="0" smtClean="0"/>
              <a:t>In the Ozone processing system, first the Ozone is generated by isolating pure Oxygen from atmospheric air through sophisticated electrodes, and pump that air to next equipment fitted with another set of electrodes that convert oxygen into ozone and pumps it for garment processing. </a:t>
            </a:r>
          </a:p>
          <a:p>
            <a:endParaRPr lang="en-US" sz="2400" dirty="0" smtClean="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5121" name="Rectangle 1"/>
          <p:cNvSpPr>
            <a:spLocks noChangeArrowheads="1"/>
          </p:cNvSpPr>
          <p:nvPr/>
        </p:nvSpPr>
        <p:spPr bwMode="auto">
          <a:xfrm>
            <a:off x="152400" y="304800"/>
            <a:ext cx="8763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4">
                    <a:lumMod val="50000"/>
                  </a:schemeClr>
                </a:solidFill>
                <a:effectLst/>
                <a:latin typeface="Times New Roman" pitchFamily="18" charset="0"/>
                <a:ea typeface="Times New Roman" pitchFamily="18" charset="0"/>
                <a:cs typeface="Times New Roman" pitchFamily="18" charset="0"/>
              </a:rPr>
              <a:t>To maintain the purity of the ozone generated, the temperature is kept below 14C during the conversion for which chilled water is used.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chemeClr val="accent4">
                  <a:lumMod val="50000"/>
                </a:schemeClr>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4">
                    <a:lumMod val="50000"/>
                  </a:schemeClr>
                </a:solidFill>
                <a:effectLst/>
                <a:latin typeface="Times New Roman" pitchFamily="18" charset="0"/>
                <a:ea typeface="Times New Roman" pitchFamily="18" charset="0"/>
                <a:cs typeface="Times New Roman" pitchFamily="18" charset="0"/>
              </a:rPr>
              <a:t>Special chillers are used for this purpose along with ozone generators.</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chemeClr val="accent4">
                  <a:lumMod val="50000"/>
                </a:schemeClr>
              </a:solidFill>
              <a:latin typeface="Times New Roman" pitchFamily="18" charset="0"/>
              <a:cs typeface="Times New Roman" pitchFamily="18" charset="0"/>
            </a:endParaRPr>
          </a:p>
          <a:p>
            <a:pPr lvl="0" fontAlgn="base">
              <a:spcBef>
                <a:spcPct val="0"/>
              </a:spcBef>
              <a:spcAft>
                <a:spcPct val="0"/>
              </a:spcAft>
            </a:pPr>
            <a:r>
              <a:rPr lang="en-US" sz="2800" dirty="0" smtClean="0">
                <a:latin typeface="Times New Roman" pitchFamily="18" charset="0"/>
                <a:cs typeface="Times New Roman" pitchFamily="18" charset="0"/>
              </a:rPr>
              <a:t>Tumbler is the third part of this process, where ozone gas is introduced and removed after processing</a:t>
            </a:r>
            <a:r>
              <a:rPr lang="en-US" sz="2800" dirty="0" smtClean="0">
                <a:latin typeface="Times New Roman" pitchFamily="18" charset="0"/>
                <a:cs typeface="Times New Roman" pitchFamily="18" charset="0"/>
              </a:rPr>
              <a:t>.</a:t>
            </a:r>
          </a:p>
          <a:p>
            <a:pPr lvl="0" fontAlgn="base">
              <a:spcBef>
                <a:spcPct val="0"/>
              </a:spcBef>
              <a:spcAft>
                <a:spcPct val="0"/>
              </a:spcAft>
            </a:pPr>
            <a:endParaRPr kumimoji="0" lang="en-US" sz="2800" b="0" i="0" u="none" strike="noStrike" cap="none" normalizeH="0" baseline="0" dirty="0" smtClean="0">
              <a:ln>
                <a:noFill/>
              </a:ln>
              <a:solidFill>
                <a:schemeClr val="accent4">
                  <a:lumMod val="50000"/>
                </a:schemeClr>
              </a:solidFill>
              <a:effectLst/>
              <a:latin typeface="Times New Roman" pitchFamily="18" charset="0"/>
              <a:cs typeface="Times New Roman" pitchFamily="18" charset="0"/>
            </a:endParaRPr>
          </a:p>
          <a:p>
            <a:pPr lvl="0" fontAlgn="base">
              <a:spcBef>
                <a:spcPct val="0"/>
              </a:spcBef>
              <a:spcAft>
                <a:spcPct val="0"/>
              </a:spcAft>
            </a:pPr>
            <a:r>
              <a:rPr lang="en-US" sz="2800" dirty="0" smtClean="0">
                <a:latin typeface="Times New Roman" pitchFamily="18" charset="0"/>
                <a:cs typeface="Times New Roman" pitchFamily="18" charset="0"/>
              </a:rPr>
              <a:t>The process time is 15 to 20 min. </a:t>
            </a:r>
            <a:r>
              <a:rPr lang="en-US" sz="2800" dirty="0" smtClean="0"/>
              <a:t>During this time; tumbling action slowly turns over the garments for even exposure to the gas circulating in the entire tumbler. </a:t>
            </a:r>
            <a:endParaRPr kumimoji="0" lang="en-US" sz="2800" b="0" i="0" u="none" strike="noStrike" cap="none" normalizeH="0" baseline="0" dirty="0" smtClean="0">
              <a:ln>
                <a:noFill/>
              </a:ln>
              <a:solidFill>
                <a:schemeClr val="accent4">
                  <a:lumMod val="50000"/>
                </a:schemeClr>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4097" name="Rectangle 1"/>
          <p:cNvSpPr>
            <a:spLocks noChangeArrowheads="1"/>
          </p:cNvSpPr>
          <p:nvPr/>
        </p:nvSpPr>
        <p:spPr bwMode="auto">
          <a:xfrm>
            <a:off x="228600" y="381000"/>
            <a:ext cx="8686800" cy="63401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with the help of the exhaust pipe the gas in the tumbler is flushed into the atmosphere or to effluent treatment system</a:t>
            </a:r>
          </a:p>
          <a:p>
            <a:endParaRPr lang="en-US" sz="1400" b="1" dirty="0" smtClean="0"/>
          </a:p>
          <a:p>
            <a:r>
              <a:rPr lang="en-US" sz="2400" b="1" dirty="0" smtClean="0">
                <a:solidFill>
                  <a:schemeClr val="accent2">
                    <a:lumMod val="75000"/>
                  </a:schemeClr>
                </a:solidFill>
                <a:latin typeface="Times New Roman" pitchFamily="18" charset="0"/>
                <a:cs typeface="Times New Roman" pitchFamily="18" charset="0"/>
              </a:rPr>
              <a:t>ADVANTAGES </a:t>
            </a:r>
            <a:r>
              <a:rPr lang="en-US" sz="2400" b="1" dirty="0" smtClean="0">
                <a:solidFill>
                  <a:schemeClr val="accent2">
                    <a:lumMod val="75000"/>
                  </a:schemeClr>
                </a:solidFill>
                <a:latin typeface="Times New Roman" pitchFamily="18" charset="0"/>
                <a:cs typeface="Times New Roman" pitchFamily="18" charset="0"/>
              </a:rPr>
              <a:t>OF OZONE BLEACHING</a:t>
            </a:r>
            <a:endParaRPr lang="en-US" sz="2400" dirty="0" smtClean="0">
              <a:solidFill>
                <a:schemeClr val="accent2">
                  <a:lumMod val="75000"/>
                </a:schemeClr>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Fewer chemicals used in bleaching</a:t>
            </a:r>
          </a:p>
          <a:p>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Ozone </a:t>
            </a:r>
            <a:r>
              <a:rPr lang="en-US" sz="2400" dirty="0" smtClean="0">
                <a:latin typeface="Times New Roman" pitchFamily="18" charset="0"/>
                <a:cs typeface="Times New Roman" pitchFamily="18" charset="0"/>
              </a:rPr>
              <a:t>bleaching process is faster than sodium hypochlorite bleaching so processes can be shorter  </a:t>
            </a:r>
          </a:p>
          <a:p>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Less </a:t>
            </a:r>
            <a:r>
              <a:rPr lang="en-US" sz="2400" dirty="0" smtClean="0">
                <a:latin typeface="Times New Roman" pitchFamily="18" charset="0"/>
                <a:cs typeface="Times New Roman" pitchFamily="18" charset="0"/>
              </a:rPr>
              <a:t>water used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Less </a:t>
            </a:r>
            <a:r>
              <a:rPr lang="en-US" sz="2400" dirty="0" smtClean="0">
                <a:latin typeface="Times New Roman" pitchFamily="18" charset="0"/>
                <a:cs typeface="Times New Roman" pitchFamily="18" charset="0"/>
              </a:rPr>
              <a:t>energy required to heat water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Lower </a:t>
            </a:r>
            <a:r>
              <a:rPr lang="en-US" sz="2400" dirty="0" smtClean="0">
                <a:latin typeface="Times New Roman" pitchFamily="18" charset="0"/>
                <a:cs typeface="Times New Roman" pitchFamily="18" charset="0"/>
              </a:rPr>
              <a:t>volume of effluent / lower effluent loading</a:t>
            </a:r>
          </a:p>
          <a:p>
            <a:r>
              <a:rPr lang="en-US" sz="2400" dirty="0" smtClean="0">
                <a:latin typeface="Times New Roman" pitchFamily="18" charset="0"/>
                <a:cs typeface="Times New Roman" pitchFamily="18" charset="0"/>
              </a:rPr>
              <a:t>overall </a:t>
            </a:r>
            <a:r>
              <a:rPr lang="en-US" sz="2400" dirty="0" smtClean="0">
                <a:latin typeface="Times New Roman" pitchFamily="18" charset="0"/>
                <a:cs typeface="Times New Roman" pitchFamily="18" charset="0"/>
              </a:rPr>
              <a:t>processes are shorter and machines are more productive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Reduced back-staining</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pic>
        <p:nvPicPr>
          <p:cNvPr id="7170" name="Picture 2" descr="Commercial Ozone Laundry System | Ozone Laundry Disinfection ~ Bada Laundry: Laundry Business Secrets Revealed-Laundry Guide"/>
          <p:cNvPicPr>
            <a:picLocks noChangeAspect="1" noChangeArrowheads="1"/>
          </p:cNvPicPr>
          <p:nvPr/>
        </p:nvPicPr>
        <p:blipFill>
          <a:blip r:embed="rId3"/>
          <a:srcRect/>
          <a:stretch>
            <a:fillRect/>
          </a:stretch>
        </p:blipFill>
        <p:spPr bwMode="auto">
          <a:xfrm>
            <a:off x="1219200" y="762000"/>
            <a:ext cx="7193280" cy="44958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pic>
        <p:nvPicPr>
          <p:cNvPr id="6146" name="Picture 2" descr="Ozone Generator for Laundry Systems, Laundry Application in Mumbai, India"/>
          <p:cNvPicPr>
            <a:picLocks noChangeAspect="1" noChangeArrowheads="1"/>
          </p:cNvPicPr>
          <p:nvPr/>
        </p:nvPicPr>
        <p:blipFill>
          <a:blip r:embed="rId3"/>
          <a:srcRect/>
          <a:stretch>
            <a:fillRect/>
          </a:stretch>
        </p:blipFill>
        <p:spPr bwMode="auto">
          <a:xfrm>
            <a:off x="228600" y="450978"/>
            <a:ext cx="8686800" cy="594982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5" name="TextBox 4"/>
          <p:cNvSpPr txBox="1"/>
          <p:nvPr/>
        </p:nvSpPr>
        <p:spPr>
          <a:xfrm>
            <a:off x="1066800" y="2057400"/>
            <a:ext cx="7239000" cy="646331"/>
          </a:xfrm>
          <a:prstGeom prst="rect">
            <a:avLst/>
          </a:prstGeom>
          <a:noFill/>
        </p:spPr>
        <p:txBody>
          <a:bodyPr wrap="square" rtlCol="0">
            <a:spAutoFit/>
          </a:bodyPr>
          <a:lstStyle/>
          <a:p>
            <a:r>
              <a:rPr lang="en-US" dirty="0" smtClean="0"/>
              <a:t>https://docs.google.com/forms/d/e/1FAIpQLSeC6iL5uXd7KXRpnjvYR2VrVlkxzJB88G9yADmsa1rHSCoOag/viewform?usp=sf_link</a:t>
            </a:r>
            <a:endParaRPr lang="en-US" dirty="0"/>
          </a:p>
        </p:txBody>
      </p:sp>
      <p:sp>
        <p:nvSpPr>
          <p:cNvPr id="9" name="TextBox 8"/>
          <p:cNvSpPr txBox="1"/>
          <p:nvPr/>
        </p:nvSpPr>
        <p:spPr>
          <a:xfrm>
            <a:off x="1371600" y="914400"/>
            <a:ext cx="6705600" cy="523220"/>
          </a:xfrm>
          <a:prstGeom prst="rect">
            <a:avLst/>
          </a:prstGeom>
          <a:noFill/>
        </p:spPr>
        <p:txBody>
          <a:bodyPr wrap="square" rtlCol="0">
            <a:spAutoFit/>
          </a:bodyPr>
          <a:lstStyle/>
          <a:p>
            <a:pPr algn="ctr"/>
            <a:r>
              <a:rPr lang="en-US" sz="2800" dirty="0" smtClean="0">
                <a:solidFill>
                  <a:schemeClr val="accent2">
                    <a:lumMod val="75000"/>
                  </a:schemeClr>
                </a:solidFill>
              </a:rPr>
              <a:t>MCQ</a:t>
            </a:r>
            <a:endParaRPr lang="en-US" sz="2800" dirty="0">
              <a:solidFill>
                <a:schemeClr val="accent2">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pic>
        <p:nvPicPr>
          <p:cNvPr id="7" name="Picture 6"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8" name="Rectangle 7"/>
          <p:cNvSpPr/>
          <p:nvPr/>
        </p:nvSpPr>
        <p:spPr>
          <a:xfrm>
            <a:off x="304800" y="0"/>
            <a:ext cx="8458200" cy="276999"/>
          </a:xfrm>
          <a:prstGeom prst="rect">
            <a:avLst/>
          </a:prstGeom>
        </p:spPr>
        <p:txBody>
          <a:bodyPr wrap="square">
            <a:spAutoFit/>
          </a:bodyPr>
          <a:lstStyle/>
          <a:p>
            <a:r>
              <a:rPr lang="en-US" sz="1200" dirty="0" err="1" smtClean="0"/>
              <a:t>Onlineclass</a:t>
            </a:r>
            <a:r>
              <a:rPr lang="en-US" sz="1200" dirty="0" smtClean="0"/>
              <a:t>(</a:t>
            </a:r>
            <a:r>
              <a:rPr lang="en-US" sz="1200" dirty="0" err="1" smtClean="0"/>
              <a:t>Googlemeet</a:t>
            </a:r>
            <a:r>
              <a:rPr lang="en-US" sz="1200" dirty="0" smtClean="0"/>
              <a:t>) Prepared by : </a:t>
            </a:r>
            <a:r>
              <a:rPr lang="en-US" sz="1200" dirty="0" err="1" smtClean="0"/>
              <a:t>V.Deepa</a:t>
            </a:r>
            <a:r>
              <a:rPr lang="en-US" sz="1200" dirty="0" smtClean="0"/>
              <a:t>          Class: </a:t>
            </a:r>
            <a:r>
              <a:rPr lang="en-US" sz="1200" dirty="0" err="1" smtClean="0"/>
              <a:t>II.B.Sc</a:t>
            </a:r>
            <a:r>
              <a:rPr lang="en-US" sz="1200" dirty="0" smtClean="0"/>
              <a:t> CDF     23/10/2021</a:t>
            </a:r>
            <a:endParaRPr lang="en-US" sz="1200" dirty="0"/>
          </a:p>
        </p:txBody>
      </p:sp>
      <p:sp>
        <p:nvSpPr>
          <p:cNvPr id="9" name="TextBox 8"/>
          <p:cNvSpPr txBox="1"/>
          <p:nvPr/>
        </p:nvSpPr>
        <p:spPr>
          <a:xfrm>
            <a:off x="685800" y="685800"/>
            <a:ext cx="7620000" cy="400110"/>
          </a:xfrm>
          <a:prstGeom prst="rect">
            <a:avLst/>
          </a:prstGeom>
          <a:noFill/>
        </p:spPr>
        <p:txBody>
          <a:bodyPr wrap="square" rtlCol="0">
            <a:spAutoFit/>
          </a:bodyPr>
          <a:lstStyle/>
          <a:p>
            <a:r>
              <a:rPr lang="en-US" sz="2000" dirty="0" smtClean="0">
                <a:solidFill>
                  <a:schemeClr val="accent2">
                    <a:lumMod val="75000"/>
                  </a:schemeClr>
                </a:solidFill>
              </a:rPr>
              <a:t>AN SIMPLE AV FOR OZONE TREATMENT IN DENIM WASHING </a:t>
            </a:r>
            <a:endParaRPr lang="en-US" sz="2000" dirty="0">
              <a:solidFill>
                <a:schemeClr val="accent2">
                  <a:lumMod val="75000"/>
                </a:schemeClr>
              </a:solidFill>
            </a:endParaRPr>
          </a:p>
        </p:txBody>
      </p:sp>
      <p:sp>
        <p:nvSpPr>
          <p:cNvPr id="10" name="TextBox 9"/>
          <p:cNvSpPr txBox="1"/>
          <p:nvPr/>
        </p:nvSpPr>
        <p:spPr>
          <a:xfrm>
            <a:off x="1295400" y="1752600"/>
            <a:ext cx="6553200" cy="523220"/>
          </a:xfrm>
          <a:prstGeom prst="rect">
            <a:avLst/>
          </a:prstGeom>
          <a:noFill/>
        </p:spPr>
        <p:txBody>
          <a:bodyPr wrap="square" rtlCol="0">
            <a:spAutoFit/>
          </a:bodyPr>
          <a:lstStyle/>
          <a:p>
            <a:r>
              <a:rPr lang="en-US" sz="2800" dirty="0" smtClean="0">
                <a:hlinkClick r:id="rId3"/>
              </a:rPr>
              <a:t>https://youtu.be/DQfPXRsW-3U</a:t>
            </a:r>
            <a:endParaRPr lang="en-US"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162</TotalTime>
  <Words>727</Words>
  <Application>Microsoft Office PowerPoint</Application>
  <PresentationFormat>On-screen Show (4:3)</PresentationFormat>
  <Paragraphs>78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20</cp:revision>
  <dcterms:created xsi:type="dcterms:W3CDTF">2006-08-16T00:00:00Z</dcterms:created>
  <dcterms:modified xsi:type="dcterms:W3CDTF">2021-10-22T15:51:05Z</dcterms:modified>
</cp:coreProperties>
</file>