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10/28/2021</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10/28/2021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10/28/2021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10/28/2021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10/28/2021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10/28/2021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D8BD707-D9CF-40AE-B4C6-C98DA3205C09}" type="datetimeFigureOut">
              <a:rPr lang="en-US" smtClean="0"/>
              <a:pPr/>
              <a:t>10/28/2021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10/28/2021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10/28/2021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10/28/2021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10/28/2021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D8BD707-D9CF-40AE-B4C6-C98DA3205C09}" type="datetimeFigureOut">
              <a:rPr lang="en-US" smtClean="0"/>
              <a:pPr/>
              <a:t>10/28/2021</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SANTHOSH\Desktop\ppt images\NewHicas_headerlogo.png"/>
          <p:cNvPicPr>
            <a:picLocks noChangeAspect="1" noChangeArrowheads="1"/>
          </p:cNvPicPr>
          <p:nvPr/>
        </p:nvPicPr>
        <p:blipFill>
          <a:blip r:embed="rId2"/>
          <a:srcRect/>
          <a:stretch>
            <a:fillRect/>
          </a:stretch>
        </p:blipFill>
        <p:spPr bwMode="auto">
          <a:xfrm>
            <a:off x="0" y="0"/>
            <a:ext cx="8153400" cy="2239818"/>
          </a:xfrm>
          <a:prstGeom prst="rect">
            <a:avLst/>
          </a:prstGeom>
          <a:noFill/>
        </p:spPr>
      </p:pic>
      <p:sp>
        <p:nvSpPr>
          <p:cNvPr id="5" name="Rectangle 4"/>
          <p:cNvSpPr/>
          <p:nvPr/>
        </p:nvSpPr>
        <p:spPr>
          <a:xfrm>
            <a:off x="1371600" y="2690336"/>
            <a:ext cx="7162800" cy="1938992"/>
          </a:xfrm>
          <a:prstGeom prst="rect">
            <a:avLst/>
          </a:prstGeom>
        </p:spPr>
        <p:txBody>
          <a:bodyPr wrap="square">
            <a:spAutoFit/>
          </a:bodyPr>
          <a:lstStyle/>
          <a:p>
            <a:pPr algn="ctr"/>
            <a:r>
              <a:rPr lang="en-US" sz="2400" dirty="0" smtClean="0"/>
              <a:t>SUBJECT   : TEXTILE </a:t>
            </a:r>
            <a:r>
              <a:rPr lang="en-US" sz="2400" dirty="0" smtClean="0"/>
              <a:t>FINISHING TECHNOLOGY</a:t>
            </a:r>
            <a:endParaRPr lang="en-US" sz="2400" dirty="0" smtClean="0"/>
          </a:p>
          <a:p>
            <a:pPr algn="ctr"/>
            <a:endParaRPr lang="en-US" sz="2400" dirty="0" smtClean="0"/>
          </a:p>
          <a:p>
            <a:pPr algn="ctr"/>
            <a:r>
              <a:rPr lang="en-US" sz="2400" dirty="0" smtClean="0"/>
              <a:t>CLASS         : </a:t>
            </a:r>
            <a:r>
              <a:rPr lang="en-US" sz="2400" dirty="0" smtClean="0"/>
              <a:t>III </a:t>
            </a:r>
            <a:r>
              <a:rPr lang="en-US" sz="2400" dirty="0" err="1" smtClean="0"/>
              <a:t>BSc</a:t>
            </a:r>
            <a:r>
              <a:rPr lang="en-US" sz="2400" dirty="0" smtClean="0"/>
              <a:t> –CDF</a:t>
            </a:r>
          </a:p>
          <a:p>
            <a:pPr algn="ctr"/>
            <a:endParaRPr lang="en-US" sz="2400" dirty="0" smtClean="0"/>
          </a:p>
          <a:p>
            <a:pPr algn="ctr"/>
            <a:r>
              <a:rPr lang="en-US" sz="2400" dirty="0" smtClean="0"/>
              <a:t>   UNIT - 4</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5" name="Rectangle 4"/>
          <p:cNvSpPr/>
          <p:nvPr/>
        </p:nvSpPr>
        <p:spPr>
          <a:xfrm>
            <a:off x="304800" y="0"/>
            <a:ext cx="83820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27/10/2021</a:t>
            </a:r>
            <a:endParaRPr lang="en-US" dirty="0"/>
          </a:p>
        </p:txBody>
      </p:sp>
      <p:sp>
        <p:nvSpPr>
          <p:cNvPr id="6" name="Rectangle 5"/>
          <p:cNvSpPr/>
          <p:nvPr/>
        </p:nvSpPr>
        <p:spPr>
          <a:xfrm>
            <a:off x="1143000" y="609600"/>
            <a:ext cx="7696200" cy="4708981"/>
          </a:xfrm>
          <a:prstGeom prst="rect">
            <a:avLst/>
          </a:prstGeom>
        </p:spPr>
        <p:txBody>
          <a:bodyPr wrap="square">
            <a:spAutoFit/>
          </a:bodyPr>
          <a:lstStyle/>
          <a:p>
            <a:r>
              <a:rPr lang="en-US" sz="2800" b="1" dirty="0" smtClean="0">
                <a:solidFill>
                  <a:srgbClr val="FF0000"/>
                </a:solidFill>
                <a:latin typeface="Algerian" pitchFamily="82" charset="0"/>
                <a:cs typeface="Times New Roman" pitchFamily="18" charset="0"/>
              </a:rPr>
              <a:t>ULTRA SONIC DYEING</a:t>
            </a:r>
            <a:endParaRPr lang="en-US" sz="2800" dirty="0" smtClean="0">
              <a:solidFill>
                <a:srgbClr val="FF0000"/>
              </a:solidFill>
              <a:latin typeface="Algerian" pitchFamily="82" charset="0"/>
              <a:cs typeface="Times New Roman" pitchFamily="18" charset="0"/>
            </a:endParaRPr>
          </a:p>
          <a:p>
            <a:r>
              <a:rPr lang="en-US" sz="2400" dirty="0" smtClean="0">
                <a:latin typeface="Times New Roman" pitchFamily="18" charset="0"/>
                <a:cs typeface="Times New Roman" pitchFamily="18" charset="0"/>
              </a:rPr>
              <a:t>Ultrasound assisted textile dyeing is an </a:t>
            </a:r>
            <a:r>
              <a:rPr lang="en-US" sz="2400" b="1" dirty="0" smtClean="0">
                <a:latin typeface="Times New Roman" pitchFamily="18" charset="0"/>
                <a:cs typeface="Times New Roman" pitchFamily="18" charset="0"/>
              </a:rPr>
              <a:t>alternative method of conventional dyeing of textile materials</a:t>
            </a:r>
            <a:r>
              <a:rPr lang="en-US" sz="2400" dirty="0" smtClean="0">
                <a:latin typeface="Times New Roman" pitchFamily="18" charset="0"/>
                <a:cs typeface="Times New Roman" pitchFamily="18" charset="0"/>
              </a:rPr>
              <a:t>, providing energy saving by reducing the dyeing times &amp; temperatures and consumptions of auxiliaries with increased dyeing efficiency.</a:t>
            </a:r>
          </a:p>
          <a:p>
            <a:endParaRPr lang="en-US" sz="2800" b="1" dirty="0" smtClean="0">
              <a:solidFill>
                <a:srgbClr val="FF0000"/>
              </a:solidFill>
              <a:latin typeface="Algerian" pitchFamily="82" charset="0"/>
            </a:endParaRPr>
          </a:p>
          <a:p>
            <a:r>
              <a:rPr lang="en-US" sz="2800" b="1" dirty="0" smtClean="0">
                <a:solidFill>
                  <a:srgbClr val="FF0000"/>
                </a:solidFill>
                <a:latin typeface="Algerian" pitchFamily="82" charset="0"/>
              </a:rPr>
              <a:t>ULTRASONICS </a:t>
            </a:r>
            <a:endParaRPr lang="en-US" sz="2800" dirty="0" smtClean="0">
              <a:solidFill>
                <a:srgbClr val="FF0000"/>
              </a:solidFill>
              <a:latin typeface="Algerian" pitchFamily="82" charset="0"/>
              <a:cs typeface="Times New Roman" pitchFamily="18" charset="0"/>
            </a:endParaRPr>
          </a:p>
          <a:p>
            <a:r>
              <a:rPr lang="en-US" sz="2400" dirty="0" smtClean="0">
                <a:latin typeface="Times New Roman" pitchFamily="18" charset="0"/>
                <a:cs typeface="Times New Roman" pitchFamily="18" charset="0"/>
              </a:rPr>
              <a:t>Sound wave is a vibration that is transmitted through a medium, such as air, water, and metals. Ultrasonic wave is defined as “inaudible sound with high frequency for human” the frequency of which generally exceeds 20 kHz.  </a:t>
            </a:r>
            <a:endParaRPr lang="en-US" sz="24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5" name="Rectangle 4"/>
          <p:cNvSpPr/>
          <p:nvPr/>
        </p:nvSpPr>
        <p:spPr>
          <a:xfrm>
            <a:off x="304800" y="0"/>
            <a:ext cx="83820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27/10/2021</a:t>
            </a:r>
            <a:endParaRPr lang="en-US" dirty="0"/>
          </a:p>
        </p:txBody>
      </p:sp>
      <p:sp>
        <p:nvSpPr>
          <p:cNvPr id="9217" name="Rectangle 1"/>
          <p:cNvSpPr>
            <a:spLocks noChangeArrowheads="1"/>
          </p:cNvSpPr>
          <p:nvPr/>
        </p:nvSpPr>
        <p:spPr bwMode="auto">
          <a:xfrm>
            <a:off x="1066800" y="304800"/>
            <a:ext cx="7010400" cy="11387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rgbClr val="FF0000"/>
              </a:solidFill>
              <a:effectLst/>
              <a:latin typeface="Algerian" pitchFamily="82"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0000"/>
                </a:solidFill>
                <a:effectLst/>
                <a:latin typeface="Algerian" pitchFamily="82" charset="0"/>
                <a:ea typeface="Times New Roman" pitchFamily="18" charset="0"/>
                <a:cs typeface="Times New Roman" pitchFamily="18" charset="0"/>
              </a:rPr>
              <a:t>Let see how ultrasonic waves works: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FF0000"/>
              </a:solidFill>
              <a:effectLst/>
              <a:latin typeface="Algerian" pitchFamily="82" charset="0"/>
              <a:cs typeface="Times New Roman" pitchFamily="18" charset="0"/>
            </a:endParaRPr>
          </a:p>
        </p:txBody>
      </p:sp>
      <p:pic>
        <p:nvPicPr>
          <p:cNvPr id="6" name="Picture 5" descr="how ultrasonic waves works"/>
          <p:cNvPicPr/>
          <p:nvPr/>
        </p:nvPicPr>
        <p:blipFill>
          <a:blip r:embed="rId3"/>
          <a:srcRect/>
          <a:stretch>
            <a:fillRect/>
          </a:stretch>
        </p:blipFill>
        <p:spPr bwMode="auto">
          <a:xfrm>
            <a:off x="1295400" y="1219200"/>
            <a:ext cx="7315200" cy="2362200"/>
          </a:xfrm>
          <a:prstGeom prst="rect">
            <a:avLst/>
          </a:prstGeom>
          <a:noFill/>
          <a:ln w="9525">
            <a:noFill/>
            <a:miter lim="800000"/>
            <a:headEnd/>
            <a:tailEnd/>
          </a:ln>
        </p:spPr>
      </p:pic>
      <p:pic>
        <p:nvPicPr>
          <p:cNvPr id="7" name="Picture 6" descr="Principle of ultrasonic wave "/>
          <p:cNvPicPr/>
          <p:nvPr/>
        </p:nvPicPr>
        <p:blipFill>
          <a:blip r:embed="rId4"/>
          <a:srcRect/>
          <a:stretch>
            <a:fillRect/>
          </a:stretch>
        </p:blipFill>
        <p:spPr bwMode="auto">
          <a:xfrm>
            <a:off x="1524000" y="4038600"/>
            <a:ext cx="6934200" cy="22860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5" name="Rectangle 4"/>
          <p:cNvSpPr/>
          <p:nvPr/>
        </p:nvSpPr>
        <p:spPr>
          <a:xfrm>
            <a:off x="304800" y="0"/>
            <a:ext cx="83820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27/10/2021</a:t>
            </a:r>
            <a:endParaRPr lang="en-US" dirty="0"/>
          </a:p>
        </p:txBody>
      </p:sp>
      <p:sp>
        <p:nvSpPr>
          <p:cNvPr id="8193" name="Rectangle 1"/>
          <p:cNvSpPr>
            <a:spLocks noChangeArrowheads="1"/>
          </p:cNvSpPr>
          <p:nvPr/>
        </p:nvSpPr>
        <p:spPr bwMode="auto">
          <a:xfrm>
            <a:off x="990600" y="457200"/>
            <a:ext cx="7696200" cy="33855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0000"/>
                </a:solidFill>
                <a:effectLst/>
                <a:latin typeface="Algerian" pitchFamily="82" charset="0"/>
                <a:ea typeface="Times New Roman" pitchFamily="18" charset="0"/>
                <a:cs typeface="Times New Roman" pitchFamily="18" charset="0"/>
              </a:rPr>
              <a:t>Formation of cavitations:</a:t>
            </a:r>
            <a:r>
              <a:rPr kumimoji="0" lang="en-US" sz="2400" b="0" i="0" u="none" strike="noStrike" cap="none" normalizeH="0" baseline="0" dirty="0" smtClean="0">
                <a:ln>
                  <a:noFill/>
                </a:ln>
                <a:solidFill>
                  <a:srgbClr val="FF0000"/>
                </a:solidFill>
                <a:effectLst/>
                <a:latin typeface="Algerian" pitchFamily="82" charset="0"/>
                <a:ea typeface="Times New Roman" pitchFamily="18"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lang="en-US" sz="1400" dirty="0" smtClean="0">
                <a:solidFill>
                  <a:srgbClr val="000000"/>
                </a:solidFill>
                <a:latin typeface="Times New Roman" pitchFamily="18" charset="0"/>
                <a:ea typeface="Times New Roman" pitchFamily="18"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Ultrasound energy is sound waves with frequencies above 20,000 oscillations per second. In liquid, these high-frequency waves cause the formation of microscopic bubbles, or cavitations. They also cause insignificant heating of the liquid.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6" name="Picture 5" descr="Cavitations or bubbles formed in liquid by ultrasonic waves "/>
          <p:cNvPicPr/>
          <p:nvPr/>
        </p:nvPicPr>
        <p:blipFill>
          <a:blip r:embed="rId3"/>
          <a:srcRect/>
          <a:stretch>
            <a:fillRect/>
          </a:stretch>
        </p:blipFill>
        <p:spPr bwMode="auto">
          <a:xfrm>
            <a:off x="914400" y="3733800"/>
            <a:ext cx="7848600" cy="269938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5" name="Rectangle 4"/>
          <p:cNvSpPr/>
          <p:nvPr/>
        </p:nvSpPr>
        <p:spPr>
          <a:xfrm>
            <a:off x="304800" y="0"/>
            <a:ext cx="83820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27/10/2021</a:t>
            </a:r>
            <a:endParaRPr lang="en-US" dirty="0"/>
          </a:p>
        </p:txBody>
      </p:sp>
      <p:sp>
        <p:nvSpPr>
          <p:cNvPr id="7169" name="Rectangle 1"/>
          <p:cNvSpPr>
            <a:spLocks noChangeArrowheads="1"/>
          </p:cNvSpPr>
          <p:nvPr/>
        </p:nvSpPr>
        <p:spPr bwMode="auto">
          <a:xfrm>
            <a:off x="1066800" y="457200"/>
            <a:ext cx="77724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0000"/>
                </a:solidFill>
                <a:effectLst/>
                <a:latin typeface="Algerian" pitchFamily="82" charset="0"/>
                <a:ea typeface="Times New Roman" pitchFamily="18" charset="0"/>
                <a:cs typeface="Times New Roman" pitchFamily="18" charset="0"/>
              </a:rPr>
              <a:t>Compression or rarefaction:</a:t>
            </a:r>
            <a:r>
              <a:rPr kumimoji="0" lang="en-US" sz="2800" b="0" i="0" u="none" strike="noStrike" cap="none" normalizeH="0" baseline="0" dirty="0" smtClean="0">
                <a:ln>
                  <a:noFill/>
                </a:ln>
                <a:solidFill>
                  <a:srgbClr val="000000"/>
                </a:solidFill>
                <a:effectLst/>
                <a:latin typeface="Calibri"/>
                <a:ea typeface="Times New Roman" pitchFamily="18"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Georgia" pitchFamily="18" charset="0"/>
                <a:ea typeface="Times New Roman" pitchFamily="18" charset="0"/>
                <a:cs typeface="Times New Roman" pitchFamily="18" charset="0"/>
              </a:rPr>
              <a:t>There is a compression during each cycle of wave. When ultrasonic waves are absorbed in liquid system, the phenomenon of cavitations take place, which is the alternative wave formation, oscillation or collapse of tiny bubbles or cavities. When the bubbles collapse, they generate tiny but powerful shock waves.</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5" name="Rectangle 4"/>
          <p:cNvSpPr/>
          <p:nvPr/>
        </p:nvSpPr>
        <p:spPr>
          <a:xfrm>
            <a:off x="304800" y="0"/>
            <a:ext cx="83820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27/10/2021</a:t>
            </a:r>
            <a:endParaRPr lang="en-US" dirty="0"/>
          </a:p>
        </p:txBody>
      </p:sp>
      <p:pic>
        <p:nvPicPr>
          <p:cNvPr id="6" name="Picture 5" descr="Forces created during compression or rarefaction"/>
          <p:cNvPicPr/>
          <p:nvPr/>
        </p:nvPicPr>
        <p:blipFill>
          <a:blip r:embed="rId3"/>
          <a:srcRect/>
          <a:stretch>
            <a:fillRect/>
          </a:stretch>
        </p:blipFill>
        <p:spPr bwMode="auto">
          <a:xfrm>
            <a:off x="1143000" y="457200"/>
            <a:ext cx="7315200" cy="60960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5" name="Rectangle 4"/>
          <p:cNvSpPr/>
          <p:nvPr/>
        </p:nvSpPr>
        <p:spPr>
          <a:xfrm>
            <a:off x="304800" y="0"/>
            <a:ext cx="83820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27/10/2021</a:t>
            </a:r>
            <a:endParaRPr lang="en-US" dirty="0"/>
          </a:p>
        </p:txBody>
      </p:sp>
      <p:sp>
        <p:nvSpPr>
          <p:cNvPr id="5121" name="Rectangle 1"/>
          <p:cNvSpPr>
            <a:spLocks noChangeArrowheads="1"/>
          </p:cNvSpPr>
          <p:nvPr/>
        </p:nvSpPr>
        <p:spPr bwMode="auto">
          <a:xfrm>
            <a:off x="914400" y="381000"/>
            <a:ext cx="80010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FF0000"/>
                </a:solidFill>
                <a:effectLst/>
                <a:latin typeface="Algerian" pitchFamily="82" charset="0"/>
                <a:ea typeface="Times New Roman" pitchFamily="18" charset="0"/>
                <a:cs typeface="Times New Roman" pitchFamily="18" charset="0"/>
              </a:rPr>
              <a:t>Streaming:</a:t>
            </a:r>
            <a:r>
              <a:rPr kumimoji="0" lang="en-US"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Pushes water along with the bubbles producing a flow of water called streaming away from the sound source. The two phenomena attributed to ultrasound are the rapid movement of liquids caused by variation of sonic pressure which subjects the solvent to </a:t>
            </a:r>
            <a:r>
              <a:rPr kumimoji="0" lang="en-US" sz="32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compression and micro streaming.</a:t>
            </a:r>
            <a:r>
              <a:rPr kumimoji="0" lang="en-US"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Simultaneous formation and collapsing of tiny air bubbles result in a large increase in pressure and temperature at microscopic level.</a:t>
            </a:r>
            <a:endParaRPr kumimoji="0" lang="en-US" sz="4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5" name="Rectangle 4"/>
          <p:cNvSpPr/>
          <p:nvPr/>
        </p:nvSpPr>
        <p:spPr>
          <a:xfrm>
            <a:off x="304800" y="0"/>
            <a:ext cx="83820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27/10/2021</a:t>
            </a:r>
            <a:endParaRPr lang="en-US" dirty="0"/>
          </a:p>
        </p:txBody>
      </p:sp>
      <p:sp>
        <p:nvSpPr>
          <p:cNvPr id="7" name="Rectangle 6"/>
          <p:cNvSpPr/>
          <p:nvPr/>
        </p:nvSpPr>
        <p:spPr>
          <a:xfrm>
            <a:off x="1066800" y="533400"/>
            <a:ext cx="7848600" cy="6001643"/>
          </a:xfrm>
          <a:prstGeom prst="rect">
            <a:avLst/>
          </a:prstGeom>
        </p:spPr>
        <p:txBody>
          <a:bodyPr wrap="square">
            <a:spAutoFit/>
          </a:bodyPr>
          <a:lstStyle/>
          <a:p>
            <a:r>
              <a:rPr lang="en-US" sz="2400" b="1" dirty="0" smtClean="0">
                <a:solidFill>
                  <a:srgbClr val="FF0000"/>
                </a:solidFill>
                <a:latin typeface="Algerian" pitchFamily="82" charset="0"/>
              </a:rPr>
              <a:t>Application on textile dyeing process:</a:t>
            </a:r>
          </a:p>
          <a:p>
            <a:r>
              <a:rPr lang="en-US" sz="2400" dirty="0" smtClean="0">
                <a:latin typeface="Times New Roman" pitchFamily="18" charset="0"/>
                <a:cs typeface="Times New Roman" pitchFamily="18" charset="0"/>
              </a:rPr>
              <a:t>The use of ultrasonic waves in the dyeing process can be explained as: </a:t>
            </a:r>
          </a:p>
          <a:p>
            <a:r>
              <a:rPr lang="en-US" sz="2400" dirty="0" smtClean="0">
                <a:latin typeface="Times New Roman" pitchFamily="18" charset="0"/>
                <a:cs typeface="Times New Roman" pitchFamily="18" charset="0"/>
              </a:rPr>
              <a:t>when ultrasonic waves are absorbed in the liquid system the cavitations/bubbles created. Cavitations can release entrapped gases from liquid or materials like textiles, dye bath etc.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In a dye bath, vibration of waves makes compressions. They create very small vapor bubbles of 500nm in size, which can collapse and cause shock waves throughout the bath .</a:t>
            </a:r>
          </a:p>
          <a:p>
            <a:endParaRPr lang="en-US" sz="2400" dirty="0" smtClean="0">
              <a:solidFill>
                <a:srgbClr val="FF0000"/>
              </a:solidFill>
              <a:latin typeface="Times New Roman" pitchFamily="18" charset="0"/>
              <a:cs typeface="Times New Roman" pitchFamily="18" charset="0"/>
            </a:endParaRPr>
          </a:p>
          <a:p>
            <a:r>
              <a:rPr lang="en-US" sz="2400" dirty="0" smtClean="0">
                <a:latin typeface="Times New Roman" pitchFamily="18" charset="0"/>
                <a:cs typeface="Times New Roman" pitchFamily="18" charset="0"/>
              </a:rPr>
              <a:t>If the bubbles collapse in textile materials, it results the formation of a high velocity micro jet with the velocities as highly directed towards the solid surface.</a:t>
            </a:r>
            <a:r>
              <a:rPr lang="en-US" sz="2400" dirty="0" smtClean="0"/>
              <a:t> pushes water along with the bubbles producing a flow of water called streaming away from the sound source  </a:t>
            </a:r>
            <a:endParaRPr lang="en-US" sz="2400" dirty="0" smtClean="0">
              <a:solidFill>
                <a:srgbClr val="FF0000"/>
              </a:solidFill>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5" name="Rectangle 4"/>
          <p:cNvSpPr/>
          <p:nvPr/>
        </p:nvSpPr>
        <p:spPr>
          <a:xfrm>
            <a:off x="304800" y="0"/>
            <a:ext cx="83820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27/10/2021</a:t>
            </a:r>
            <a:endParaRPr lang="en-US" dirty="0"/>
          </a:p>
        </p:txBody>
      </p:sp>
      <p:sp>
        <p:nvSpPr>
          <p:cNvPr id="3073" name="Rectangle 1"/>
          <p:cNvSpPr>
            <a:spLocks noChangeArrowheads="1"/>
          </p:cNvSpPr>
          <p:nvPr/>
        </p:nvSpPr>
        <p:spPr bwMode="auto">
          <a:xfrm>
            <a:off x="990600" y="381000"/>
            <a:ext cx="77724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l"/>
              </a:tabLst>
            </a:pPr>
            <a:r>
              <a:rPr kumimoji="0" lang="en-US" sz="3200" b="1" i="0" u="none" strike="noStrike" cap="none" normalizeH="0" baseline="0" dirty="0" smtClean="0">
                <a:ln>
                  <a:noFill/>
                </a:ln>
                <a:solidFill>
                  <a:srgbClr val="FF0000"/>
                </a:solidFill>
                <a:effectLst/>
                <a:latin typeface="Algerian" pitchFamily="82" charset="0"/>
                <a:ea typeface="Times New Roman" pitchFamily="18" charset="0"/>
                <a:cs typeface="Times New Roman" pitchFamily="18" charset="0"/>
              </a:rPr>
              <a:t>Potential Benefits:</a:t>
            </a:r>
            <a:endParaRPr kumimoji="0" lang="en-US" sz="1400" b="0" i="0" u="none" strike="noStrike" cap="none" normalizeH="0" baseline="0" dirty="0" smtClean="0">
              <a:ln>
                <a:noFill/>
              </a:ln>
              <a:solidFill>
                <a:srgbClr val="FF0000"/>
              </a:solidFill>
              <a:effectLst/>
              <a:latin typeface="Algerian" pitchFamily="82"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Saving energy by dyeing at lower temperatures.</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Reduced processing times.</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Reduces the use of auxiliary chemicals.</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Enhancement of color shade.</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Reduces processing costs.</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Lesser load to the effluent.</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This process is unsophisticated and harmonized with nature.</a:t>
            </a:r>
            <a:endParaRPr kumimoji="0" lang="en-US" sz="4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5" name="Rectangle 4"/>
          <p:cNvSpPr/>
          <p:nvPr/>
        </p:nvSpPr>
        <p:spPr>
          <a:xfrm>
            <a:off x="304800" y="0"/>
            <a:ext cx="83820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27/10/2021</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ndusthan College of Arts and Science, Coimbatore: Admission 2020 ..."/>
          <p:cNvPicPr/>
          <p:nvPr/>
        </p:nvPicPr>
        <p:blipFill>
          <a:blip r:embed="rId2"/>
          <a:srcRect/>
          <a:stretch>
            <a:fillRect/>
          </a:stretch>
        </p:blipFill>
        <p:spPr bwMode="auto">
          <a:xfrm>
            <a:off x="0" y="0"/>
            <a:ext cx="304800" cy="381000"/>
          </a:xfrm>
          <a:prstGeom prst="rect">
            <a:avLst/>
          </a:prstGeom>
          <a:noFill/>
          <a:ln w="9525">
            <a:noFill/>
            <a:miter lim="800000"/>
            <a:headEnd/>
            <a:tailEnd/>
          </a:ln>
        </p:spPr>
      </p:pic>
      <p:sp>
        <p:nvSpPr>
          <p:cNvPr id="5" name="Rectangle 4"/>
          <p:cNvSpPr/>
          <p:nvPr/>
        </p:nvSpPr>
        <p:spPr>
          <a:xfrm>
            <a:off x="304800" y="0"/>
            <a:ext cx="8382000" cy="369332"/>
          </a:xfrm>
          <a:prstGeom prst="rect">
            <a:avLst/>
          </a:prstGeom>
        </p:spPr>
        <p:txBody>
          <a:bodyPr wrap="square">
            <a:spAutoFit/>
          </a:bodyPr>
          <a:lstStyle/>
          <a:p>
            <a:r>
              <a:rPr lang="en-US" dirty="0" err="1" smtClean="0"/>
              <a:t>Onlineclass</a:t>
            </a:r>
            <a:r>
              <a:rPr lang="en-US" dirty="0" smtClean="0"/>
              <a:t>(</a:t>
            </a:r>
            <a:r>
              <a:rPr lang="en-US" dirty="0" err="1" smtClean="0"/>
              <a:t>Googlemeet</a:t>
            </a:r>
            <a:r>
              <a:rPr lang="en-US" dirty="0" smtClean="0"/>
              <a:t>) Prepared by : </a:t>
            </a:r>
            <a:r>
              <a:rPr lang="en-US" dirty="0" err="1" smtClean="0"/>
              <a:t>V.Deepa</a:t>
            </a:r>
            <a:r>
              <a:rPr lang="en-US" dirty="0" smtClean="0"/>
              <a:t>          Class: </a:t>
            </a:r>
            <a:r>
              <a:rPr lang="en-US" dirty="0" err="1" smtClean="0"/>
              <a:t>II.B.Sc</a:t>
            </a:r>
            <a:r>
              <a:rPr lang="en-US" dirty="0" smtClean="0"/>
              <a:t> CDF     27/10/2021</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136</TotalTime>
  <Words>326</Words>
  <Application>Microsoft Office PowerPoint</Application>
  <PresentationFormat>On-screen Show (4:3)</PresentationFormat>
  <Paragraphs>44</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Solstice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SANTHOSH</dc:creator>
  <cp:lastModifiedBy>SANTHOSH</cp:lastModifiedBy>
  <cp:revision>26</cp:revision>
  <dcterms:created xsi:type="dcterms:W3CDTF">2006-08-16T00:00:00Z</dcterms:created>
  <dcterms:modified xsi:type="dcterms:W3CDTF">2021-10-28T04:19:16Z</dcterms:modified>
</cp:coreProperties>
</file>