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6" r:id="rId3"/>
    <p:sldId id="264" r:id="rId4"/>
    <p:sldId id="258" r:id="rId5"/>
    <p:sldId id="259" r:id="rId6"/>
    <p:sldId id="260" r:id="rId7"/>
    <p:sldId id="261" r:id="rId8"/>
    <p:sldId id="262" r:id="rId9"/>
    <p:sldId id="263" r:id="rId10"/>
    <p:sldId id="266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8/30/2021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8/30/2021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8/30/2021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8/30/2021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8/30/2021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8/30/2021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8/30/2021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8/30/2021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C37C212E-B9FE-48B8-BD8C-E9B6283D83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304800"/>
            <a:ext cx="762000" cy="107647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371600" y="304800"/>
            <a:ext cx="7162800" cy="22775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50000"/>
              </a:lnSpc>
              <a:spcBef>
                <a:spcPts val="600"/>
              </a:spcBef>
            </a:pPr>
            <a:r>
              <a:rPr lang="en-IN" sz="9600" dirty="0" err="1" smtClean="0">
                <a:solidFill>
                  <a:srgbClr val="C00000"/>
                </a:solidFill>
                <a:latin typeface="Monotype Corsiva" panose="03010101010201010101" pitchFamily="66" charset="0"/>
              </a:rPr>
              <a:t>Hindusthan</a:t>
            </a:r>
            <a:endParaRPr lang="en-IN" sz="9600" dirty="0" smtClean="0">
              <a:solidFill>
                <a:srgbClr val="C00000"/>
              </a:solidFill>
              <a:latin typeface="Monotype Corsiva" panose="03010101010201010101" pitchFamily="66" charset="0"/>
            </a:endParaRPr>
          </a:p>
          <a:p>
            <a:pPr algn="ctr">
              <a:lnSpc>
                <a:spcPct val="50000"/>
              </a:lnSpc>
              <a:spcBef>
                <a:spcPts val="600"/>
              </a:spcBef>
            </a:pPr>
            <a:r>
              <a:rPr lang="en-IN" sz="4000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College of Arts &amp; Science</a:t>
            </a:r>
          </a:p>
          <a:p>
            <a:pPr algn="ctr">
              <a:spcBef>
                <a:spcPts val="600"/>
              </a:spcBef>
            </a:pPr>
            <a:r>
              <a:rPr lang="en-IN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An Autonomous College- Affiliated to </a:t>
            </a:r>
            <a:r>
              <a:rPr lang="en-IN" dirty="0" err="1" smtClean="0">
                <a:solidFill>
                  <a:srgbClr val="C00000"/>
                </a:solidFill>
                <a:latin typeface="Monotype Corsiva" panose="03010101010201010101" pitchFamily="66" charset="0"/>
              </a:rPr>
              <a:t>Bharathiar</a:t>
            </a:r>
            <a:r>
              <a:rPr lang="en-IN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 University</a:t>
            </a:r>
          </a:p>
          <a:p>
            <a:pPr algn="ctr">
              <a:spcBef>
                <a:spcPts val="600"/>
              </a:spcBef>
            </a:pPr>
            <a:r>
              <a:rPr lang="en-IN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Approved by AICTE and Govt of </a:t>
            </a:r>
            <a:r>
              <a:rPr lang="en-IN" dirty="0" err="1" smtClean="0">
                <a:solidFill>
                  <a:srgbClr val="C00000"/>
                </a:solidFill>
                <a:latin typeface="Monotype Corsiva" panose="03010101010201010101" pitchFamily="66" charset="0"/>
              </a:rPr>
              <a:t>Tamilnadu</a:t>
            </a:r>
            <a:endParaRPr lang="en-IN" dirty="0" smtClean="0">
              <a:solidFill>
                <a:srgbClr val="C00000"/>
              </a:solidFill>
              <a:latin typeface="Monotype Corsiva" panose="03010101010201010101" pitchFamily="66" charset="0"/>
            </a:endParaRPr>
          </a:p>
          <a:p>
            <a:pPr algn="ctr">
              <a:spcBef>
                <a:spcPts val="600"/>
              </a:spcBef>
            </a:pPr>
            <a:r>
              <a:rPr lang="en-IN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Accredited by NAAC- An ISO Certified Institution</a:t>
            </a:r>
            <a:endParaRPr lang="en-IN" dirty="0">
              <a:solidFill>
                <a:srgbClr val="C0000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286000" y="2828836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b="1" dirty="0" smtClean="0">
                <a:solidFill>
                  <a:srgbClr val="00B050"/>
                </a:solidFill>
                <a:latin typeface="Algerian" panose="04020705040A02060702" pitchFamily="82" charset="0"/>
              </a:rPr>
              <a:t>Class: III </a:t>
            </a:r>
            <a:r>
              <a:rPr lang="en-US" b="1" dirty="0" err="1" smtClean="0">
                <a:solidFill>
                  <a:srgbClr val="00B050"/>
                </a:solidFill>
                <a:latin typeface="Algerian" panose="04020705040A02060702" pitchFamily="82" charset="0"/>
              </a:rPr>
              <a:t>BSc</a:t>
            </a:r>
            <a:r>
              <a:rPr lang="en-US" b="1" dirty="0" smtClean="0">
                <a:solidFill>
                  <a:srgbClr val="00B050"/>
                </a:solidFill>
                <a:latin typeface="Algerian" panose="04020705040A02060702" pitchFamily="82" charset="0"/>
              </a:rPr>
              <a:t> COSTUME DESIGN &amp;FASHION</a:t>
            </a:r>
          </a:p>
          <a:p>
            <a:pPr algn="ctr"/>
            <a:r>
              <a:rPr lang="en-US" b="1" dirty="0" smtClean="0">
                <a:solidFill>
                  <a:srgbClr val="00B050"/>
                </a:solidFill>
                <a:latin typeface="Algerian" panose="04020705040A02060702" pitchFamily="82" charset="0"/>
              </a:rPr>
              <a:t>SUBJECT:TEXTILE FINISHING TECHNOLOGY</a:t>
            </a:r>
            <a:endParaRPr lang="en-US" b="1" dirty="0">
              <a:solidFill>
                <a:srgbClr val="00B050"/>
              </a:solidFill>
              <a:latin typeface="Algerian" panose="04020705040A02060702" pitchFamily="82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C37C212E-B9FE-48B8-BD8C-E9B6283D83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69697" cy="381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04800" y="0"/>
            <a:ext cx="8610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Online Class (Google Meet): Prepared by V.DEEPA  Date:27.08.21, Class : III </a:t>
            </a:r>
            <a:r>
              <a:rPr lang="en-US" dirty="0" err="1" smtClean="0">
                <a:solidFill>
                  <a:srgbClr val="FF0000"/>
                </a:solidFill>
              </a:rPr>
              <a:t>BSc</a:t>
            </a:r>
            <a:r>
              <a:rPr lang="en-US" dirty="0" smtClean="0">
                <a:solidFill>
                  <a:srgbClr val="FF0000"/>
                </a:solidFill>
              </a:rPr>
              <a:t> CDF</a:t>
            </a:r>
            <a:endParaRPr lang="en-IN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304800"/>
            <a:ext cx="4572000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C00000"/>
                </a:solidFill>
              </a:rPr>
              <a:t>ANTI STATIC FINISH</a:t>
            </a:r>
          </a:p>
          <a:p>
            <a:r>
              <a:rPr lang="en-US" sz="2400" dirty="0" smtClean="0">
                <a:solidFill>
                  <a:srgbClr val="002060"/>
                </a:solidFill>
                <a:latin typeface="+mj-lt"/>
              </a:rPr>
              <a:t>Due to friction between two surfaces, a charge is created there is called </a:t>
            </a:r>
            <a:r>
              <a:rPr lang="en-US" sz="2400" b="1" dirty="0" smtClean="0">
                <a:solidFill>
                  <a:srgbClr val="002060"/>
                </a:solidFill>
                <a:latin typeface="+mj-lt"/>
              </a:rPr>
              <a:t>Static Electricity</a:t>
            </a:r>
            <a:r>
              <a:rPr lang="en-US" sz="2400" dirty="0" smtClean="0">
                <a:solidFill>
                  <a:srgbClr val="002060"/>
                </a:solidFill>
                <a:latin typeface="+mj-lt"/>
              </a:rPr>
              <a:t>. </a:t>
            </a:r>
          </a:p>
          <a:p>
            <a:endParaRPr lang="en-US" sz="2400" dirty="0" smtClean="0">
              <a:solidFill>
                <a:srgbClr val="002060"/>
              </a:solidFill>
              <a:latin typeface="+mj-lt"/>
            </a:endParaRPr>
          </a:p>
          <a:p>
            <a:r>
              <a:rPr lang="en-US" sz="2400" dirty="0" smtClean="0">
                <a:solidFill>
                  <a:srgbClr val="002060"/>
                </a:solidFill>
                <a:latin typeface="+mj-lt"/>
              </a:rPr>
              <a:t>These charges can not move from the place to another place. But between the two surfaces the charges can exchanged with one another. </a:t>
            </a:r>
            <a:r>
              <a:rPr lang="en-US" sz="2400" b="1" dirty="0" smtClean="0">
                <a:solidFill>
                  <a:srgbClr val="002060"/>
                </a:solidFill>
                <a:latin typeface="+mj-lt"/>
              </a:rPr>
              <a:t>Static Electricity</a:t>
            </a:r>
            <a:r>
              <a:rPr lang="en-US" sz="2400" dirty="0" smtClean="0">
                <a:solidFill>
                  <a:srgbClr val="002060"/>
                </a:solidFill>
                <a:latin typeface="+mj-lt"/>
              </a:rPr>
              <a:t> is also known as </a:t>
            </a:r>
            <a:r>
              <a:rPr lang="en-US" sz="2400" b="1" dirty="0" smtClean="0">
                <a:solidFill>
                  <a:srgbClr val="002060"/>
                </a:solidFill>
                <a:latin typeface="+mj-lt"/>
              </a:rPr>
              <a:t>Frictional Electricity</a:t>
            </a:r>
            <a:r>
              <a:rPr lang="en-US" sz="2400" dirty="0" smtClean="0">
                <a:solidFill>
                  <a:srgbClr val="002060"/>
                </a:solidFill>
                <a:latin typeface="+mj-lt"/>
              </a:rPr>
              <a:t>.</a:t>
            </a:r>
          </a:p>
          <a:p>
            <a:endParaRPr lang="en-US" sz="2400" dirty="0" smtClean="0">
              <a:solidFill>
                <a:srgbClr val="002060"/>
              </a:solidFill>
              <a:latin typeface="+mj-lt"/>
            </a:endParaRPr>
          </a:p>
        </p:txBody>
      </p:sp>
      <p:pic>
        <p:nvPicPr>
          <p:cNvPr id="22530" name="Picture 2" descr="Static electricity&amp;#39;s tiny spark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95800" y="1447800"/>
            <a:ext cx="4267200" cy="376951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C37C212E-B9FE-48B8-BD8C-E9B6283D83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69697" cy="381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04800" y="0"/>
            <a:ext cx="8610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Online Class (Google Meet): Prepared by V.DEEPA  Date:27.08.21, Class : III </a:t>
            </a:r>
            <a:r>
              <a:rPr lang="en-US" dirty="0" err="1" smtClean="0">
                <a:solidFill>
                  <a:srgbClr val="FF0000"/>
                </a:solidFill>
              </a:rPr>
              <a:t>BSc</a:t>
            </a:r>
            <a:r>
              <a:rPr lang="en-US" dirty="0" smtClean="0">
                <a:solidFill>
                  <a:srgbClr val="FF0000"/>
                </a:solidFill>
              </a:rPr>
              <a:t> CDF</a:t>
            </a:r>
            <a:endParaRPr lang="en-IN" dirty="0">
              <a:solidFill>
                <a:srgbClr val="FF0000"/>
              </a:solidFill>
            </a:endParaRPr>
          </a:p>
        </p:txBody>
      </p:sp>
      <p:sp>
        <p:nvSpPr>
          <p:cNvPr id="2050" name="AutoShape 2" descr="https://image.slidesharecdn.com/antistaticfinishintextile-180408144246/95/antistatic-finish-in-textile-2-638.jpg?cb=152319878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2" name="AutoShape 4" descr="antistatic-finish-in-textile-2-638.jpg (638×479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4" name="AutoShape 6" descr="antistatic-finish-in-textile-2-638.jpg (638×479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6" name="AutoShape 8" descr="antistatic-finish-in-textile-2-638.jpg (638×479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8" name="AutoShape 10" descr="C:\Users\SANTHOSH\Desktop\A1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60" name="AutoShape 12" descr="Antistatic finish in textil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81000" y="609600"/>
            <a:ext cx="845820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rgbClr val="002060"/>
                </a:solidFill>
              </a:rPr>
              <a:t>The nature and amount of static charge formation will be different based on different </a:t>
            </a:r>
            <a:r>
              <a:rPr lang="en-US" sz="2800" dirty="0" err="1" smtClean="0">
                <a:solidFill>
                  <a:srgbClr val="002060"/>
                </a:solidFill>
              </a:rPr>
              <a:t>fibres</a:t>
            </a:r>
            <a:r>
              <a:rPr lang="en-US" sz="2800" dirty="0" smtClean="0">
                <a:solidFill>
                  <a:srgbClr val="002060"/>
                </a:solidFill>
              </a:rPr>
              <a:t>. Usually, in case of manmade </a:t>
            </a:r>
            <a:r>
              <a:rPr lang="en-US" sz="2800" dirty="0" err="1" smtClean="0">
                <a:solidFill>
                  <a:srgbClr val="002060"/>
                </a:solidFill>
              </a:rPr>
              <a:t>fibres</a:t>
            </a:r>
            <a:r>
              <a:rPr lang="en-US" sz="2800" dirty="0" smtClean="0">
                <a:solidFill>
                  <a:srgbClr val="002060"/>
                </a:solidFill>
              </a:rPr>
              <a:t> this charge generation will be higher </a:t>
            </a:r>
            <a:r>
              <a:rPr lang="en-US" sz="2800" dirty="0" smtClean="0">
                <a:solidFill>
                  <a:srgbClr val="002060"/>
                </a:solidFill>
              </a:rPr>
              <a:t>if it </a:t>
            </a:r>
            <a:r>
              <a:rPr lang="en-US" sz="2800" dirty="0" smtClean="0">
                <a:solidFill>
                  <a:srgbClr val="002060"/>
                </a:solidFill>
              </a:rPr>
              <a:t>is compared to natural </a:t>
            </a:r>
            <a:r>
              <a:rPr lang="en-US" sz="2800" dirty="0" err="1" smtClean="0">
                <a:solidFill>
                  <a:srgbClr val="002060"/>
                </a:solidFill>
              </a:rPr>
              <a:t>fibres</a:t>
            </a:r>
            <a:r>
              <a:rPr lang="en-US" sz="2800" dirty="0" smtClean="0">
                <a:solidFill>
                  <a:srgbClr val="002060"/>
                </a:solidFill>
              </a:rPr>
              <a:t>.</a:t>
            </a:r>
          </a:p>
          <a:p>
            <a:endParaRPr lang="en-US" sz="2800" dirty="0" smtClean="0">
              <a:solidFill>
                <a:srgbClr val="002060"/>
              </a:solidFill>
            </a:endParaRPr>
          </a:p>
          <a:p>
            <a:r>
              <a:rPr lang="en-US" sz="2800" dirty="0" smtClean="0">
                <a:solidFill>
                  <a:srgbClr val="002060"/>
                </a:solidFill>
              </a:rPr>
              <a:t>Due to </a:t>
            </a:r>
            <a:r>
              <a:rPr lang="en-US" sz="2800" dirty="0" smtClean="0">
                <a:solidFill>
                  <a:srgbClr val="002060"/>
                </a:solidFill>
              </a:rPr>
              <a:t>this shocks </a:t>
            </a:r>
            <a:r>
              <a:rPr lang="en-US" sz="2800" dirty="0" smtClean="0">
                <a:solidFill>
                  <a:srgbClr val="002060"/>
                </a:solidFill>
              </a:rPr>
              <a:t>are experienced while working on the </a:t>
            </a:r>
            <a:r>
              <a:rPr lang="en-US" sz="2800" dirty="0" err="1" smtClean="0">
                <a:solidFill>
                  <a:srgbClr val="002060"/>
                </a:solidFill>
              </a:rPr>
              <a:t>stenter</a:t>
            </a:r>
            <a:r>
              <a:rPr lang="en-US" sz="2800" dirty="0" smtClean="0">
                <a:solidFill>
                  <a:srgbClr val="002060"/>
                </a:solidFill>
              </a:rPr>
              <a:t>, zero – zero machines etc., and the fabrics get entangled and soil attraction takes place  which is also a  problem. There fore the synthetic fabrics are given a finish to prevent the static charge generation . This is known as Anti static finish.</a:t>
            </a:r>
            <a:endParaRPr lang="en-US" sz="28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C37C212E-B9FE-48B8-BD8C-E9B6283D83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69697" cy="381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04800" y="0"/>
            <a:ext cx="8610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Online Class (Google Meet): Prepared by V.DEEPA  Date:27.08.21, Class : III </a:t>
            </a:r>
            <a:r>
              <a:rPr lang="en-US" dirty="0" err="1" smtClean="0">
                <a:solidFill>
                  <a:srgbClr val="FF0000"/>
                </a:solidFill>
              </a:rPr>
              <a:t>BSc</a:t>
            </a:r>
            <a:r>
              <a:rPr lang="en-US" dirty="0" smtClean="0">
                <a:solidFill>
                  <a:srgbClr val="FF0000"/>
                </a:solidFill>
              </a:rPr>
              <a:t> CDF</a:t>
            </a:r>
            <a:endParaRPr lang="en-IN" dirty="0">
              <a:solidFill>
                <a:srgbClr val="FF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52400" y="457200"/>
            <a:ext cx="8763000" cy="54168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</a:rPr>
              <a:t>Effects of Static Electricity formation in Textile Industry:</a:t>
            </a:r>
          </a:p>
          <a:p>
            <a:endParaRPr lang="en-US" b="1" dirty="0" smtClean="0"/>
          </a:p>
          <a:p>
            <a:pPr fontAlgn="base"/>
            <a:r>
              <a:rPr lang="en-US" sz="2400" i="1" dirty="0" smtClean="0">
                <a:solidFill>
                  <a:srgbClr val="C00000"/>
                </a:solidFill>
              </a:rPr>
              <a:t>Similar charges repel each other: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pPr fontAlgn="base"/>
            <a:r>
              <a:rPr lang="en-US" sz="2400" dirty="0" smtClean="0"/>
              <a:t>1.Charged filaments in a beam will be blown out away from one another.</a:t>
            </a:r>
          </a:p>
          <a:p>
            <a:pPr fontAlgn="base"/>
            <a:r>
              <a:rPr lang="en-US" sz="2400" dirty="0" smtClean="0"/>
              <a:t>2. Cloth will not be folded down properly</a:t>
            </a:r>
          </a:p>
          <a:p>
            <a:pPr fontAlgn="base"/>
            <a:r>
              <a:rPr lang="en-US" sz="2400" dirty="0" smtClean="0"/>
              <a:t>3.  Difficulties in fabric spreading of cutting section at garments industry</a:t>
            </a:r>
          </a:p>
          <a:p>
            <a:endParaRPr lang="en-US" dirty="0" smtClean="0"/>
          </a:p>
          <a:p>
            <a:pPr fontAlgn="base"/>
            <a:r>
              <a:rPr lang="en-US" sz="2400" i="1" dirty="0" smtClean="0">
                <a:solidFill>
                  <a:srgbClr val="C00000"/>
                </a:solidFill>
              </a:rPr>
              <a:t>Unlike charges attract each other:</a:t>
            </a:r>
            <a:endParaRPr lang="en-US" dirty="0" smtClean="0"/>
          </a:p>
          <a:p>
            <a:pPr fontAlgn="base"/>
            <a:r>
              <a:rPr lang="en-US" sz="2400" dirty="0" smtClean="0"/>
              <a:t>Difficulties in parachute opening</a:t>
            </a:r>
          </a:p>
          <a:p>
            <a:pPr fontAlgn="base"/>
            <a:r>
              <a:rPr lang="en-US" sz="2400" dirty="0" smtClean="0"/>
              <a:t>Different parts of a garment may be </a:t>
            </a:r>
            <a:r>
              <a:rPr lang="en-US" sz="2400" dirty="0" err="1" smtClean="0"/>
              <a:t>sticked</a:t>
            </a:r>
            <a:r>
              <a:rPr lang="en-US" sz="2400" dirty="0" smtClean="0"/>
              <a:t> together</a:t>
            </a:r>
          </a:p>
          <a:p>
            <a:pPr fontAlgn="base"/>
            <a:r>
              <a:rPr lang="en-US" sz="2400" dirty="0" smtClean="0"/>
              <a:t>Difficulties in materials handling</a:t>
            </a:r>
          </a:p>
          <a:p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C37C212E-B9FE-48B8-BD8C-E9B6283D83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69697" cy="381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04800" y="0"/>
            <a:ext cx="8610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Online Class (Google Meet): Prepared by V.DEEPA  Date:27.08.21, Class : III </a:t>
            </a:r>
            <a:r>
              <a:rPr lang="en-US" dirty="0" err="1" smtClean="0">
                <a:solidFill>
                  <a:srgbClr val="FF0000"/>
                </a:solidFill>
              </a:rPr>
              <a:t>BSc</a:t>
            </a:r>
            <a:r>
              <a:rPr lang="en-US" dirty="0" smtClean="0">
                <a:solidFill>
                  <a:srgbClr val="FF0000"/>
                </a:solidFill>
              </a:rPr>
              <a:t> CDF</a:t>
            </a:r>
            <a:endParaRPr lang="en-IN" dirty="0">
              <a:solidFill>
                <a:srgbClr val="FF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52400" y="457200"/>
            <a:ext cx="86106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i="1" dirty="0" smtClean="0">
                <a:solidFill>
                  <a:srgbClr val="C00000"/>
                </a:solidFill>
              </a:rPr>
              <a:t>Attraction between a charged textile material and another charged particle:</a:t>
            </a:r>
          </a:p>
          <a:p>
            <a:pPr fontAlgn="base"/>
            <a:r>
              <a:rPr lang="en-US" sz="2400" dirty="0" smtClean="0"/>
              <a:t>Dusts, </a:t>
            </a:r>
            <a:r>
              <a:rPr lang="en-US" sz="2400" dirty="0" err="1" smtClean="0"/>
              <a:t>dirts</a:t>
            </a:r>
            <a:r>
              <a:rPr lang="en-US" sz="2400" dirty="0" smtClean="0"/>
              <a:t> etc may be attached with the textile material and make it dirty.</a:t>
            </a:r>
          </a:p>
          <a:p>
            <a:pPr fontAlgn="base"/>
            <a:r>
              <a:rPr lang="en-US" sz="2400" dirty="0" smtClean="0"/>
              <a:t> During processing, </a:t>
            </a:r>
            <a:r>
              <a:rPr lang="en-US" sz="2400" dirty="0" err="1" smtClean="0"/>
              <a:t>fibres</a:t>
            </a:r>
            <a:r>
              <a:rPr lang="en-US" sz="2400" dirty="0" smtClean="0"/>
              <a:t> can be lapped around drafting rollers</a:t>
            </a:r>
          </a:p>
          <a:p>
            <a:pPr fontAlgn="base"/>
            <a:r>
              <a:rPr lang="en-US" sz="2400" dirty="0" smtClean="0"/>
              <a:t> </a:t>
            </a:r>
            <a:r>
              <a:rPr lang="en-US" sz="2400" dirty="0" err="1" smtClean="0"/>
              <a:t>Fibres</a:t>
            </a:r>
            <a:r>
              <a:rPr lang="en-US" sz="2400" dirty="0" smtClean="0"/>
              <a:t> may be </a:t>
            </a:r>
            <a:r>
              <a:rPr lang="en-US" sz="2400" dirty="0" err="1" smtClean="0"/>
              <a:t>sticked</a:t>
            </a:r>
            <a:r>
              <a:rPr lang="en-US" sz="2400" dirty="0" smtClean="0"/>
              <a:t> with different parts of a machine.</a:t>
            </a:r>
          </a:p>
          <a:p>
            <a:pPr fontAlgn="base"/>
            <a:endParaRPr lang="en-US" sz="2400" b="1" dirty="0" smtClean="0">
              <a:solidFill>
                <a:srgbClr val="C00000"/>
              </a:solidFill>
            </a:endParaRPr>
          </a:p>
          <a:p>
            <a:pPr fontAlgn="base"/>
            <a:r>
              <a:rPr lang="en-US" sz="2400" b="1" dirty="0" smtClean="0">
                <a:solidFill>
                  <a:srgbClr val="C00000"/>
                </a:solidFill>
              </a:rPr>
              <a:t>Methods of static electricity minimization:</a:t>
            </a:r>
          </a:p>
          <a:p>
            <a:pPr fontAlgn="base"/>
            <a:r>
              <a:rPr lang="en-US" sz="2400" dirty="0" smtClean="0"/>
              <a:t>By controlling relative humidity% in spinning and weaving industry it is possible to reduce static charge formation.</a:t>
            </a:r>
          </a:p>
          <a:p>
            <a:r>
              <a:rPr lang="en-US" sz="2400" dirty="0" smtClean="0"/>
              <a:t>By applying conductive liquid such as oil, emulsion etc on textile materials, static charge generation may be reduced.</a:t>
            </a:r>
          </a:p>
          <a:p>
            <a:r>
              <a:rPr lang="en-US" sz="2400" dirty="0" smtClean="0"/>
              <a:t>By blending conductive material with non-conductive material static charge formation can be reduced.</a:t>
            </a:r>
          </a:p>
          <a:p>
            <a:r>
              <a:rPr lang="en-US" sz="2400" dirty="0" smtClean="0"/>
              <a:t>By using anti-static finishes to the textile materials it is possible to reduce the charge formation</a:t>
            </a:r>
            <a:endParaRPr lang="en-US" sz="24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C37C212E-B9FE-48B8-BD8C-E9B6283D83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69697" cy="381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04800" y="0"/>
            <a:ext cx="8610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Online Class (Google Meet): Prepared by V.DEEPA  Date:27.08.21, Class : III </a:t>
            </a:r>
            <a:r>
              <a:rPr lang="en-US" dirty="0" err="1" smtClean="0">
                <a:solidFill>
                  <a:srgbClr val="FF0000"/>
                </a:solidFill>
              </a:rPr>
              <a:t>BSc</a:t>
            </a:r>
            <a:r>
              <a:rPr lang="en-US" dirty="0" smtClean="0">
                <a:solidFill>
                  <a:srgbClr val="FF0000"/>
                </a:solidFill>
              </a:rPr>
              <a:t> CDF</a:t>
            </a:r>
            <a:endParaRPr lang="en-IN" dirty="0">
              <a:solidFill>
                <a:srgbClr val="FF0000"/>
              </a:solidFill>
            </a:endParaRPr>
          </a:p>
        </p:txBody>
      </p:sp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152400" y="381000"/>
            <a:ext cx="8763000" cy="590931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+mj-lt"/>
                <a:cs typeface="Arial" pitchFamily="34" charset="0"/>
              </a:rPr>
              <a:t>By reducing the charge.</a:t>
            </a: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+mj-lt"/>
                <a:cs typeface="Arial" pitchFamily="34" charset="0"/>
              </a:rPr>
              <a:t>By increasing the surface conduction power,</a:t>
            </a: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+mj-lt"/>
                <a:cs typeface="Arial" pitchFamily="34" charset="0"/>
              </a:rPr>
              <a:t>By making the fiber hydrophilic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dirty="0" smtClean="0"/>
          </a:p>
          <a:p>
            <a:pPr fontAlgn="base"/>
            <a:r>
              <a:rPr lang="en-US" sz="2400" dirty="0" smtClean="0"/>
              <a:t>Most of the anti static finishes are based on the mechanism i.e. by reducing the charge and increasing the surface conduction. </a:t>
            </a:r>
          </a:p>
          <a:p>
            <a:pPr fontAlgn="base"/>
            <a:r>
              <a:rPr lang="en-US" sz="2400" dirty="0" smtClean="0"/>
              <a:t>Silicone emulsions, PE emulsions, PE Glycerol, Poly Quaternary Salts, Acrylic Polymers </a:t>
            </a:r>
            <a:r>
              <a:rPr lang="en-US" sz="2400" dirty="0" smtClean="0"/>
              <a:t>and Ammonium </a:t>
            </a:r>
            <a:r>
              <a:rPr lang="en-US" sz="2400" dirty="0" smtClean="0"/>
              <a:t>used for this purpose.</a:t>
            </a:r>
          </a:p>
          <a:p>
            <a:pPr fontAlgn="base"/>
            <a:endParaRPr lang="en-US" sz="2400" dirty="0" smtClean="0"/>
          </a:p>
          <a:p>
            <a:pPr fontAlgn="base"/>
            <a:r>
              <a:rPr lang="en-US" sz="2400" dirty="0" smtClean="0"/>
              <a:t>In fact the Silicone emulsion when used, produces anti static property by reducing the friction between the </a:t>
            </a:r>
            <a:r>
              <a:rPr lang="en-US" sz="2400" dirty="0" err="1" smtClean="0"/>
              <a:t>fibres</a:t>
            </a:r>
            <a:r>
              <a:rPr lang="en-US" sz="2400" dirty="0" smtClean="0"/>
              <a:t> with added advantages of soil release </a:t>
            </a:r>
            <a:r>
              <a:rPr lang="en-US" sz="2400" dirty="0" err="1" smtClean="0"/>
              <a:t>property,softness</a:t>
            </a:r>
            <a:r>
              <a:rPr lang="en-US" sz="2400" dirty="0" smtClean="0"/>
              <a:t> and suppleness etc.</a:t>
            </a:r>
          </a:p>
          <a:p>
            <a:pPr fontAlgn="base"/>
            <a:endParaRPr lang="en-US" sz="2400" dirty="0" smtClean="0"/>
          </a:p>
          <a:p>
            <a:pPr fontAlgn="base"/>
            <a:r>
              <a:rPr lang="en-US" sz="2400" dirty="0" smtClean="0"/>
              <a:t>Today </a:t>
            </a:r>
            <a:r>
              <a:rPr lang="en-US" sz="2400" dirty="0" err="1" smtClean="0"/>
              <a:t>Antistat</a:t>
            </a:r>
            <a:r>
              <a:rPr lang="en-US" sz="2400" dirty="0" smtClean="0"/>
              <a:t> PP' is used on </a:t>
            </a:r>
            <a:r>
              <a:rPr lang="en-US" sz="2400" b="1" dirty="0" smtClean="0"/>
              <a:t>polyester fabrics</a:t>
            </a:r>
            <a:r>
              <a:rPr lang="en-US" sz="2400" dirty="0" smtClean="0"/>
              <a:t> in 5- 10 </a:t>
            </a:r>
            <a:r>
              <a:rPr lang="en-US" sz="2400" dirty="0" err="1" smtClean="0"/>
              <a:t>gpl</a:t>
            </a:r>
            <a:r>
              <a:rPr lang="en-US" sz="2400" dirty="0" smtClean="0"/>
              <a:t> concentration by </a:t>
            </a:r>
            <a:r>
              <a:rPr lang="en-US" sz="2400" b="1" dirty="0" smtClean="0"/>
              <a:t>Pad - Dry Cure</a:t>
            </a:r>
            <a:r>
              <a:rPr lang="en-US" sz="2400" dirty="0" smtClean="0"/>
              <a:t> method.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222222"/>
              </a:solidFill>
              <a:effectLst/>
              <a:latin typeface="+mj-lt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C37C212E-B9FE-48B8-BD8C-E9B6283D83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69697" cy="381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04800" y="0"/>
            <a:ext cx="8610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Online Class (Google Meet): Prepared by V.DEEPA  Date:27.08.21, Class : III </a:t>
            </a:r>
            <a:r>
              <a:rPr lang="en-US" dirty="0" err="1" smtClean="0">
                <a:solidFill>
                  <a:srgbClr val="FF0000"/>
                </a:solidFill>
              </a:rPr>
              <a:t>BSc</a:t>
            </a:r>
            <a:r>
              <a:rPr lang="en-US" dirty="0" smtClean="0">
                <a:solidFill>
                  <a:srgbClr val="FF0000"/>
                </a:solidFill>
              </a:rPr>
              <a:t> CDF</a:t>
            </a:r>
            <a:endParaRPr lang="en-IN" dirty="0">
              <a:solidFill>
                <a:srgbClr val="FF0000"/>
              </a:solidFill>
            </a:endParaRPr>
          </a:p>
        </p:txBody>
      </p:sp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304800" y="457200"/>
            <a:ext cx="8686800" cy="4739759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+mj-lt"/>
                <a:cs typeface="Arial" pitchFamily="34" charset="0"/>
              </a:rPr>
              <a:t>There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+mj-lt"/>
                <a:cs typeface="Arial" pitchFamily="34" charset="0"/>
              </a:rPr>
              <a:t>are two methods of application of anti static agents</a:t>
            </a:r>
            <a:endParaRPr kumimoji="0" lang="en-US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+mj-lt"/>
                <a:cs typeface="Arial" pitchFamily="34" charset="0"/>
              </a:rPr>
              <a:t/>
            </a:r>
            <a:b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+mj-lt"/>
                <a:cs typeface="Arial" pitchFamily="34" charset="0"/>
              </a:rPr>
            </a:b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+mj-lt"/>
                <a:cs typeface="Arial" pitchFamily="34" charset="0"/>
              </a:rPr>
              <a:t>1) By incorporating non-durable anti static agents into polymer during manufacture of synthetic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+mj-lt"/>
                <a:cs typeface="Arial" pitchFamily="34" charset="0"/>
              </a:rPr>
              <a:t>fibres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+mj-lt"/>
                <a:cs typeface="Arial" pitchFamily="34" charset="0"/>
              </a:rPr>
              <a:t>.</a:t>
            </a:r>
            <a:endParaRPr kumimoji="0" lang="en-US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rgbClr val="222222"/>
              </a:solidFill>
              <a:effectLst/>
              <a:latin typeface="+mj-lt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+mj-lt"/>
                <a:cs typeface="Arial" pitchFamily="34" charset="0"/>
              </a:rPr>
              <a:t>2) By applying either non-durable or durable anti static agents. on the filament or yarn or fabrics.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800" dirty="0" smtClean="0">
              <a:solidFill>
                <a:srgbClr val="222222"/>
              </a:solidFill>
              <a:latin typeface="+mj-lt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+mj-lt"/>
                <a:cs typeface="Arial" pitchFamily="34" charset="0"/>
              </a:rPr>
              <a:t>These are applied either by Exhaust 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+mj-lt"/>
                <a:cs typeface="Arial" pitchFamily="34" charset="0"/>
              </a:rPr>
              <a:t>method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+mj-lt"/>
                <a:cs typeface="Arial" pitchFamily="34" charset="0"/>
              </a:rPr>
              <a:t> or by Pad - Dry Cure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C37C212E-B9FE-48B8-BD8C-E9B6283D83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69697" cy="381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04800" y="0"/>
            <a:ext cx="8610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Online Class (Google Meet): Prepared by V.DEEPA  Date:27.08.21, Class : III </a:t>
            </a:r>
            <a:r>
              <a:rPr lang="en-US" dirty="0" err="1" smtClean="0">
                <a:solidFill>
                  <a:srgbClr val="FF0000"/>
                </a:solidFill>
              </a:rPr>
              <a:t>BSc</a:t>
            </a:r>
            <a:r>
              <a:rPr lang="en-US" dirty="0" smtClean="0">
                <a:solidFill>
                  <a:srgbClr val="FF0000"/>
                </a:solidFill>
              </a:rPr>
              <a:t> CDF</a:t>
            </a:r>
            <a:endParaRPr lang="en-IN" dirty="0">
              <a:solidFill>
                <a:srgbClr val="FF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28600" y="457200"/>
            <a:ext cx="5715000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Method Some of the commercial antistatic agents for synthetic </a:t>
            </a:r>
            <a:r>
              <a:rPr lang="en-US" sz="2400" dirty="0" err="1" smtClean="0"/>
              <a:t>fibres</a:t>
            </a:r>
            <a:r>
              <a:rPr lang="en-US" sz="2400" dirty="0" smtClean="0"/>
              <a:t> are </a:t>
            </a:r>
            <a:r>
              <a:rPr lang="en-US" sz="2400" dirty="0" err="1" smtClean="0"/>
              <a:t>Cirrasol</a:t>
            </a:r>
            <a:r>
              <a:rPr lang="en-US" sz="2400" dirty="0" smtClean="0"/>
              <a:t> PT (ICI), </a:t>
            </a:r>
            <a:r>
              <a:rPr lang="en-US" sz="2400" dirty="0" err="1" smtClean="0"/>
              <a:t>Ceramine</a:t>
            </a:r>
            <a:r>
              <a:rPr lang="en-US" sz="2400" dirty="0" smtClean="0"/>
              <a:t> R.ANS (Sar.doz).Antistatic Oil, </a:t>
            </a:r>
            <a:r>
              <a:rPr lang="en-US" sz="2400" dirty="0" err="1" smtClean="0"/>
              <a:t>Antista</a:t>
            </a:r>
            <a:r>
              <a:rPr lang="en-US" sz="2400" dirty="0" smtClean="0"/>
              <a:t> D,M (</a:t>
            </a:r>
            <a:r>
              <a:rPr lang="en-US" sz="2400" dirty="0" err="1" smtClean="0"/>
              <a:t>Abura</a:t>
            </a:r>
            <a:r>
              <a:rPr lang="en-US" sz="2400" dirty="0" smtClean="0"/>
              <a:t> chemical products) Antistatic Oil, </a:t>
            </a:r>
            <a:r>
              <a:rPr lang="en-US" sz="2400" dirty="0" err="1" smtClean="0"/>
              <a:t>Antista</a:t>
            </a:r>
            <a:r>
              <a:rPr lang="en-US" sz="2400" dirty="0" smtClean="0"/>
              <a:t> D </a:t>
            </a:r>
          </a:p>
          <a:p>
            <a:pPr fontAlgn="base"/>
            <a:endParaRPr lang="en-US" sz="2400" b="1" dirty="0" smtClean="0">
              <a:solidFill>
                <a:srgbClr val="C00000"/>
              </a:solidFill>
            </a:endParaRPr>
          </a:p>
          <a:p>
            <a:pPr fontAlgn="base"/>
            <a:r>
              <a:rPr lang="en-US" sz="2400" b="1" dirty="0" smtClean="0">
                <a:solidFill>
                  <a:srgbClr val="C00000"/>
                </a:solidFill>
              </a:rPr>
              <a:t>Application</a:t>
            </a:r>
          </a:p>
          <a:p>
            <a:pPr fontAlgn="base"/>
            <a:endParaRPr lang="en-US" sz="2400" dirty="0" smtClean="0"/>
          </a:p>
          <a:p>
            <a:pPr fontAlgn="base"/>
            <a:r>
              <a:rPr lang="en-US" sz="2400" dirty="0" smtClean="0"/>
              <a:t>Although antistatic finishes applied after dyeing or printing is more common with hydrophobic </a:t>
            </a:r>
            <a:r>
              <a:rPr lang="en-US" sz="2400" dirty="0" err="1" smtClean="0"/>
              <a:t>fibres</a:t>
            </a:r>
            <a:r>
              <a:rPr lang="en-US" sz="2400" dirty="0" smtClean="0"/>
              <a:t>, fabrics made from cotton, rayon and wool may also be antistatic treated depending on the intended use. The textile products that are treated with antistatic finishes includes –</a:t>
            </a:r>
          </a:p>
          <a:p>
            <a:pPr fontAlgn="base"/>
            <a:endParaRPr lang="en-US" sz="2400" dirty="0" smtClean="0"/>
          </a:p>
          <a:p>
            <a:endParaRPr lang="en-US" sz="2400" dirty="0"/>
          </a:p>
        </p:txBody>
      </p:sp>
      <p:pic>
        <p:nvPicPr>
          <p:cNvPr id="4100" name="Picture 4" descr="https://4.bp.blogspot.com/-Z3syLA8s18c/VEc3AqBf1kI/AAAAAAAABL0/40WxEbkH7_8/s1600/Uses-of-antistatic-finishe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43600" y="685800"/>
            <a:ext cx="2857500" cy="5257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C37C212E-B9FE-48B8-BD8C-E9B6283D83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69697" cy="381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04800" y="0"/>
            <a:ext cx="8610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Online Class (Google Meet): Prepared by V.DEEPA  Date:27.08.21, Class : III </a:t>
            </a:r>
            <a:r>
              <a:rPr lang="en-US" dirty="0" err="1" smtClean="0">
                <a:solidFill>
                  <a:srgbClr val="FF0000"/>
                </a:solidFill>
              </a:rPr>
              <a:t>BSc</a:t>
            </a:r>
            <a:r>
              <a:rPr lang="en-US" dirty="0" smtClean="0">
                <a:solidFill>
                  <a:srgbClr val="FF0000"/>
                </a:solidFill>
              </a:rPr>
              <a:t> CDF</a:t>
            </a:r>
            <a:endParaRPr lang="en-IN" dirty="0">
              <a:solidFill>
                <a:srgbClr val="FF0000"/>
              </a:solidFill>
            </a:endParaRPr>
          </a:p>
        </p:txBody>
      </p:sp>
      <p:sp>
        <p:nvSpPr>
          <p:cNvPr id="3074" name="AutoShape 2" descr="What causes static charge in textile fibre?&#10;• Fibres having low moisture regain have low electricity&#10;conductivity (insulat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76" name="AutoShape 4" descr="What causes static charge in textile fibre?&#10;• Fibres having low moisture regain have low electricity&#10;conductivity (insulat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78" name="AutoShape 6" descr="What causes static charge in textile fibre?&#10;• Fibres having low moisture regain have low electricity&#10;conductivity (insulat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80" name="AutoShape 8" descr="Anti static property can be brought by-&#10;I. By reducing the charge.&#10;II. By increasing the surface conductivity.&#10;III. By mak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82" name="AutoShape 10" descr="Antistatic finish in textil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84" name="AutoShape 12" descr="Antistatic finish in textil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88" name="AutoShape 16" descr="Antistatic finish in textil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90" name="AutoShape 18" descr="What causes static charge in textile fibre?&#10;• Fibres having low moisture regain have low electricity&#10;conductivity (insulat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92" name="AutoShape 20" descr="What causes static charge in textile fibre?&#10;• Fibres having low moisture regain have low electricity&#10;conductivity (insulat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94" name="AutoShape 22" descr="Antistatic finish in textil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96" name="AutoShape 24" descr="Thank you!&#10; 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304800" y="533400"/>
            <a:ext cx="83820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sz="2400" dirty="0" smtClean="0"/>
              <a:t>a)  </a:t>
            </a:r>
            <a:r>
              <a:rPr lang="en-US" sz="2400" dirty="0" smtClean="0"/>
              <a:t>Carpets </a:t>
            </a:r>
            <a:r>
              <a:rPr lang="en-US" sz="2400" dirty="0" smtClean="0"/>
              <a:t>for computer room.</a:t>
            </a:r>
          </a:p>
          <a:p>
            <a:pPr fontAlgn="base"/>
            <a:r>
              <a:rPr lang="en-US" sz="2400" dirty="0" smtClean="0"/>
              <a:t>b)  </a:t>
            </a:r>
            <a:r>
              <a:rPr lang="en-US" sz="2400" dirty="0" smtClean="0"/>
              <a:t>Upholstery </a:t>
            </a:r>
            <a:r>
              <a:rPr lang="en-US" sz="2400" dirty="0" smtClean="0"/>
              <a:t>fabrics and airbags for automobiles.</a:t>
            </a:r>
          </a:p>
          <a:p>
            <a:pPr fontAlgn="base"/>
            <a:r>
              <a:rPr lang="en-US" sz="2400" dirty="0" smtClean="0"/>
              <a:t>c)  </a:t>
            </a:r>
            <a:r>
              <a:rPr lang="en-US" sz="2400" dirty="0" smtClean="0"/>
              <a:t>Conveyor </a:t>
            </a:r>
            <a:r>
              <a:rPr lang="en-US" sz="2400" dirty="0" smtClean="0"/>
              <a:t>belts.</a:t>
            </a:r>
          </a:p>
          <a:p>
            <a:pPr fontAlgn="base"/>
            <a:r>
              <a:rPr lang="en-US" sz="2400" dirty="0" smtClean="0"/>
              <a:t>d)  </a:t>
            </a:r>
            <a:r>
              <a:rPr lang="en-US" sz="2400" dirty="0" smtClean="0"/>
              <a:t>Filtration </a:t>
            </a:r>
            <a:r>
              <a:rPr lang="en-US" sz="2400" dirty="0" smtClean="0"/>
              <a:t>fabrics.</a:t>
            </a:r>
          </a:p>
          <a:p>
            <a:pPr fontAlgn="base"/>
            <a:r>
              <a:rPr lang="en-US" sz="2400" dirty="0" smtClean="0"/>
              <a:t>e)  </a:t>
            </a:r>
            <a:r>
              <a:rPr lang="en-US" sz="2400" dirty="0" smtClean="0"/>
              <a:t>Airmail </a:t>
            </a:r>
            <a:r>
              <a:rPr lang="en-US" sz="2400" dirty="0" smtClean="0"/>
              <a:t>bags, parachutes.</a:t>
            </a:r>
          </a:p>
          <a:p>
            <a:pPr fontAlgn="base"/>
            <a:r>
              <a:rPr lang="en-US" sz="2400" dirty="0" smtClean="0"/>
              <a:t>f)   </a:t>
            </a:r>
            <a:r>
              <a:rPr lang="en-US" sz="2400" dirty="0" smtClean="0"/>
              <a:t>Fabrics </a:t>
            </a:r>
            <a:r>
              <a:rPr lang="en-US" sz="2400" dirty="0" smtClean="0"/>
              <a:t>for hospital operating rooms and</a:t>
            </a:r>
          </a:p>
          <a:p>
            <a:pPr fontAlgn="base"/>
            <a:r>
              <a:rPr lang="en-US" sz="2400" dirty="0" smtClean="0"/>
              <a:t>g)  </a:t>
            </a:r>
            <a:r>
              <a:rPr lang="en-US" sz="2400" dirty="0" smtClean="0"/>
              <a:t>Protective </a:t>
            </a:r>
            <a:r>
              <a:rPr lang="en-US" sz="2400" dirty="0" smtClean="0"/>
              <a:t>clothing for work with flammable gases, liquids and powdered solids.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C37C212E-B9FE-48B8-BD8C-E9B6283D83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69697" cy="381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04800" y="0"/>
            <a:ext cx="8610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Online Class (Google Meet): Prepared by V.DEEPA  Date:27.08.21, Class : III </a:t>
            </a:r>
            <a:r>
              <a:rPr lang="en-US" dirty="0" err="1" smtClean="0">
                <a:solidFill>
                  <a:srgbClr val="FF0000"/>
                </a:solidFill>
              </a:rPr>
              <a:t>BSc</a:t>
            </a:r>
            <a:r>
              <a:rPr lang="en-US" dirty="0" smtClean="0">
                <a:solidFill>
                  <a:srgbClr val="FF0000"/>
                </a:solidFill>
              </a:rPr>
              <a:t> CDF</a:t>
            </a:r>
            <a:endParaRPr lang="en-IN" dirty="0">
              <a:solidFill>
                <a:srgbClr val="FF0000"/>
              </a:solidFill>
            </a:endParaRPr>
          </a:p>
        </p:txBody>
      </p:sp>
      <p:sp>
        <p:nvSpPr>
          <p:cNvPr id="2050" name="AutoShape 2" descr="https://image.slidesharecdn.com/antistaticfinishintextile-180408144246/95/antistatic-finish-in-textile-2-638.jpg?cb=152319878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2" name="AutoShape 4" descr="antistatic-finish-in-textile-2-638.jpg (638×479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838200" y="1981200"/>
            <a:ext cx="7239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https://docs.google.com/forms/d/e/1FAIpQLSe9lJY1UDAKhDrcP_ju9wwkpreSUwEPiNifNQUcmnvetPH7TA/viewform?usp=sf_link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371600" y="1066800"/>
            <a:ext cx="5943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MCQ</a:t>
            </a:r>
            <a:endParaRPr lang="en-US" sz="3200" b="1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95</TotalTime>
  <Words>469</Words>
  <Application>Microsoft Office PowerPoint</Application>
  <PresentationFormat>On-screen Show (4:3)</PresentationFormat>
  <Paragraphs>75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Trek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SANTHOSH</dc:creator>
  <cp:lastModifiedBy>SANTHOSH</cp:lastModifiedBy>
  <cp:revision>26</cp:revision>
  <dcterms:created xsi:type="dcterms:W3CDTF">2006-08-16T00:00:00Z</dcterms:created>
  <dcterms:modified xsi:type="dcterms:W3CDTF">2021-08-30T15:53:21Z</dcterms:modified>
</cp:coreProperties>
</file>