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6858000" cx="9144000"/>
  <p:notesSz cx="6858000" cy="9144000"/>
  <p:embeddedFontLst>
    <p:embeddedFont>
      <p:font typeface="Bilbo"/>
      <p:regular r:id="rId47"/>
    </p:embeddedFont>
    <p:embeddedFont>
      <p:font typeface="Architects Daughter"/>
      <p:regular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slide" Target="slides/slide41.xml"/><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ArchitectsDaughter-regular.fntdata"/><Relationship Id="rId25" Type="http://schemas.openxmlformats.org/officeDocument/2006/relationships/slide" Target="slides/slide20.xml"/><Relationship Id="rId47" Type="http://schemas.openxmlformats.org/officeDocument/2006/relationships/font" Target="fonts/Bilbo-regular.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50000"/>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jpg"/><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jpg"/><Relationship Id="rId4"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7.jpg"/><Relationship Id="rId4" Type="http://schemas.openxmlformats.org/officeDocument/2006/relationships/image" Target="../media/image19.png"/><Relationship Id="rId5"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2.jpg"/><Relationship Id="rId4" Type="http://schemas.openxmlformats.org/officeDocument/2006/relationships/image" Target="../media/image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7.jpg"/><Relationship Id="rId4" Type="http://schemas.openxmlformats.org/officeDocument/2006/relationships/image" Target="../media/image21.jpg"/><Relationship Id="rId5" Type="http://schemas.openxmlformats.org/officeDocument/2006/relationships/image" Target="../media/image1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s://youtu.be/bZfnKr0LSAo" TargetMode="External"/><Relationship Id="rId4" Type="http://schemas.openxmlformats.org/officeDocument/2006/relationships/hyperlink" Target="https://youtu.be/3az0eyj3w2Y" TargetMode="External"/><Relationship Id="rId9" Type="http://schemas.openxmlformats.org/officeDocument/2006/relationships/image" Target="../media/image7.jpg"/><Relationship Id="rId5" Type="http://schemas.openxmlformats.org/officeDocument/2006/relationships/hyperlink" Target="https://youtu.be/s3C4-jRZ0m4" TargetMode="External"/><Relationship Id="rId6" Type="http://schemas.openxmlformats.org/officeDocument/2006/relationships/hyperlink" Target="https://youtu.be/Hj4a8RAHnOs" TargetMode="External"/><Relationship Id="rId7" Type="http://schemas.openxmlformats.org/officeDocument/2006/relationships/hyperlink" Target="https://youtu.be/qwT_vVWTC6A" TargetMode="External"/><Relationship Id="rId8" Type="http://schemas.openxmlformats.org/officeDocument/2006/relationships/hyperlink" Target="https://youtu.be/-n5SsKs7Q4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nvSpPr>
        <p:spPr>
          <a:xfrm>
            <a:off x="-36545" y="2895600"/>
            <a:ext cx="9144000"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000" u="none" cap="none" strike="noStrike">
                <a:solidFill>
                  <a:schemeClr val="dk1"/>
                </a:solidFill>
                <a:latin typeface="Bilbo"/>
                <a:ea typeface="Bilbo"/>
                <a:cs typeface="Bilbo"/>
                <a:sym typeface="Bilbo"/>
              </a:rPr>
              <a:t>II M.Sc. CDF (III Sem)</a:t>
            </a:r>
            <a:endParaRPr/>
          </a:p>
          <a:p>
            <a:pPr indent="0" lvl="0" marL="0" marR="0" rtl="0" algn="ctr">
              <a:spcBef>
                <a:spcPts val="0"/>
              </a:spcBef>
              <a:spcAft>
                <a:spcPts val="0"/>
              </a:spcAft>
              <a:buNone/>
            </a:pPr>
            <a:r>
              <a:rPr b="1" i="0" lang="en-US" sz="4000" u="none" cap="none" strike="noStrike">
                <a:solidFill>
                  <a:schemeClr val="dk1"/>
                </a:solidFill>
                <a:latin typeface="Bilbo"/>
                <a:ea typeface="Bilbo"/>
                <a:cs typeface="Bilbo"/>
                <a:sym typeface="Bilbo"/>
              </a:rPr>
              <a:t>Textile Testing</a:t>
            </a:r>
            <a:endParaRPr/>
          </a:p>
          <a:p>
            <a:pPr indent="0" lvl="0" marL="0" marR="0" rtl="0" algn="ctr">
              <a:spcBef>
                <a:spcPts val="0"/>
              </a:spcBef>
              <a:spcAft>
                <a:spcPts val="0"/>
              </a:spcAft>
              <a:buNone/>
            </a:pPr>
            <a:r>
              <a:rPr b="1" i="0" lang="en-US" sz="4000" u="none" cap="none" strike="noStrike">
                <a:solidFill>
                  <a:schemeClr val="dk1"/>
                </a:solidFill>
                <a:latin typeface="Bilbo"/>
                <a:ea typeface="Bilbo"/>
                <a:cs typeface="Bilbo"/>
                <a:sym typeface="Bilbo"/>
              </a:rPr>
              <a:t>Unit 2-Fibre Testing</a:t>
            </a:r>
            <a:endParaRPr b="1" i="0" sz="4000" u="none" cap="none" strike="noStrike">
              <a:solidFill>
                <a:schemeClr val="dk1"/>
              </a:solidFill>
              <a:latin typeface="Bilbo"/>
              <a:ea typeface="Bilbo"/>
              <a:cs typeface="Bilbo"/>
              <a:sym typeface="Bilbo"/>
            </a:endParaRPr>
          </a:p>
        </p:txBody>
      </p:sp>
      <p:sp>
        <p:nvSpPr>
          <p:cNvPr id="85" name="Google Shape;85;p13"/>
          <p:cNvSpPr txBox="1"/>
          <p:nvPr/>
        </p:nvSpPr>
        <p:spPr>
          <a:xfrm>
            <a:off x="5938520" y="5181600"/>
            <a:ext cx="3200400"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Bilbo"/>
                <a:ea typeface="Bilbo"/>
                <a:cs typeface="Bilbo"/>
                <a:sym typeface="Bilbo"/>
              </a:rPr>
              <a:t>Ashwini.S.M</a:t>
            </a:r>
            <a:endParaRPr/>
          </a:p>
          <a:p>
            <a:pPr indent="0" lvl="0" marL="0" marR="0" rtl="0" algn="ctr">
              <a:spcBef>
                <a:spcPts val="0"/>
              </a:spcBef>
              <a:spcAft>
                <a:spcPts val="0"/>
              </a:spcAft>
              <a:buNone/>
            </a:pPr>
            <a:r>
              <a:rPr b="1" i="0" lang="en-US" sz="2400" u="none" cap="none" strike="noStrike">
                <a:solidFill>
                  <a:schemeClr val="dk1"/>
                </a:solidFill>
                <a:latin typeface="Bilbo"/>
                <a:ea typeface="Bilbo"/>
                <a:cs typeface="Bilbo"/>
                <a:sym typeface="Bilbo"/>
              </a:rPr>
              <a:t>Assistant Professor</a:t>
            </a:r>
            <a:endParaRPr/>
          </a:p>
          <a:p>
            <a:pPr indent="0" lvl="0" marL="0" marR="0" rtl="0" algn="ctr">
              <a:spcBef>
                <a:spcPts val="0"/>
              </a:spcBef>
              <a:spcAft>
                <a:spcPts val="0"/>
              </a:spcAft>
              <a:buNone/>
            </a:pPr>
            <a:r>
              <a:rPr b="1" i="0" lang="en-US" sz="2400" u="none" cap="none" strike="noStrike">
                <a:solidFill>
                  <a:schemeClr val="dk1"/>
                </a:solidFill>
                <a:latin typeface="Bilbo"/>
                <a:ea typeface="Bilbo"/>
                <a:cs typeface="Bilbo"/>
                <a:sym typeface="Bilbo"/>
              </a:rPr>
              <a:t>Dept. of CDF</a:t>
            </a:r>
            <a:endParaRPr/>
          </a:p>
          <a:p>
            <a:pPr indent="0" lvl="0" marL="0" marR="0" rtl="0" algn="ctr">
              <a:spcBef>
                <a:spcPts val="0"/>
              </a:spcBef>
              <a:spcAft>
                <a:spcPts val="0"/>
              </a:spcAft>
              <a:buNone/>
            </a:pPr>
            <a:r>
              <a:rPr b="1" i="0" lang="en-US" sz="2400" u="none" cap="none" strike="noStrike">
                <a:solidFill>
                  <a:schemeClr val="dk1"/>
                </a:solidFill>
                <a:latin typeface="Bilbo"/>
                <a:ea typeface="Bilbo"/>
                <a:cs typeface="Bilbo"/>
                <a:sym typeface="Bilbo"/>
              </a:rPr>
              <a:t>00/00/2021</a:t>
            </a:r>
            <a:endParaRPr b="1" i="0" sz="2400" u="none" cap="none" strike="noStrike">
              <a:solidFill>
                <a:schemeClr val="dk1"/>
              </a:solidFill>
              <a:latin typeface="Bilbo"/>
              <a:ea typeface="Bilbo"/>
              <a:cs typeface="Bilbo"/>
              <a:sym typeface="Bilbo"/>
            </a:endParaRPr>
          </a:p>
        </p:txBody>
      </p:sp>
      <p:sp>
        <p:nvSpPr>
          <p:cNvPr id="86" name="Google Shape;86;p13"/>
          <p:cNvSpPr txBox="1"/>
          <p:nvPr/>
        </p:nvSpPr>
        <p:spPr>
          <a:xfrm>
            <a:off x="1952844" y="359678"/>
            <a:ext cx="7206395" cy="212365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6000" u="none" cap="none" strike="noStrike">
                <a:solidFill>
                  <a:schemeClr val="dk1"/>
                </a:solidFill>
                <a:latin typeface="Bilbo"/>
                <a:ea typeface="Bilbo"/>
                <a:cs typeface="Bilbo"/>
                <a:sym typeface="Bilbo"/>
              </a:rPr>
              <a:t>Hindusthan</a:t>
            </a:r>
            <a:endParaRPr/>
          </a:p>
          <a:p>
            <a:pPr indent="0" lvl="0" marL="0" marR="0" rtl="0" algn="ctr">
              <a:spcBef>
                <a:spcPts val="0"/>
              </a:spcBef>
              <a:spcAft>
                <a:spcPts val="0"/>
              </a:spcAft>
              <a:buNone/>
            </a:pPr>
            <a:r>
              <a:rPr b="0" i="0" lang="en-US" sz="1800" u="none" cap="none" strike="noStrike">
                <a:solidFill>
                  <a:schemeClr val="dk1"/>
                </a:solidFill>
                <a:latin typeface="Times New Roman"/>
                <a:ea typeface="Times New Roman"/>
                <a:cs typeface="Times New Roman"/>
                <a:sym typeface="Times New Roman"/>
              </a:rPr>
              <a:t>College of Arts &amp; Science</a:t>
            </a:r>
            <a:endParaRPr/>
          </a:p>
          <a:p>
            <a:pPr indent="0" lvl="0" marL="0" marR="0" rtl="0" algn="ctr">
              <a:spcBef>
                <a:spcPts val="0"/>
              </a:spcBef>
              <a:spcAft>
                <a:spcPts val="0"/>
              </a:spcAft>
              <a:buNone/>
            </a:pPr>
            <a:r>
              <a:rPr b="0" i="0" lang="en-US" sz="1800" u="none" cap="none" strike="noStrike">
                <a:solidFill>
                  <a:schemeClr val="dk1"/>
                </a:solidFill>
                <a:latin typeface="Times New Roman"/>
                <a:ea typeface="Times New Roman"/>
                <a:cs typeface="Times New Roman"/>
                <a:sym typeface="Times New Roman"/>
              </a:rPr>
              <a:t>An Autonomous College  - Affiliated to Bharathiar University</a:t>
            </a:r>
            <a:endParaRPr/>
          </a:p>
          <a:p>
            <a:pPr indent="0" lvl="0" marL="0" marR="0" rtl="0" algn="ctr">
              <a:spcBef>
                <a:spcPts val="0"/>
              </a:spcBef>
              <a:spcAft>
                <a:spcPts val="0"/>
              </a:spcAft>
              <a:buNone/>
            </a:pPr>
            <a:r>
              <a:rPr b="0" i="0" lang="en-US" sz="1800" u="none" cap="none" strike="noStrike">
                <a:solidFill>
                  <a:schemeClr val="dk1"/>
                </a:solidFill>
                <a:latin typeface="Times New Roman"/>
                <a:ea typeface="Times New Roman"/>
                <a:cs typeface="Times New Roman"/>
                <a:sym typeface="Times New Roman"/>
              </a:rPr>
              <a:t>Approved by AICTE and Govt. of Tamilnadu</a:t>
            </a:r>
            <a:endParaRPr/>
          </a:p>
          <a:p>
            <a:pPr indent="0" lvl="0" marL="0" marR="0" rtl="0" algn="ctr">
              <a:spcBef>
                <a:spcPts val="0"/>
              </a:spcBef>
              <a:spcAft>
                <a:spcPts val="0"/>
              </a:spcAft>
              <a:buNone/>
            </a:pPr>
            <a:r>
              <a:rPr b="0" i="0" lang="en-US" sz="1800" u="none" cap="none" strike="noStrike">
                <a:solidFill>
                  <a:schemeClr val="dk1"/>
                </a:solidFill>
                <a:latin typeface="Times New Roman"/>
                <a:ea typeface="Times New Roman"/>
                <a:cs typeface="Times New Roman"/>
                <a:sym typeface="Times New Roman"/>
              </a:rPr>
              <a:t>Accredited by NAAC  - An ISO Certified Institution</a:t>
            </a:r>
            <a:endParaRPr/>
          </a:p>
        </p:txBody>
      </p:sp>
      <p:pic>
        <p:nvPicPr>
          <p:cNvPr id="87" name="Google Shape;87;p13"/>
          <p:cNvPicPr preferRelativeResize="0"/>
          <p:nvPr/>
        </p:nvPicPr>
        <p:blipFill rotWithShape="1">
          <a:blip r:embed="rId3">
            <a:alphaModFix/>
          </a:blip>
          <a:srcRect b="0" l="0" r="0" t="0"/>
          <a:stretch/>
        </p:blipFill>
        <p:spPr>
          <a:xfrm>
            <a:off x="457200" y="528254"/>
            <a:ext cx="1495644" cy="1786505"/>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nvSpPr>
        <p:spPr>
          <a:xfrm>
            <a:off x="762000" y="1600200"/>
            <a:ext cx="7696200" cy="329320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600" u="none" cap="none" strike="noStrike">
                <a:solidFill>
                  <a:schemeClr val="dk1"/>
                </a:solidFill>
                <a:latin typeface="Bilbo"/>
                <a:ea typeface="Bilbo"/>
                <a:cs typeface="Bilbo"/>
                <a:sym typeface="Bilbo"/>
              </a:rPr>
              <a:t>Unit 2</a:t>
            </a:r>
            <a:endParaRPr/>
          </a:p>
          <a:p>
            <a:pPr indent="0" lvl="0" marL="0" marR="0" rtl="0" algn="ctr">
              <a:spcBef>
                <a:spcPts val="0"/>
              </a:spcBef>
              <a:spcAft>
                <a:spcPts val="0"/>
              </a:spcAft>
              <a:buNone/>
            </a:pPr>
            <a:r>
              <a:rPr b="1" i="0" lang="en-US" sz="3600" u="none" cap="none" strike="noStrike">
                <a:solidFill>
                  <a:schemeClr val="dk1"/>
                </a:solidFill>
                <a:latin typeface="Bilbo"/>
                <a:ea typeface="Bilbo"/>
                <a:cs typeface="Bilbo"/>
                <a:sym typeface="Bilbo"/>
              </a:rPr>
              <a:t>Fibre Testing</a:t>
            </a:r>
            <a:endParaRPr/>
          </a:p>
          <a:p>
            <a:pPr indent="0" lvl="0" marL="0" marR="0" rtl="0" algn="ctr">
              <a:spcBef>
                <a:spcPts val="0"/>
              </a:spcBef>
              <a:spcAft>
                <a:spcPts val="0"/>
              </a:spcAft>
              <a:buNone/>
            </a:pPr>
            <a:r>
              <a:t/>
            </a:r>
            <a:endParaRPr b="1" i="0" sz="3600" u="none" cap="none" strike="noStrike">
              <a:solidFill>
                <a:schemeClr val="dk1"/>
              </a:solidFill>
              <a:latin typeface="Bilbo"/>
              <a:ea typeface="Bilbo"/>
              <a:cs typeface="Bilbo"/>
              <a:sym typeface="Bilbo"/>
            </a:endParaRPr>
          </a:p>
          <a:p>
            <a:pPr indent="-342900" lvl="0" marL="342900" marR="0" rtl="0" algn="l">
              <a:spcBef>
                <a:spcPts val="0"/>
              </a:spcBef>
              <a:spcAft>
                <a:spcPts val="0"/>
              </a:spcAft>
              <a:buClr>
                <a:schemeClr val="dk1"/>
              </a:buClr>
              <a:buSzPts val="2000"/>
              <a:buFont typeface="Calibri"/>
              <a:buAutoNum type="arabicPeriod"/>
            </a:pPr>
            <a:r>
              <a:rPr b="1" i="0" lang="en-US" sz="2000" u="none" cap="none" strike="noStrike">
                <a:solidFill>
                  <a:schemeClr val="dk1"/>
                </a:solidFill>
                <a:latin typeface="Bilbo"/>
                <a:ea typeface="Bilbo"/>
                <a:cs typeface="Bilbo"/>
                <a:sym typeface="Bilbo"/>
              </a:rPr>
              <a:t>Cotton Fibre length - Baer Sorter</a:t>
            </a:r>
            <a:endParaRPr/>
          </a:p>
          <a:p>
            <a:pPr indent="-342900" lvl="0" marL="342900" marR="0" rtl="0" algn="l">
              <a:spcBef>
                <a:spcPts val="0"/>
              </a:spcBef>
              <a:spcAft>
                <a:spcPts val="0"/>
              </a:spcAft>
              <a:buClr>
                <a:schemeClr val="dk1"/>
              </a:buClr>
              <a:buSzPts val="2000"/>
              <a:buFont typeface="Calibri"/>
              <a:buAutoNum type="arabicPeriod"/>
            </a:pPr>
            <a:r>
              <a:rPr b="1" i="0" lang="en-US" sz="2000" u="none" cap="none" strike="noStrike">
                <a:solidFill>
                  <a:schemeClr val="dk1"/>
                </a:solidFill>
                <a:latin typeface="Bilbo"/>
                <a:ea typeface="Bilbo"/>
                <a:cs typeface="Bilbo"/>
                <a:sym typeface="Bilbo"/>
              </a:rPr>
              <a:t>Fineness - Air flow principle instrument, Sheffield micronaire</a:t>
            </a:r>
            <a:endParaRPr/>
          </a:p>
          <a:p>
            <a:pPr indent="-342900" lvl="0" marL="342900" marR="0" rtl="0" algn="l">
              <a:spcBef>
                <a:spcPts val="0"/>
              </a:spcBef>
              <a:spcAft>
                <a:spcPts val="0"/>
              </a:spcAft>
              <a:buClr>
                <a:schemeClr val="dk1"/>
              </a:buClr>
              <a:buSzPts val="2000"/>
              <a:buFont typeface="Calibri"/>
              <a:buAutoNum type="arabicPeriod"/>
            </a:pPr>
            <a:r>
              <a:rPr b="1" i="0" lang="en-US" sz="2000" u="none" cap="none" strike="noStrike">
                <a:solidFill>
                  <a:schemeClr val="dk1"/>
                </a:solidFill>
                <a:latin typeface="Bilbo"/>
                <a:ea typeface="Bilbo"/>
                <a:cs typeface="Bilbo"/>
                <a:sym typeface="Bilbo"/>
              </a:rPr>
              <a:t>Maturity - Caustic soda swelling</a:t>
            </a:r>
            <a:endParaRPr/>
          </a:p>
          <a:p>
            <a:pPr indent="-342900" lvl="0" marL="342900" marR="0" rtl="0" algn="l">
              <a:spcBef>
                <a:spcPts val="0"/>
              </a:spcBef>
              <a:spcAft>
                <a:spcPts val="0"/>
              </a:spcAft>
              <a:buClr>
                <a:schemeClr val="dk1"/>
              </a:buClr>
              <a:buSzPts val="2000"/>
              <a:buFont typeface="Calibri"/>
              <a:buAutoNum type="arabicPeriod"/>
            </a:pPr>
            <a:r>
              <a:rPr b="1" i="0" lang="en-US" sz="2000" u="none" cap="none" strike="noStrike">
                <a:solidFill>
                  <a:schemeClr val="dk1"/>
                </a:solidFill>
                <a:latin typeface="Bilbo"/>
                <a:ea typeface="Bilbo"/>
                <a:cs typeface="Bilbo"/>
                <a:sym typeface="Bilbo"/>
              </a:rPr>
              <a:t>Strength - Pressley bundle strength tester, stelometer</a:t>
            </a:r>
            <a:endParaRPr/>
          </a:p>
          <a:p>
            <a:pPr indent="-342900" lvl="0" marL="342900" marR="0" rtl="0" algn="l">
              <a:spcBef>
                <a:spcPts val="0"/>
              </a:spcBef>
              <a:spcAft>
                <a:spcPts val="0"/>
              </a:spcAft>
              <a:buClr>
                <a:schemeClr val="dk1"/>
              </a:buClr>
              <a:buSzPts val="2000"/>
              <a:buFont typeface="Calibri"/>
              <a:buAutoNum type="arabicPeriod"/>
            </a:pPr>
            <a:r>
              <a:rPr b="1" i="0" lang="en-US" sz="2000" u="none" cap="none" strike="noStrike">
                <a:solidFill>
                  <a:schemeClr val="dk1"/>
                </a:solidFill>
                <a:latin typeface="Bilbo"/>
                <a:ea typeface="Bilbo"/>
                <a:cs typeface="Bilbo"/>
                <a:sym typeface="Bilbo"/>
              </a:rPr>
              <a:t>Determination of trash and lint  in cotton – Shirley trash analyzer </a:t>
            </a:r>
            <a:endParaRPr/>
          </a:p>
        </p:txBody>
      </p:sp>
      <p:pic>
        <p:nvPicPr>
          <p:cNvPr id="93" name="Google Shape;93;p14"/>
          <p:cNvPicPr preferRelativeResize="0"/>
          <p:nvPr/>
        </p:nvPicPr>
        <p:blipFill rotWithShape="1">
          <a:blip r:embed="rId3">
            <a:alphaModFix/>
          </a:blip>
          <a:srcRect b="0" l="0" r="0" t="0"/>
          <a:stretch/>
        </p:blipFill>
        <p:spPr>
          <a:xfrm>
            <a:off x="443030" y="561557"/>
            <a:ext cx="637939" cy="7620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nvSpPr>
        <p:spPr>
          <a:xfrm>
            <a:off x="228600" y="373112"/>
            <a:ext cx="8686800" cy="163121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000" u="none" cap="none" strike="noStrike">
                <a:solidFill>
                  <a:schemeClr val="dk1"/>
                </a:solidFill>
                <a:latin typeface="Bilbo"/>
                <a:ea typeface="Bilbo"/>
                <a:cs typeface="Bilbo"/>
                <a:sym typeface="Bilbo"/>
              </a:rPr>
              <a:t>What are fibers?</a:t>
            </a:r>
            <a:endParaRPr/>
          </a:p>
          <a:p>
            <a:pPr indent="0" lvl="0" marL="0" marR="0" rtl="0" algn="just">
              <a:spcBef>
                <a:spcPts val="0"/>
              </a:spcBef>
              <a:spcAft>
                <a:spcPts val="0"/>
              </a:spcAft>
              <a:buNone/>
            </a:pPr>
            <a:r>
              <a:rPr b="0" i="0" lang="en-US" sz="2000" u="none" cap="none" strike="noStrike">
                <a:solidFill>
                  <a:schemeClr val="dk1"/>
                </a:solidFill>
                <a:latin typeface="Bilbo"/>
                <a:ea typeface="Bilbo"/>
                <a:cs typeface="Bilbo"/>
                <a:sym typeface="Bilbo"/>
              </a:rPr>
              <a:t>A fiber is a fine threadlike piece, with a length at least 100 times greater than the width. Fibres are raw materials (natural or manufactured) used to make yarns and fabrics.</a:t>
            </a:r>
            <a:endParaRPr b="0" i="0" sz="2000" u="none" cap="none" strike="noStrike">
              <a:solidFill>
                <a:schemeClr val="dk1"/>
              </a:solidFill>
              <a:latin typeface="Bilbo"/>
              <a:ea typeface="Bilbo"/>
              <a:cs typeface="Bilbo"/>
              <a:sym typeface="Bilbo"/>
            </a:endParaRPr>
          </a:p>
        </p:txBody>
      </p:sp>
      <p:pic>
        <p:nvPicPr>
          <p:cNvPr id="99" name="Google Shape;99;p15"/>
          <p:cNvPicPr preferRelativeResize="0"/>
          <p:nvPr/>
        </p:nvPicPr>
        <p:blipFill rotWithShape="1">
          <a:blip r:embed="rId3">
            <a:alphaModFix/>
          </a:blip>
          <a:srcRect b="0" l="0" r="0" t="0"/>
          <a:stretch/>
        </p:blipFill>
        <p:spPr>
          <a:xfrm>
            <a:off x="5147066" y="1816636"/>
            <a:ext cx="3768334" cy="316104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id="100" name="Google Shape;100;p15"/>
          <p:cNvPicPr preferRelativeResize="0"/>
          <p:nvPr/>
        </p:nvPicPr>
        <p:blipFill rotWithShape="1">
          <a:blip r:embed="rId4">
            <a:alphaModFix/>
          </a:blip>
          <a:srcRect b="0" l="0" r="0" t="0"/>
          <a:stretch/>
        </p:blipFill>
        <p:spPr>
          <a:xfrm>
            <a:off x="228600" y="3622576"/>
            <a:ext cx="4734560" cy="309372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id="101" name="Google Shape;101;p15"/>
          <p:cNvPicPr preferRelativeResize="0"/>
          <p:nvPr/>
        </p:nvPicPr>
        <p:blipFill rotWithShape="1">
          <a:blip r:embed="rId5">
            <a:alphaModFix/>
          </a:blip>
          <a:srcRect b="0" l="0" r="0" t="0"/>
          <a:stretch/>
        </p:blipFill>
        <p:spPr>
          <a:xfrm>
            <a:off x="8153400" y="5715000"/>
            <a:ext cx="637939" cy="7620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p16"/>
          <p:cNvSpPr/>
          <p:nvPr/>
        </p:nvSpPr>
        <p:spPr>
          <a:xfrm>
            <a:off x="7239000" y="5943600"/>
            <a:ext cx="1600200" cy="6096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07" name="Google Shape;107;p16"/>
          <p:cNvPicPr preferRelativeResize="0"/>
          <p:nvPr/>
        </p:nvPicPr>
        <p:blipFill rotWithShape="1">
          <a:blip r:embed="rId4">
            <a:alphaModFix/>
          </a:blip>
          <a:srcRect b="0" l="0" r="0" t="0"/>
          <a:stretch/>
        </p:blipFill>
        <p:spPr>
          <a:xfrm>
            <a:off x="518807" y="604736"/>
            <a:ext cx="637939" cy="7620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pic>
        <p:nvPicPr>
          <p:cNvPr id="112" name="Google Shape;112;p17"/>
          <p:cNvPicPr preferRelativeResize="0"/>
          <p:nvPr/>
        </p:nvPicPr>
        <p:blipFill rotWithShape="1">
          <a:blip r:embed="rId4">
            <a:alphaModFix/>
          </a:blip>
          <a:srcRect b="0" l="0" r="0" t="0"/>
          <a:stretch/>
        </p:blipFill>
        <p:spPr>
          <a:xfrm>
            <a:off x="518808" y="395314"/>
            <a:ext cx="700392" cy="836599"/>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18"/>
          <p:cNvPicPr preferRelativeResize="0"/>
          <p:nvPr/>
        </p:nvPicPr>
        <p:blipFill rotWithShape="1">
          <a:blip r:embed="rId3">
            <a:alphaModFix/>
          </a:blip>
          <a:srcRect b="0" l="0" r="0" t="0"/>
          <a:stretch/>
        </p:blipFill>
        <p:spPr>
          <a:xfrm>
            <a:off x="4610100" y="3132403"/>
            <a:ext cx="3810000" cy="2791326"/>
          </a:xfrm>
          <a:prstGeom prst="rect">
            <a:avLst/>
          </a:prstGeom>
          <a:noFill/>
          <a:ln cap="sq" cmpd="sng" w="127000">
            <a:solidFill>
              <a:srgbClr val="000000"/>
            </a:solidFill>
            <a:prstDash val="solid"/>
            <a:miter lim="800000"/>
            <a:headEnd len="sm" w="sm" type="none"/>
            <a:tailEnd len="sm" w="sm" type="none"/>
          </a:ln>
          <a:effectLst>
            <a:outerShdw blurRad="57150" rotWithShape="0" algn="tl" dir="2700000" dist="50800">
              <a:srgbClr val="000000">
                <a:alpha val="40000"/>
              </a:srgbClr>
            </a:outerShdw>
          </a:effectLst>
        </p:spPr>
      </p:pic>
      <p:pic>
        <p:nvPicPr>
          <p:cNvPr id="118" name="Google Shape;118;p18"/>
          <p:cNvPicPr preferRelativeResize="0"/>
          <p:nvPr/>
        </p:nvPicPr>
        <p:blipFill rotWithShape="1">
          <a:blip r:embed="rId4">
            <a:alphaModFix/>
          </a:blip>
          <a:srcRect b="0" l="0" r="0" t="0"/>
          <a:stretch/>
        </p:blipFill>
        <p:spPr>
          <a:xfrm>
            <a:off x="986714" y="787400"/>
            <a:ext cx="4198772" cy="2800581"/>
          </a:xfrm>
          <a:prstGeom prst="rect">
            <a:avLst/>
          </a:prstGeom>
          <a:noFill/>
          <a:ln cap="sq" cmpd="sng" w="127000">
            <a:solidFill>
              <a:srgbClr val="000000"/>
            </a:solidFill>
            <a:prstDash val="solid"/>
            <a:miter lim="800000"/>
            <a:headEnd len="sm" w="sm" type="none"/>
            <a:tailEnd len="sm" w="sm" type="none"/>
          </a:ln>
          <a:effectLst>
            <a:outerShdw blurRad="57150" rotWithShape="0" algn="tl" dir="2700000" dist="50800">
              <a:srgbClr val="000000">
                <a:alpha val="40000"/>
              </a:srgbClr>
            </a:outerShdw>
          </a:effectLst>
        </p:spPr>
      </p:pic>
      <p:sp>
        <p:nvSpPr>
          <p:cNvPr id="119" name="Google Shape;119;p18"/>
          <p:cNvSpPr txBox="1"/>
          <p:nvPr/>
        </p:nvSpPr>
        <p:spPr>
          <a:xfrm>
            <a:off x="656666" y="144780"/>
            <a:ext cx="784860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200" u="none" cap="none" strike="noStrike">
                <a:solidFill>
                  <a:schemeClr val="dk1"/>
                </a:solidFill>
                <a:latin typeface="Architects Daughter"/>
                <a:ea typeface="Architects Daughter"/>
                <a:cs typeface="Architects Daughter"/>
                <a:sym typeface="Architects Daughter"/>
              </a:rPr>
              <a:t>Animal Fibres</a:t>
            </a:r>
            <a:endParaRPr b="1" i="0" sz="3200" u="none" cap="none" strike="noStrike">
              <a:solidFill>
                <a:schemeClr val="dk1"/>
              </a:solidFill>
              <a:latin typeface="Architects Daughter"/>
              <a:ea typeface="Architects Daughter"/>
              <a:cs typeface="Architects Daughter"/>
              <a:sym typeface="Architects Daughter"/>
            </a:endParaRPr>
          </a:p>
        </p:txBody>
      </p:sp>
      <p:sp>
        <p:nvSpPr>
          <p:cNvPr id="120" name="Google Shape;120;p18"/>
          <p:cNvSpPr txBox="1"/>
          <p:nvPr/>
        </p:nvSpPr>
        <p:spPr>
          <a:xfrm>
            <a:off x="2092960" y="3881735"/>
            <a:ext cx="20574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600" u="none" cap="none" strike="noStrike">
                <a:solidFill>
                  <a:schemeClr val="dk1"/>
                </a:solidFill>
                <a:latin typeface="Architects Daughter"/>
                <a:ea typeface="Architects Daughter"/>
                <a:cs typeface="Architects Daughter"/>
                <a:sym typeface="Architects Daughter"/>
              </a:rPr>
              <a:t>Silk</a:t>
            </a:r>
            <a:endParaRPr b="1" i="0" sz="3600" u="none" cap="none" strike="noStrike">
              <a:solidFill>
                <a:schemeClr val="dk1"/>
              </a:solidFill>
              <a:latin typeface="Architects Daughter"/>
              <a:ea typeface="Architects Daughter"/>
              <a:cs typeface="Architects Daughter"/>
              <a:sym typeface="Architects Daughter"/>
            </a:endParaRPr>
          </a:p>
        </p:txBody>
      </p:sp>
      <p:sp>
        <p:nvSpPr>
          <p:cNvPr id="121" name="Google Shape;121;p18"/>
          <p:cNvSpPr txBox="1"/>
          <p:nvPr/>
        </p:nvSpPr>
        <p:spPr>
          <a:xfrm>
            <a:off x="5334000" y="6183868"/>
            <a:ext cx="23622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800" u="none" cap="none" strike="noStrike">
                <a:solidFill>
                  <a:schemeClr val="dk1"/>
                </a:solidFill>
                <a:latin typeface="Architects Daughter"/>
                <a:ea typeface="Architects Daughter"/>
                <a:cs typeface="Architects Daughter"/>
                <a:sym typeface="Architects Daughter"/>
              </a:rPr>
              <a:t>Wool</a:t>
            </a:r>
            <a:endParaRPr b="1" i="0" sz="2800" u="none" cap="none" strike="noStrike">
              <a:solidFill>
                <a:schemeClr val="dk1"/>
              </a:solidFill>
              <a:latin typeface="Architects Daughter"/>
              <a:ea typeface="Architects Daughter"/>
              <a:cs typeface="Architects Daughter"/>
              <a:sym typeface="Architects Daughter"/>
            </a:endParaRPr>
          </a:p>
        </p:txBody>
      </p:sp>
      <p:pic>
        <p:nvPicPr>
          <p:cNvPr id="122" name="Google Shape;122;p18"/>
          <p:cNvPicPr preferRelativeResize="0"/>
          <p:nvPr/>
        </p:nvPicPr>
        <p:blipFill rotWithShape="1">
          <a:blip r:embed="rId5">
            <a:alphaModFix/>
          </a:blip>
          <a:srcRect b="0" l="0" r="0" t="0"/>
          <a:stretch/>
        </p:blipFill>
        <p:spPr>
          <a:xfrm>
            <a:off x="518808" y="5377615"/>
            <a:ext cx="700392" cy="836599"/>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pic>
        <p:nvPicPr>
          <p:cNvPr id="127" name="Google Shape;127;p19"/>
          <p:cNvPicPr preferRelativeResize="0"/>
          <p:nvPr/>
        </p:nvPicPr>
        <p:blipFill rotWithShape="1">
          <a:blip r:embed="rId4">
            <a:alphaModFix/>
          </a:blip>
          <a:srcRect b="0" l="0" r="0" t="0"/>
          <a:stretch/>
        </p:blipFill>
        <p:spPr>
          <a:xfrm>
            <a:off x="0" y="3505200"/>
            <a:ext cx="486383" cy="58097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descr="https://image.slidesharecdn.com/inorganicpresentation-160117021431/95/inorganic-fibers-and-materials-of-carbon-17-638.jpg?cb=1452997311" id="132" name="Google Shape;132;p2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33" name="Google Shape;133;p20"/>
          <p:cNvPicPr preferRelativeResize="0"/>
          <p:nvPr/>
        </p:nvPicPr>
        <p:blipFill rotWithShape="1">
          <a:blip r:embed="rId3">
            <a:alphaModFix/>
          </a:blip>
          <a:srcRect b="23347" l="0" r="10621" t="0"/>
          <a:stretch/>
        </p:blipFill>
        <p:spPr>
          <a:xfrm>
            <a:off x="1219200" y="1295400"/>
            <a:ext cx="6863864" cy="44196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id="134" name="Google Shape;134;p20"/>
          <p:cNvPicPr preferRelativeResize="0"/>
          <p:nvPr/>
        </p:nvPicPr>
        <p:blipFill rotWithShape="1">
          <a:blip r:embed="rId4">
            <a:alphaModFix/>
          </a:blip>
          <a:srcRect b="0" l="0" r="0" t="0"/>
          <a:stretch/>
        </p:blipFill>
        <p:spPr>
          <a:xfrm>
            <a:off x="307975" y="458801"/>
            <a:ext cx="700392" cy="836599"/>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pic>
        <p:nvPicPr>
          <p:cNvPr id="139" name="Google Shape;139;p21"/>
          <p:cNvPicPr preferRelativeResize="0"/>
          <p:nvPr/>
        </p:nvPicPr>
        <p:blipFill rotWithShape="1">
          <a:blip r:embed="rId4">
            <a:alphaModFix/>
          </a:blip>
          <a:srcRect b="0" l="0" r="0" t="0"/>
          <a:stretch/>
        </p:blipFill>
        <p:spPr>
          <a:xfrm>
            <a:off x="7772400" y="5503326"/>
            <a:ext cx="791183" cy="945046"/>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p:nvPr/>
        </p:nvSpPr>
        <p:spPr>
          <a:xfrm>
            <a:off x="990600" y="1752600"/>
            <a:ext cx="7467600" cy="2492990"/>
          </a:xfrm>
          <a:prstGeom prst="rect">
            <a:avLst/>
          </a:prstGeom>
          <a:noFill/>
          <a:ln>
            <a:noFill/>
          </a:ln>
        </p:spPr>
        <p:txBody>
          <a:bodyPr anchorCtr="0" anchor="t" bIns="45700" lIns="91425" spcFirstLastPara="1" rIns="91425" wrap="square" tIns="45700">
            <a:noAutofit/>
          </a:bodyPr>
          <a:lstStyle/>
          <a:p>
            <a:pPr indent="-283464" lvl="0" marL="365760" marR="0" rtl="0" algn="ctr">
              <a:spcBef>
                <a:spcPts val="0"/>
              </a:spcBef>
              <a:spcAft>
                <a:spcPts val="0"/>
              </a:spcAft>
              <a:buNone/>
            </a:pPr>
            <a:r>
              <a:rPr lang="en-US" sz="3600">
                <a:solidFill>
                  <a:schemeClr val="dk1"/>
                </a:solidFill>
                <a:latin typeface="Bilbo"/>
                <a:ea typeface="Bilbo"/>
                <a:cs typeface="Bilbo"/>
                <a:sym typeface="Bilbo"/>
              </a:rPr>
              <a:t>FIBER TESTING</a:t>
            </a:r>
            <a:endParaRPr/>
          </a:p>
          <a:p>
            <a:pPr indent="-457200" lvl="0" marL="539496" marR="0" rtl="0" algn="just">
              <a:spcBef>
                <a:spcPts val="0"/>
              </a:spcBef>
              <a:spcAft>
                <a:spcPts val="0"/>
              </a:spcAft>
              <a:buClr>
                <a:schemeClr val="dk1"/>
              </a:buClr>
              <a:buSzPts val="2400"/>
              <a:buFont typeface="Arial"/>
              <a:buChar char="•"/>
            </a:pPr>
            <a:r>
              <a:rPr lang="en-US" sz="2400">
                <a:solidFill>
                  <a:schemeClr val="dk1"/>
                </a:solidFill>
                <a:latin typeface="Bilbo"/>
                <a:ea typeface="Bilbo"/>
                <a:cs typeface="Bilbo"/>
                <a:sym typeface="Bilbo"/>
              </a:rPr>
              <a:t>The unit from which many complicated textile structures are built is the single fibre.</a:t>
            </a:r>
            <a:endParaRPr/>
          </a:p>
          <a:p>
            <a:pPr indent="-457200" lvl="0" marL="539496" marR="0" rtl="0" algn="just">
              <a:spcBef>
                <a:spcPts val="0"/>
              </a:spcBef>
              <a:spcAft>
                <a:spcPts val="0"/>
              </a:spcAft>
              <a:buClr>
                <a:schemeClr val="dk1"/>
              </a:buClr>
              <a:buSzPts val="2400"/>
              <a:buFont typeface="Arial"/>
              <a:buChar char="•"/>
            </a:pPr>
            <a:r>
              <a:rPr lang="en-US" sz="2400">
                <a:solidFill>
                  <a:schemeClr val="dk1"/>
                </a:solidFill>
                <a:latin typeface="Bilbo"/>
                <a:ea typeface="Bilbo"/>
                <a:cs typeface="Bilbo"/>
                <a:sym typeface="Bilbo"/>
              </a:rPr>
              <a:t>To evaluate the quality of raw material, two important dimensions namely fiber length and fineness are required.</a:t>
            </a:r>
            <a:endParaRPr sz="2400">
              <a:solidFill>
                <a:schemeClr val="dk1"/>
              </a:solidFill>
              <a:latin typeface="Bilbo"/>
              <a:ea typeface="Bilbo"/>
              <a:cs typeface="Bilbo"/>
              <a:sym typeface="Bilbo"/>
            </a:endParaRPr>
          </a:p>
        </p:txBody>
      </p:sp>
      <p:pic>
        <p:nvPicPr>
          <p:cNvPr id="145" name="Google Shape;145;p22"/>
          <p:cNvPicPr preferRelativeResize="0"/>
          <p:nvPr/>
        </p:nvPicPr>
        <p:blipFill rotWithShape="1">
          <a:blip r:embed="rId3">
            <a:alphaModFix/>
          </a:blip>
          <a:srcRect b="0" l="0" r="0" t="0"/>
          <a:stretch/>
        </p:blipFill>
        <p:spPr>
          <a:xfrm>
            <a:off x="518808" y="685800"/>
            <a:ext cx="701732" cy="8382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nvSpPr>
        <p:spPr>
          <a:xfrm>
            <a:off x="381000" y="304800"/>
            <a:ext cx="85344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Bilbo"/>
                <a:ea typeface="Bilbo"/>
                <a:cs typeface="Bilbo"/>
                <a:sym typeface="Bilbo"/>
              </a:rPr>
              <a:t>Importance Tests for Fibre Properties:</a:t>
            </a:r>
            <a:endParaRPr/>
          </a:p>
        </p:txBody>
      </p:sp>
      <p:sp>
        <p:nvSpPr>
          <p:cNvPr id="151" name="Google Shape;151;p23"/>
          <p:cNvSpPr txBox="1"/>
          <p:nvPr/>
        </p:nvSpPr>
        <p:spPr>
          <a:xfrm>
            <a:off x="6324600" y="3581400"/>
            <a:ext cx="2390776" cy="193899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400"/>
              <a:buFont typeface="Arimo"/>
              <a:buChar char="ë"/>
            </a:pPr>
            <a:r>
              <a:rPr lang="en-US" sz="2400">
                <a:solidFill>
                  <a:schemeClr val="dk1"/>
                </a:solidFill>
                <a:latin typeface="Bilbo"/>
                <a:ea typeface="Bilbo"/>
                <a:cs typeface="Bilbo"/>
                <a:sym typeface="Bilbo"/>
              </a:rPr>
              <a:t>Fibre Length</a:t>
            </a:r>
            <a:endParaRPr/>
          </a:p>
          <a:p>
            <a:pPr indent="-285750" lvl="0" marL="285750" marR="0" rtl="0" algn="l">
              <a:spcBef>
                <a:spcPts val="0"/>
              </a:spcBef>
              <a:spcAft>
                <a:spcPts val="0"/>
              </a:spcAft>
              <a:buClr>
                <a:schemeClr val="dk1"/>
              </a:buClr>
              <a:buSzPts val="2400"/>
              <a:buFont typeface="Arimo"/>
              <a:buChar char="ë"/>
            </a:pPr>
            <a:r>
              <a:rPr lang="en-US" sz="2400">
                <a:solidFill>
                  <a:schemeClr val="dk1"/>
                </a:solidFill>
                <a:latin typeface="Bilbo"/>
                <a:ea typeface="Bilbo"/>
                <a:cs typeface="Bilbo"/>
                <a:sym typeface="Bilbo"/>
              </a:rPr>
              <a:t>Fibre Fineness</a:t>
            </a:r>
            <a:endParaRPr/>
          </a:p>
          <a:p>
            <a:pPr indent="-285750" lvl="0" marL="285750" marR="0" rtl="0" algn="l">
              <a:spcBef>
                <a:spcPts val="0"/>
              </a:spcBef>
              <a:spcAft>
                <a:spcPts val="0"/>
              </a:spcAft>
              <a:buClr>
                <a:schemeClr val="dk1"/>
              </a:buClr>
              <a:buSzPts val="2400"/>
              <a:buFont typeface="Arimo"/>
              <a:buChar char="ë"/>
            </a:pPr>
            <a:r>
              <a:rPr lang="en-US" sz="2400">
                <a:solidFill>
                  <a:schemeClr val="dk1"/>
                </a:solidFill>
                <a:latin typeface="Bilbo"/>
                <a:ea typeface="Bilbo"/>
                <a:cs typeface="Bilbo"/>
                <a:sym typeface="Bilbo"/>
              </a:rPr>
              <a:t>Fibre Maturity</a:t>
            </a:r>
            <a:endParaRPr/>
          </a:p>
          <a:p>
            <a:pPr indent="-285750" lvl="0" marL="285750" marR="0" rtl="0" algn="l">
              <a:spcBef>
                <a:spcPts val="0"/>
              </a:spcBef>
              <a:spcAft>
                <a:spcPts val="0"/>
              </a:spcAft>
              <a:buClr>
                <a:schemeClr val="dk1"/>
              </a:buClr>
              <a:buSzPts val="2400"/>
              <a:buFont typeface="Arimo"/>
              <a:buChar char="ë"/>
            </a:pPr>
            <a:r>
              <a:rPr lang="en-US" sz="2400">
                <a:solidFill>
                  <a:schemeClr val="dk1"/>
                </a:solidFill>
                <a:latin typeface="Bilbo"/>
                <a:ea typeface="Bilbo"/>
                <a:cs typeface="Bilbo"/>
                <a:sym typeface="Bilbo"/>
              </a:rPr>
              <a:t>Fibre Strength</a:t>
            </a:r>
            <a:endParaRPr/>
          </a:p>
          <a:p>
            <a:pPr indent="-285750" lvl="0" marL="285750" marR="0" rtl="0" algn="l">
              <a:spcBef>
                <a:spcPts val="0"/>
              </a:spcBef>
              <a:spcAft>
                <a:spcPts val="0"/>
              </a:spcAft>
              <a:buClr>
                <a:schemeClr val="dk1"/>
              </a:buClr>
              <a:buSzPts val="2400"/>
              <a:buFont typeface="Arimo"/>
              <a:buChar char="ë"/>
            </a:pPr>
            <a:r>
              <a:rPr lang="en-US" sz="2400">
                <a:solidFill>
                  <a:schemeClr val="dk1"/>
                </a:solidFill>
                <a:latin typeface="Bilbo"/>
                <a:ea typeface="Bilbo"/>
                <a:cs typeface="Bilbo"/>
                <a:sym typeface="Bilbo"/>
              </a:rPr>
              <a:t>Trash Content</a:t>
            </a:r>
            <a:endParaRPr sz="2400">
              <a:solidFill>
                <a:schemeClr val="dk1"/>
              </a:solidFill>
              <a:latin typeface="Bilbo"/>
              <a:ea typeface="Bilbo"/>
              <a:cs typeface="Bilbo"/>
              <a:sym typeface="Bilbo"/>
            </a:endParaRPr>
          </a:p>
        </p:txBody>
      </p:sp>
      <p:pic>
        <p:nvPicPr>
          <p:cNvPr id="152" name="Google Shape;152;p23"/>
          <p:cNvPicPr preferRelativeResize="0"/>
          <p:nvPr/>
        </p:nvPicPr>
        <p:blipFill rotWithShape="1">
          <a:blip r:embed="rId3">
            <a:alphaModFix/>
          </a:blip>
          <a:srcRect b="0" l="0" r="0" t="0"/>
          <a:stretch/>
        </p:blipFill>
        <p:spPr>
          <a:xfrm>
            <a:off x="1371600" y="1752600"/>
            <a:ext cx="4595892" cy="3036074"/>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45000">
              <a:srgbClr val="000000">
                <a:alpha val="29803"/>
              </a:srgbClr>
            </a:outerShdw>
          </a:effectLst>
        </p:spPr>
      </p:pic>
      <p:pic>
        <p:nvPicPr>
          <p:cNvPr id="153" name="Google Shape;153;p23"/>
          <p:cNvPicPr preferRelativeResize="0"/>
          <p:nvPr/>
        </p:nvPicPr>
        <p:blipFill rotWithShape="1">
          <a:blip r:embed="rId4">
            <a:alphaModFix/>
          </a:blip>
          <a:srcRect b="0" l="0" r="0" t="0"/>
          <a:stretch/>
        </p:blipFill>
        <p:spPr>
          <a:xfrm>
            <a:off x="376134" y="5623390"/>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4"/>
          <p:cNvSpPr txBox="1"/>
          <p:nvPr/>
        </p:nvSpPr>
        <p:spPr>
          <a:xfrm>
            <a:off x="0" y="316016"/>
            <a:ext cx="9144000" cy="249299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Bilbo"/>
                <a:ea typeface="Bilbo"/>
                <a:cs typeface="Bilbo"/>
                <a:sym typeface="Bilbo"/>
              </a:rPr>
              <a:t>Fibre Length</a:t>
            </a:r>
            <a:endParaRPr/>
          </a:p>
          <a:p>
            <a:pPr indent="-285750" lvl="0" marL="285750" marR="0" rtl="0" algn="just">
              <a:spcBef>
                <a:spcPts val="0"/>
              </a:spcBef>
              <a:spcAft>
                <a:spcPts val="0"/>
              </a:spcAft>
              <a:buClr>
                <a:schemeClr val="dk1"/>
              </a:buClr>
              <a:buSzPts val="2000"/>
              <a:buFont typeface="Arimo"/>
              <a:buChar char="a"/>
            </a:pPr>
            <a:r>
              <a:rPr lang="en-US" sz="2000">
                <a:solidFill>
                  <a:schemeClr val="dk1"/>
                </a:solidFill>
                <a:latin typeface="Bilbo"/>
                <a:ea typeface="Bilbo"/>
                <a:cs typeface="Bilbo"/>
                <a:sym typeface="Bilbo"/>
              </a:rPr>
              <a:t>Length of staple fibre is one of the most important characteristics.</a:t>
            </a:r>
            <a:endParaRPr/>
          </a:p>
          <a:p>
            <a:pPr indent="-285750" lvl="0" marL="285750" marR="0" rtl="0" algn="just">
              <a:spcBef>
                <a:spcPts val="0"/>
              </a:spcBef>
              <a:spcAft>
                <a:spcPts val="0"/>
              </a:spcAft>
              <a:buClr>
                <a:schemeClr val="dk1"/>
              </a:buClr>
              <a:buSzPts val="2000"/>
              <a:buFont typeface="Arimo"/>
              <a:buChar char="a"/>
            </a:pPr>
            <a:r>
              <a:rPr lang="en-US" sz="2000">
                <a:solidFill>
                  <a:schemeClr val="dk1"/>
                </a:solidFill>
                <a:latin typeface="Bilbo"/>
                <a:ea typeface="Bilbo"/>
                <a:cs typeface="Bilbo"/>
                <a:sym typeface="Bilbo"/>
              </a:rPr>
              <a:t>The length and fineness are sometimes related in natural fibres whereas for manmade fibres, length and fineness can be controlled separately.</a:t>
            </a:r>
            <a:endParaRPr/>
          </a:p>
          <a:p>
            <a:pPr indent="-285750" lvl="0" marL="285750" marR="0" rtl="0" algn="just">
              <a:spcBef>
                <a:spcPts val="0"/>
              </a:spcBef>
              <a:spcAft>
                <a:spcPts val="0"/>
              </a:spcAft>
              <a:buClr>
                <a:schemeClr val="dk1"/>
              </a:buClr>
              <a:buSzPts val="2000"/>
              <a:buFont typeface="Arimo"/>
              <a:buChar char="a"/>
            </a:pPr>
            <a:r>
              <a:rPr lang="en-US" sz="2000">
                <a:solidFill>
                  <a:schemeClr val="dk1"/>
                </a:solidFill>
                <a:latin typeface="Bilbo"/>
                <a:ea typeface="Bilbo"/>
                <a:cs typeface="Bilbo"/>
                <a:sym typeface="Bilbo"/>
              </a:rPr>
              <a:t>The measurement of natural fibres is a task as there is a greater variation in the length of different types of same material or within the same type</a:t>
            </a:r>
            <a:endParaRPr/>
          </a:p>
          <a:p>
            <a:pPr indent="-285750" lvl="0" marL="285750" marR="0" rtl="0" algn="just">
              <a:spcBef>
                <a:spcPts val="0"/>
              </a:spcBef>
              <a:spcAft>
                <a:spcPts val="0"/>
              </a:spcAft>
              <a:buClr>
                <a:schemeClr val="dk1"/>
              </a:buClr>
              <a:buSzPts val="2000"/>
              <a:buFont typeface="Arimo"/>
              <a:buChar char="a"/>
            </a:pPr>
            <a:r>
              <a:rPr lang="en-US" sz="2000">
                <a:solidFill>
                  <a:schemeClr val="dk1"/>
                </a:solidFill>
                <a:latin typeface="Bilbo"/>
                <a:ea typeface="Bilbo"/>
                <a:cs typeface="Bilbo"/>
                <a:sym typeface="Bilbo"/>
              </a:rPr>
              <a:t>The properties of cotton fibre vary</a:t>
            </a:r>
            <a:endParaRPr/>
          </a:p>
        </p:txBody>
      </p:sp>
      <p:sp>
        <p:nvSpPr>
          <p:cNvPr id="159" name="Google Shape;159;p24"/>
          <p:cNvSpPr txBox="1"/>
          <p:nvPr/>
        </p:nvSpPr>
        <p:spPr>
          <a:xfrm>
            <a:off x="4353560" y="2613498"/>
            <a:ext cx="4191000" cy="101566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mo"/>
              <a:buChar char="ë"/>
            </a:pPr>
            <a:r>
              <a:rPr lang="en-US" sz="2000">
                <a:solidFill>
                  <a:schemeClr val="dk1"/>
                </a:solidFill>
                <a:latin typeface="Bilbo"/>
                <a:ea typeface="Bilbo"/>
                <a:cs typeface="Bilbo"/>
                <a:sym typeface="Bilbo"/>
              </a:rPr>
              <a:t>For different growth areas.</a:t>
            </a:r>
            <a:endParaRPr/>
          </a:p>
          <a:p>
            <a:pPr indent="-342900" lvl="0" marL="342900" marR="0" rtl="0" algn="l">
              <a:spcBef>
                <a:spcPts val="0"/>
              </a:spcBef>
              <a:spcAft>
                <a:spcPts val="0"/>
              </a:spcAft>
              <a:buClr>
                <a:schemeClr val="dk1"/>
              </a:buClr>
              <a:buSzPts val="2000"/>
              <a:buFont typeface="Arimo"/>
              <a:buChar char="ë"/>
            </a:pPr>
            <a:r>
              <a:rPr lang="en-US" sz="2000">
                <a:solidFill>
                  <a:schemeClr val="dk1"/>
                </a:solidFill>
                <a:latin typeface="Bilbo"/>
                <a:ea typeface="Bilbo"/>
                <a:cs typeface="Bilbo"/>
                <a:sym typeface="Bilbo"/>
              </a:rPr>
              <a:t>For different climatic conditions.</a:t>
            </a:r>
            <a:endParaRPr/>
          </a:p>
          <a:p>
            <a:pPr indent="-342900" lvl="0" marL="342900" marR="0" rtl="0" algn="l">
              <a:spcBef>
                <a:spcPts val="0"/>
              </a:spcBef>
              <a:spcAft>
                <a:spcPts val="0"/>
              </a:spcAft>
              <a:buClr>
                <a:schemeClr val="dk1"/>
              </a:buClr>
              <a:buSzPts val="2000"/>
              <a:buFont typeface="Arimo"/>
              <a:buChar char="ë"/>
            </a:pPr>
            <a:r>
              <a:rPr lang="en-US" sz="2000">
                <a:solidFill>
                  <a:schemeClr val="dk1"/>
                </a:solidFill>
                <a:latin typeface="Bilbo"/>
                <a:ea typeface="Bilbo"/>
                <a:cs typeface="Bilbo"/>
                <a:sym typeface="Bilbo"/>
              </a:rPr>
              <a:t>From year to year.</a:t>
            </a:r>
            <a:endParaRPr/>
          </a:p>
        </p:txBody>
      </p:sp>
      <p:pic>
        <p:nvPicPr>
          <p:cNvPr id="160" name="Google Shape;160;p24"/>
          <p:cNvPicPr preferRelativeResize="0"/>
          <p:nvPr/>
        </p:nvPicPr>
        <p:blipFill rotWithShape="1">
          <a:blip r:embed="rId3">
            <a:alphaModFix/>
          </a:blip>
          <a:srcRect b="7086" l="0" r="0" t="0"/>
          <a:stretch/>
        </p:blipFill>
        <p:spPr>
          <a:xfrm>
            <a:off x="599440" y="4142605"/>
            <a:ext cx="7945120" cy="2502740"/>
          </a:xfrm>
          <a:prstGeom prst="round2DiagRect">
            <a:avLst>
              <a:gd fmla="val 16667" name="adj1"/>
              <a:gd fmla="val 3712"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61" name="Google Shape;161;p24"/>
          <p:cNvPicPr preferRelativeResize="0"/>
          <p:nvPr/>
        </p:nvPicPr>
        <p:blipFill rotWithShape="1">
          <a:blip r:embed="rId4">
            <a:alphaModFix/>
          </a:blip>
          <a:srcRect b="0" l="0" r="0" t="0"/>
          <a:stretch/>
        </p:blipFill>
        <p:spPr>
          <a:xfrm>
            <a:off x="254107" y="308566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pic>
        <p:nvPicPr>
          <p:cNvPr id="166" name="Google Shape;166;p25"/>
          <p:cNvPicPr preferRelativeResize="0"/>
          <p:nvPr/>
        </p:nvPicPr>
        <p:blipFill rotWithShape="1">
          <a:blip r:embed="rId4">
            <a:alphaModFix/>
          </a:blip>
          <a:srcRect b="0" l="0" r="0" t="0"/>
          <a:stretch/>
        </p:blipFill>
        <p:spPr>
          <a:xfrm>
            <a:off x="7848600" y="5791200"/>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p:nvPr/>
        </p:nvSpPr>
        <p:spPr>
          <a:xfrm>
            <a:off x="434502" y="392349"/>
            <a:ext cx="8310560" cy="61247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Bilbo"/>
                <a:ea typeface="Bilbo"/>
                <a:cs typeface="Bilbo"/>
                <a:sym typeface="Bilbo"/>
              </a:rPr>
              <a:t>BAER SORTER</a:t>
            </a:r>
            <a:endParaRPr/>
          </a:p>
          <a:p>
            <a:pPr indent="0" lvl="0" marL="82550" marR="0" rtl="0" algn="l">
              <a:spcBef>
                <a:spcPts val="0"/>
              </a:spcBef>
              <a:spcAft>
                <a:spcPts val="0"/>
              </a:spcAft>
              <a:buNone/>
            </a:pPr>
            <a:r>
              <a:rPr lang="en-US" sz="2400">
                <a:solidFill>
                  <a:schemeClr val="dk1"/>
                </a:solidFill>
                <a:latin typeface="Bilbo"/>
                <a:ea typeface="Bilbo"/>
                <a:cs typeface="Bilbo"/>
                <a:sym typeface="Bilbo"/>
              </a:rPr>
              <a:t>It is a comb sorter instrument which enables the sample to be fractionalized into small length groups.</a:t>
            </a:r>
            <a:endParaRPr/>
          </a:p>
          <a:p>
            <a:pPr indent="0" lvl="0" marL="0" marR="0" rtl="0" algn="l">
              <a:spcBef>
                <a:spcPts val="0"/>
              </a:spcBef>
              <a:spcAft>
                <a:spcPts val="0"/>
              </a:spcAft>
              <a:buNone/>
            </a:pPr>
            <a:r>
              <a:rPr b="1" lang="en-US" sz="2400">
                <a:solidFill>
                  <a:schemeClr val="dk1"/>
                </a:solidFill>
                <a:latin typeface="Bilbo"/>
                <a:ea typeface="Bilbo"/>
                <a:cs typeface="Bilbo"/>
                <a:sym typeface="Bilbo"/>
              </a:rPr>
              <a:t>PRINCIPLE:</a:t>
            </a:r>
            <a:endParaRPr/>
          </a:p>
          <a:p>
            <a:pPr indent="0" lvl="0" marL="0" marR="0" rtl="0" algn="just">
              <a:spcBef>
                <a:spcPts val="0"/>
              </a:spcBef>
              <a:spcAft>
                <a:spcPts val="0"/>
              </a:spcAft>
              <a:buNone/>
            </a:pPr>
            <a:r>
              <a:rPr lang="en-US" sz="2400">
                <a:solidFill>
                  <a:schemeClr val="dk1"/>
                </a:solidFill>
                <a:latin typeface="Bilbo"/>
                <a:ea typeface="Bilbo"/>
                <a:cs typeface="Bilbo"/>
                <a:sym typeface="Bilbo"/>
              </a:rPr>
              <a:t>a numerical  sample of fibres is arranged in the form of an  array in the descending order of length and from a tracing of this array the effective length, mean length, percentage  of short fibers and dispersion are calculated.</a:t>
            </a:r>
            <a:endParaRPr/>
          </a:p>
          <a:p>
            <a:pPr indent="0" lvl="0" marL="0" marR="0" rtl="0" algn="just">
              <a:spcBef>
                <a:spcPts val="0"/>
              </a:spcBef>
              <a:spcAft>
                <a:spcPts val="0"/>
              </a:spcAft>
              <a:buNone/>
            </a:pPr>
            <a:r>
              <a:rPr b="1" lang="en-US" sz="2400">
                <a:solidFill>
                  <a:schemeClr val="dk1"/>
                </a:solidFill>
                <a:latin typeface="Bilbo"/>
                <a:ea typeface="Bilbo"/>
                <a:cs typeface="Bilbo"/>
                <a:sym typeface="Bilbo"/>
              </a:rPr>
              <a:t>The operation involves the following four main steps:</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preparation of a tuft with all the fibers aligned at one end.</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withdrawal of fibers in the order of decreasing length </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preparation of sorter diagram by laying the fibers on a black velvet pad in decreasing order of length , the fibers parallel and their lower ends aligned horizontal base line.</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analysis of the diagram</a:t>
            </a:r>
            <a:endParaRPr sz="2400">
              <a:solidFill>
                <a:schemeClr val="dk1"/>
              </a:solidFill>
              <a:latin typeface="Bilbo"/>
              <a:ea typeface="Bilbo"/>
              <a:cs typeface="Bilbo"/>
              <a:sym typeface="Bilbo"/>
            </a:endParaRPr>
          </a:p>
        </p:txBody>
      </p:sp>
      <p:pic>
        <p:nvPicPr>
          <p:cNvPr id="172" name="Google Shape;172;p26"/>
          <p:cNvPicPr preferRelativeResize="0"/>
          <p:nvPr/>
        </p:nvPicPr>
        <p:blipFill rotWithShape="1">
          <a:blip r:embed="rId3">
            <a:alphaModFix/>
          </a:blip>
          <a:srcRect b="0" l="0" r="0" t="0"/>
          <a:stretch/>
        </p:blipFill>
        <p:spPr>
          <a:xfrm>
            <a:off x="7924694" y="5817514"/>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p:nvPr/>
        </p:nvSpPr>
        <p:spPr>
          <a:xfrm>
            <a:off x="228600" y="320457"/>
            <a:ext cx="8686800" cy="606319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Noto Sans Symbols"/>
              <a:buNone/>
            </a:pPr>
            <a:r>
              <a:rPr b="1" lang="en-US" sz="2800">
                <a:solidFill>
                  <a:schemeClr val="dk1"/>
                </a:solidFill>
                <a:latin typeface="Bilbo"/>
                <a:ea typeface="Bilbo"/>
                <a:cs typeface="Bilbo"/>
                <a:sym typeface="Bilbo"/>
              </a:rPr>
              <a:t>DESCRIPTION:</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baer sorter consist of a bed of combs which control and enable the sample of the fibers to be fractionalized into length groups. </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baer sorter has 12 bottom combs place in between a U shaped metallic frame .</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All the bottom combs are hinged at one end and are supported by a rod, extending the width of the frame at the other end.</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rod can be moved from its position and when it is drawn the rod can be dropped one by one .</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needles of the bottom combs are pointing upwards and in between  the bottom combs three top combs are placed.</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space between the two combs is ¼ inch except the first two bottom combs which will be 3/16 inch apart.</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top comber when placed in between the two bottom combs  the distance between them will be 1/8 inch.</a:t>
            </a:r>
            <a:endParaRPr sz="2400">
              <a:solidFill>
                <a:schemeClr val="dk1"/>
              </a:solidFill>
              <a:latin typeface="Bilbo"/>
              <a:ea typeface="Bilbo"/>
              <a:cs typeface="Bilbo"/>
              <a:sym typeface="Bilbo"/>
            </a:endParaRPr>
          </a:p>
        </p:txBody>
      </p:sp>
      <p:pic>
        <p:nvPicPr>
          <p:cNvPr id="178" name="Google Shape;178;p27"/>
          <p:cNvPicPr preferRelativeResize="0"/>
          <p:nvPr/>
        </p:nvPicPr>
        <p:blipFill rotWithShape="1">
          <a:blip r:embed="rId3">
            <a:alphaModFix/>
          </a:blip>
          <a:srcRect b="0" l="0" r="0" t="0"/>
          <a:stretch/>
        </p:blipFill>
        <p:spPr>
          <a:xfrm>
            <a:off x="8001000" y="5971165"/>
            <a:ext cx="551069" cy="658236"/>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8"/>
          <p:cNvSpPr/>
          <p:nvPr/>
        </p:nvSpPr>
        <p:spPr>
          <a:xfrm>
            <a:off x="228600" y="533400"/>
            <a:ext cx="8610600" cy="5632311"/>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400"/>
              <a:buFont typeface="Noto Sans Symbols"/>
              <a:buNone/>
            </a:pPr>
            <a:r>
              <a:rPr b="1" lang="en-US" sz="2400">
                <a:solidFill>
                  <a:schemeClr val="dk1"/>
                </a:solidFill>
                <a:latin typeface="Bilbo"/>
                <a:ea typeface="Bilbo"/>
                <a:cs typeface="Bilbo"/>
                <a:sym typeface="Bilbo"/>
              </a:rPr>
              <a:t>PROCEDURE</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A representative sample of cotton is made into a sliver by drawing and doubling several times with the fibers straightened and parallelized. </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bundle of fibers must be as narrow as possible throughout the whole process .</a:t>
            </a:r>
            <a:endParaRPr/>
          </a:p>
          <a:p>
            <a:pPr indent="0" lvl="0" marL="0" marR="0" rtl="0" algn="just">
              <a:spcBef>
                <a:spcPts val="0"/>
              </a:spcBef>
              <a:spcAft>
                <a:spcPts val="0"/>
              </a:spcAft>
              <a:buClr>
                <a:schemeClr val="dk1"/>
              </a:buClr>
              <a:buSzPts val="2400"/>
              <a:buFont typeface="Noto Sans Symbols"/>
              <a:buNone/>
            </a:pPr>
            <a:r>
              <a:rPr lang="en-US" sz="2400">
                <a:solidFill>
                  <a:schemeClr val="dk1"/>
                </a:solidFill>
                <a:latin typeface="Bilbo"/>
                <a:ea typeface="Bilbo"/>
                <a:cs typeface="Bilbo"/>
                <a:sym typeface="Bilbo"/>
              </a:rPr>
              <a:t>The method of sorting is as follows:</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sorter is placed when the back facing the operator. The prepared sample is a slightly twisted and placed on the bottom combs at the right hand side of the sorter with a small tuft protruding.</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From the protruding end, all the loose fibers are removed by means of the tweezer until the ends are aligned. The removed loose fibers are kept separately and introduced in the original sample later.  </a:t>
            </a:r>
            <a:endParaRPr/>
          </a:p>
        </p:txBody>
      </p:sp>
      <p:pic>
        <p:nvPicPr>
          <p:cNvPr id="184" name="Google Shape;184;p28"/>
          <p:cNvPicPr preferRelativeResize="0"/>
          <p:nvPr/>
        </p:nvPicPr>
        <p:blipFill rotWithShape="1">
          <a:blip r:embed="rId3">
            <a:alphaModFix/>
          </a:blip>
          <a:srcRect b="0" l="0" r="0" t="0"/>
          <a:stretch/>
        </p:blipFill>
        <p:spPr>
          <a:xfrm>
            <a:off x="7817789" y="5914662"/>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9"/>
          <p:cNvSpPr/>
          <p:nvPr/>
        </p:nvSpPr>
        <p:spPr>
          <a:xfrm>
            <a:off x="35668" y="228600"/>
            <a:ext cx="9108332" cy="6370975"/>
          </a:xfrm>
          <a:prstGeom prst="rect">
            <a:avLst/>
          </a:prstGeom>
          <a:noFill/>
          <a:ln>
            <a:noFill/>
          </a:ln>
        </p:spPr>
        <p:txBody>
          <a:bodyPr anchorCtr="0" anchor="t" bIns="45700" lIns="91425" spcFirstLastPara="1" rIns="91425" wrap="square" tIns="45700">
            <a:noAutofit/>
          </a:bodyPr>
          <a:lstStyle/>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A tuft fibers are pulled out, combed and transferred to the left hand side of the sorter so that the comb nearest to the operator forms the starting line of the tuft, while at the other end the longest fiber protrude out. This tuft is pressed into the combs by means of the depressor.</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This process is repeated till all the fibers on the right side, all combings are transferred to the left hand side.</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 The top combs are inserted in their position to grip and to control the slippage of the fibers.</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 The sorter is then turned round so that the front faces the operator</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The bottom combs are dropped one by one successively till the tips of the longest fibers are seen.</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 The fibers are pulled by the tweezer, combed, straightened and laid perpendicular to a base line on a black velvet pad. When these fibers are exhausted, one more comb is dropped and the fiber next in order of the length are similarly pulled out and laid on the pad, all the fibers being carefully spread out to uniform density . The process is continued until the tuft is exhausted and the fiber array is obtained.</a:t>
            </a:r>
            <a:endParaRPr sz="2400">
              <a:solidFill>
                <a:schemeClr val="dk1"/>
              </a:solidFill>
              <a:latin typeface="Calibri"/>
              <a:ea typeface="Calibri"/>
              <a:cs typeface="Calibri"/>
              <a:sym typeface="Calibri"/>
            </a:endParaRPr>
          </a:p>
        </p:txBody>
      </p:sp>
      <p:pic>
        <p:nvPicPr>
          <p:cNvPr id="190" name="Google Shape;190;p29"/>
          <p:cNvPicPr preferRelativeResize="0"/>
          <p:nvPr/>
        </p:nvPicPr>
        <p:blipFill rotWithShape="1">
          <a:blip r:embed="rId3">
            <a:alphaModFix/>
          </a:blip>
          <a:srcRect b="0" l="0" r="0" t="0"/>
          <a:stretch/>
        </p:blipFill>
        <p:spPr>
          <a:xfrm>
            <a:off x="8305800" y="6167233"/>
            <a:ext cx="533400" cy="63713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0"/>
          <p:cNvSpPr/>
          <p:nvPr/>
        </p:nvSpPr>
        <p:spPr>
          <a:xfrm>
            <a:off x="381000" y="1066800"/>
            <a:ext cx="8534400" cy="452431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2400">
                <a:solidFill>
                  <a:schemeClr val="dk1"/>
                </a:solidFill>
                <a:latin typeface="Times New Roman"/>
                <a:ea typeface="Times New Roman"/>
                <a:cs typeface="Times New Roman"/>
                <a:sym typeface="Times New Roman"/>
              </a:rPr>
              <a:t>After the pattern is built up transparent scale with one side of the rectangle marked with 1/8 inch lines and the other side marked with ¼ inch lines is placed over the pattern.</a:t>
            </a:r>
            <a:endParaRPr/>
          </a:p>
          <a:p>
            <a:pPr indent="0" lvl="0" marL="0" marR="0" rtl="0" algn="just">
              <a:spcBef>
                <a:spcPts val="0"/>
              </a:spcBef>
              <a:spcAft>
                <a:spcPts val="0"/>
              </a:spcAft>
              <a:buNone/>
            </a:pPr>
            <a:r>
              <a:rPr lang="en-US" sz="2400">
                <a:solidFill>
                  <a:schemeClr val="dk1"/>
                </a:solidFill>
                <a:latin typeface="Times New Roman"/>
                <a:ea typeface="Times New Roman"/>
                <a:cs typeface="Times New Roman"/>
                <a:sym typeface="Times New Roman"/>
              </a:rPr>
              <a:t>Reading on the transparent scale the values of the coordinates are marked on a graph sheet and the pattern is drawn. The diagram is called Sorter diagram.</a:t>
            </a:r>
            <a:endParaRPr/>
          </a:p>
          <a:p>
            <a:pPr indent="0" lvl="0" marL="0" marR="0" rtl="0" algn="just">
              <a:spcBef>
                <a:spcPts val="0"/>
              </a:spcBef>
              <a:spcAft>
                <a:spcPts val="0"/>
              </a:spcAft>
              <a:buClr>
                <a:schemeClr val="dk1"/>
              </a:buClr>
              <a:buSzPts val="2400"/>
              <a:buFont typeface="Noto Sans Symbols"/>
              <a:buNone/>
            </a:pPr>
            <a:r>
              <a:rPr lang="en-US" sz="2400">
                <a:solidFill>
                  <a:schemeClr val="dk1"/>
                </a:solidFill>
                <a:latin typeface="Times New Roman"/>
                <a:ea typeface="Times New Roman"/>
                <a:cs typeface="Times New Roman"/>
                <a:sym typeface="Times New Roman"/>
              </a:rPr>
              <a:t>This diagram is analyzed for the following fiber particulars:</a:t>
            </a:r>
            <a:endParaRPr/>
          </a:p>
          <a:p>
            <a:pPr indent="-457200" lvl="0" marL="539750" marR="0" rtl="0" algn="just">
              <a:spcBef>
                <a:spcPts val="0"/>
              </a:spcBef>
              <a:spcAft>
                <a:spcPts val="0"/>
              </a:spcAft>
              <a:buClr>
                <a:schemeClr val="dk1"/>
              </a:buClr>
              <a:buSzPts val="2400"/>
              <a:buFont typeface="Noto Sans Symbols"/>
              <a:buAutoNum type="arabicParenR"/>
            </a:pPr>
            <a:r>
              <a:rPr lang="en-US" sz="2400">
                <a:solidFill>
                  <a:schemeClr val="dk1"/>
                </a:solidFill>
                <a:latin typeface="Times New Roman"/>
                <a:ea typeface="Times New Roman"/>
                <a:cs typeface="Times New Roman"/>
                <a:sym typeface="Times New Roman"/>
              </a:rPr>
              <a:t>Effective Length</a:t>
            </a:r>
            <a:endParaRPr/>
          </a:p>
          <a:p>
            <a:pPr indent="-457200" lvl="0" marL="539750" marR="0" rtl="0" algn="just">
              <a:spcBef>
                <a:spcPts val="0"/>
              </a:spcBef>
              <a:spcAft>
                <a:spcPts val="0"/>
              </a:spcAft>
              <a:buClr>
                <a:schemeClr val="dk1"/>
              </a:buClr>
              <a:buSzPts val="2400"/>
              <a:buFont typeface="Noto Sans Symbols"/>
              <a:buAutoNum type="arabicParenR"/>
            </a:pPr>
            <a:r>
              <a:rPr lang="en-US" sz="2400">
                <a:solidFill>
                  <a:schemeClr val="dk1"/>
                </a:solidFill>
                <a:latin typeface="Times New Roman"/>
                <a:ea typeface="Times New Roman"/>
                <a:cs typeface="Times New Roman"/>
                <a:sym typeface="Times New Roman"/>
              </a:rPr>
              <a:t>Mean length</a:t>
            </a:r>
            <a:endParaRPr/>
          </a:p>
          <a:p>
            <a:pPr indent="-457200" lvl="0" marL="539750" marR="0" rtl="0" algn="just">
              <a:spcBef>
                <a:spcPts val="0"/>
              </a:spcBef>
              <a:spcAft>
                <a:spcPts val="0"/>
              </a:spcAft>
              <a:buClr>
                <a:schemeClr val="dk1"/>
              </a:buClr>
              <a:buSzPts val="2400"/>
              <a:buFont typeface="Noto Sans Symbols"/>
              <a:buAutoNum type="arabicParenR"/>
            </a:pPr>
            <a:r>
              <a:rPr lang="en-US" sz="2400">
                <a:solidFill>
                  <a:schemeClr val="dk1"/>
                </a:solidFill>
                <a:latin typeface="Times New Roman"/>
                <a:ea typeface="Times New Roman"/>
                <a:cs typeface="Times New Roman"/>
                <a:sym typeface="Times New Roman"/>
              </a:rPr>
              <a:t>Modal length</a:t>
            </a:r>
            <a:endParaRPr/>
          </a:p>
          <a:p>
            <a:pPr indent="-457200" lvl="0" marL="539750" marR="0" rtl="0" algn="just">
              <a:spcBef>
                <a:spcPts val="0"/>
              </a:spcBef>
              <a:spcAft>
                <a:spcPts val="0"/>
              </a:spcAft>
              <a:buClr>
                <a:schemeClr val="dk1"/>
              </a:buClr>
              <a:buSzPts val="2400"/>
              <a:buFont typeface="Noto Sans Symbols"/>
              <a:buAutoNum type="arabicParenR"/>
            </a:pPr>
            <a:r>
              <a:rPr lang="en-US" sz="2400">
                <a:solidFill>
                  <a:schemeClr val="dk1"/>
                </a:solidFill>
                <a:latin typeface="Times New Roman"/>
                <a:ea typeface="Times New Roman"/>
                <a:cs typeface="Times New Roman"/>
                <a:sym typeface="Times New Roman"/>
              </a:rPr>
              <a:t>Percentage of shirt fibers</a:t>
            </a:r>
            <a:endParaRPr/>
          </a:p>
          <a:p>
            <a:pPr indent="-457200" lvl="0" marL="539750" marR="0" rtl="0" algn="just">
              <a:spcBef>
                <a:spcPts val="0"/>
              </a:spcBef>
              <a:spcAft>
                <a:spcPts val="0"/>
              </a:spcAft>
              <a:buClr>
                <a:schemeClr val="dk1"/>
              </a:buClr>
              <a:buSzPts val="2400"/>
              <a:buFont typeface="Noto Sans Symbols"/>
              <a:buAutoNum type="arabicParenR"/>
            </a:pPr>
            <a:r>
              <a:rPr lang="en-US" sz="2400">
                <a:solidFill>
                  <a:schemeClr val="dk1"/>
                </a:solidFill>
                <a:latin typeface="Times New Roman"/>
                <a:ea typeface="Times New Roman"/>
                <a:cs typeface="Times New Roman"/>
                <a:sym typeface="Times New Roman"/>
              </a:rPr>
              <a:t>Dispersion </a:t>
            </a:r>
            <a:endParaRPr/>
          </a:p>
        </p:txBody>
      </p:sp>
      <p:pic>
        <p:nvPicPr>
          <p:cNvPr id="196" name="Google Shape;196;p30"/>
          <p:cNvPicPr preferRelativeResize="0"/>
          <p:nvPr/>
        </p:nvPicPr>
        <p:blipFill rotWithShape="1">
          <a:blip r:embed="rId3">
            <a:alphaModFix/>
          </a:blip>
          <a:srcRect b="0" l="0" r="0" t="0"/>
          <a:stretch/>
        </p:blipFill>
        <p:spPr>
          <a:xfrm>
            <a:off x="7620000" y="5563553"/>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1"/>
          <p:cNvSpPr/>
          <p:nvPr/>
        </p:nvSpPr>
        <p:spPr>
          <a:xfrm>
            <a:off x="228599" y="609600"/>
            <a:ext cx="8686801" cy="563231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Bilbo"/>
                <a:ea typeface="Bilbo"/>
                <a:cs typeface="Bilbo"/>
                <a:sym typeface="Bilbo"/>
              </a:rPr>
              <a:t>HAND STAPLING METHOD</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A tuft of cotton of convenient size is taken and held it firmly between the thumb and the forefinger of each hand with the thumbs placed together.</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fingers being turned in towards the palms of the hands and the middle joints of the second, third and fourth fingers of each hand touching the corresponding joints of the fingers to give a good leverage for breaking the cotton.</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cotton is pulled slowly with about the same leverage of each hand on the joints of the fingers to separate the tuft of cotton into two parts.</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cotton remaining in the right hand is discarded</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The distance between the two well defined edges on the tuft, where the density of the tuft changes most rapidly, is measured.</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 This is called the staple length of cotton</a:t>
            </a:r>
            <a:endParaRPr sz="2400">
              <a:solidFill>
                <a:schemeClr val="dk1"/>
              </a:solidFill>
              <a:latin typeface="Bilbo"/>
              <a:ea typeface="Bilbo"/>
              <a:cs typeface="Bilbo"/>
              <a:sym typeface="Bilbo"/>
            </a:endParaRPr>
          </a:p>
        </p:txBody>
      </p:sp>
      <p:pic>
        <p:nvPicPr>
          <p:cNvPr id="202" name="Google Shape;202;p31"/>
          <p:cNvPicPr preferRelativeResize="0"/>
          <p:nvPr/>
        </p:nvPicPr>
        <p:blipFill rotWithShape="1">
          <a:blip r:embed="rId3">
            <a:alphaModFix/>
          </a:blip>
          <a:srcRect b="0" l="0" r="0" t="0"/>
          <a:stretch/>
        </p:blipFill>
        <p:spPr>
          <a:xfrm>
            <a:off x="8224734" y="5829420"/>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32"/>
          <p:cNvSpPr txBox="1"/>
          <p:nvPr/>
        </p:nvSpPr>
        <p:spPr>
          <a:xfrm>
            <a:off x="1828800" y="15175"/>
            <a:ext cx="69342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Bilbo"/>
                <a:ea typeface="Bilbo"/>
                <a:cs typeface="Bilbo"/>
                <a:sym typeface="Bilbo"/>
              </a:rPr>
              <a:t>HAND STAPLING METHOD</a:t>
            </a:r>
            <a:endParaRPr/>
          </a:p>
        </p:txBody>
      </p:sp>
      <p:pic>
        <p:nvPicPr>
          <p:cNvPr id="208" name="Google Shape;208;p32"/>
          <p:cNvPicPr preferRelativeResize="0"/>
          <p:nvPr/>
        </p:nvPicPr>
        <p:blipFill rotWithShape="1">
          <a:blip r:embed="rId4">
            <a:alphaModFix/>
          </a:blip>
          <a:srcRect b="0" l="0" r="0" t="0"/>
          <a:stretch/>
        </p:blipFill>
        <p:spPr>
          <a:xfrm>
            <a:off x="376134" y="5623390"/>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3"/>
          <p:cNvSpPr/>
          <p:nvPr/>
        </p:nvSpPr>
        <p:spPr>
          <a:xfrm>
            <a:off x="17834" y="1012686"/>
            <a:ext cx="9144000"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chemeClr val="dk1"/>
                </a:solidFill>
                <a:latin typeface="Bilbo"/>
                <a:ea typeface="Bilbo"/>
                <a:cs typeface="Bilbo"/>
                <a:sym typeface="Bilbo"/>
              </a:rPr>
              <a:t>Fibre Fineness</a:t>
            </a:r>
            <a:endParaRPr b="1" sz="4000">
              <a:solidFill>
                <a:schemeClr val="dk1"/>
              </a:solidFill>
              <a:latin typeface="Bilbo"/>
              <a:ea typeface="Bilbo"/>
              <a:cs typeface="Bilbo"/>
              <a:sym typeface="Bilbo"/>
            </a:endParaRPr>
          </a:p>
        </p:txBody>
      </p:sp>
      <p:sp>
        <p:nvSpPr>
          <p:cNvPr id="214" name="Google Shape;214;p33"/>
          <p:cNvSpPr txBox="1"/>
          <p:nvPr/>
        </p:nvSpPr>
        <p:spPr>
          <a:xfrm>
            <a:off x="1905000" y="1905000"/>
            <a:ext cx="6324600" cy="33239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lang="en-US" sz="2400">
                <a:solidFill>
                  <a:schemeClr val="dk1"/>
                </a:solidFill>
                <a:latin typeface="Bilbo"/>
                <a:ea typeface="Bilbo"/>
                <a:cs typeface="Bilbo"/>
                <a:sym typeface="Bilbo"/>
              </a:rPr>
              <a:t>The following methods are used to measure the fineness of cotton fibre.</a:t>
            </a:r>
            <a:endParaRPr/>
          </a:p>
          <a:p>
            <a:pPr indent="0" lvl="0" marL="0" marR="0" rtl="0" algn="l">
              <a:spcBef>
                <a:spcPts val="0"/>
              </a:spcBef>
              <a:spcAft>
                <a:spcPts val="0"/>
              </a:spcAft>
              <a:buClr>
                <a:schemeClr val="dk1"/>
              </a:buClr>
              <a:buSzPts val="2400"/>
              <a:buFont typeface="Noto Sans Symbols"/>
              <a:buNone/>
            </a:pPr>
            <a:r>
              <a:t/>
            </a:r>
            <a:endParaRPr sz="2400">
              <a:solidFill>
                <a:schemeClr val="dk1"/>
              </a:solidFill>
              <a:latin typeface="Bilbo"/>
              <a:ea typeface="Bilbo"/>
              <a:cs typeface="Bilbo"/>
              <a:sym typeface="Bilbo"/>
            </a:endParaRPr>
          </a:p>
          <a:p>
            <a:pPr indent="-457200" lvl="0" marL="539750" marR="0" rtl="0" algn="l">
              <a:spcBef>
                <a:spcPts val="0"/>
              </a:spcBef>
              <a:spcAft>
                <a:spcPts val="0"/>
              </a:spcAft>
              <a:buClr>
                <a:schemeClr val="dk1"/>
              </a:buClr>
              <a:buSzPts val="2400"/>
              <a:buFont typeface="Noto Sans Symbols"/>
              <a:buAutoNum type="arabicParenR"/>
            </a:pPr>
            <a:r>
              <a:rPr lang="en-US" sz="2400">
                <a:solidFill>
                  <a:schemeClr val="dk1"/>
                </a:solidFill>
                <a:latin typeface="Bilbo"/>
                <a:ea typeface="Bilbo"/>
                <a:cs typeface="Bilbo"/>
                <a:sym typeface="Bilbo"/>
              </a:rPr>
              <a:t>Gravimetric method</a:t>
            </a:r>
            <a:endParaRPr/>
          </a:p>
          <a:p>
            <a:pPr indent="-457200" lvl="0" marL="539750" marR="0" rtl="0" algn="l">
              <a:spcBef>
                <a:spcPts val="0"/>
              </a:spcBef>
              <a:spcAft>
                <a:spcPts val="0"/>
              </a:spcAft>
              <a:buClr>
                <a:schemeClr val="dk1"/>
              </a:buClr>
              <a:buSzPts val="2400"/>
              <a:buFont typeface="Noto Sans Symbols"/>
              <a:buAutoNum type="arabicParenR"/>
            </a:pPr>
            <a:r>
              <a:rPr lang="en-US" sz="2400">
                <a:solidFill>
                  <a:schemeClr val="dk1"/>
                </a:solidFill>
                <a:latin typeface="Bilbo"/>
                <a:ea typeface="Bilbo"/>
                <a:cs typeface="Bilbo"/>
                <a:sym typeface="Bilbo"/>
              </a:rPr>
              <a:t>Optical method</a:t>
            </a:r>
            <a:endParaRPr/>
          </a:p>
          <a:p>
            <a:pPr indent="-457200" lvl="0" marL="539750" marR="0" rtl="0" algn="l">
              <a:spcBef>
                <a:spcPts val="0"/>
              </a:spcBef>
              <a:spcAft>
                <a:spcPts val="0"/>
              </a:spcAft>
              <a:buClr>
                <a:schemeClr val="dk1"/>
              </a:buClr>
              <a:buSzPts val="2400"/>
              <a:buFont typeface="Noto Sans Symbols"/>
              <a:buAutoNum type="arabicParenR"/>
            </a:pPr>
            <a:r>
              <a:rPr lang="en-US" sz="2400">
                <a:solidFill>
                  <a:schemeClr val="dk1"/>
                </a:solidFill>
                <a:latin typeface="Bilbo"/>
                <a:ea typeface="Bilbo"/>
                <a:cs typeface="Bilbo"/>
                <a:sym typeface="Bilbo"/>
              </a:rPr>
              <a:t> Unidimensional method</a:t>
            </a:r>
            <a:endParaRPr/>
          </a:p>
          <a:p>
            <a:pPr indent="-457200" lvl="0" marL="539750" marR="0" rtl="0" algn="l">
              <a:spcBef>
                <a:spcPts val="0"/>
              </a:spcBef>
              <a:spcAft>
                <a:spcPts val="0"/>
              </a:spcAft>
              <a:buClr>
                <a:schemeClr val="dk1"/>
              </a:buClr>
              <a:buSzPts val="2400"/>
              <a:buFont typeface="Noto Sans Symbols"/>
              <a:buAutoNum type="arabicParenR"/>
            </a:pPr>
            <a:r>
              <a:rPr lang="en-US" sz="2400">
                <a:solidFill>
                  <a:schemeClr val="dk1"/>
                </a:solidFill>
                <a:latin typeface="Bilbo"/>
                <a:ea typeface="Bilbo"/>
                <a:cs typeface="Bilbo"/>
                <a:sym typeface="Bilbo"/>
              </a:rPr>
              <a:t> Bidimensional method</a:t>
            </a:r>
            <a:endParaRPr/>
          </a:p>
          <a:p>
            <a:pPr indent="-457200" lvl="0" marL="539750" marR="0" rtl="0" algn="l">
              <a:spcBef>
                <a:spcPts val="0"/>
              </a:spcBef>
              <a:spcAft>
                <a:spcPts val="0"/>
              </a:spcAft>
              <a:buClr>
                <a:schemeClr val="dk1"/>
              </a:buClr>
              <a:buSzPts val="2400"/>
              <a:buFont typeface="Noto Sans Symbols"/>
              <a:buAutoNum type="arabicParenR"/>
            </a:pPr>
            <a:r>
              <a:rPr lang="en-US" sz="2400">
                <a:solidFill>
                  <a:schemeClr val="dk1"/>
                </a:solidFill>
                <a:latin typeface="Bilbo"/>
                <a:ea typeface="Bilbo"/>
                <a:cs typeface="Bilbo"/>
                <a:sym typeface="Bilbo"/>
              </a:rPr>
              <a:t> Air flow method </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pic>
        <p:nvPicPr>
          <p:cNvPr id="215" name="Google Shape;215;p33"/>
          <p:cNvPicPr preferRelativeResize="0"/>
          <p:nvPr/>
        </p:nvPicPr>
        <p:blipFill rotWithShape="1">
          <a:blip r:embed="rId3">
            <a:alphaModFix/>
          </a:blip>
          <a:srcRect b="0" l="0" r="0" t="0"/>
          <a:stretch/>
        </p:blipFill>
        <p:spPr>
          <a:xfrm>
            <a:off x="376134" y="5623390"/>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p:nvPr/>
        </p:nvSpPr>
        <p:spPr>
          <a:xfrm>
            <a:off x="251298" y="1219200"/>
            <a:ext cx="8670587" cy="4585871"/>
          </a:xfrm>
          <a:prstGeom prst="rect">
            <a:avLst/>
          </a:prstGeom>
          <a:noFill/>
          <a:ln>
            <a:noFill/>
          </a:ln>
        </p:spPr>
        <p:txBody>
          <a:bodyPr anchorCtr="0" anchor="t" bIns="45700" lIns="91425" spcFirstLastPara="1" rIns="91425" wrap="square" tIns="45700">
            <a:noAutofit/>
          </a:bodyPr>
          <a:lstStyle/>
          <a:p>
            <a:pPr indent="0" lvl="0" marL="82550" marR="0" rtl="0" algn="ctr">
              <a:spcBef>
                <a:spcPts val="0"/>
              </a:spcBef>
              <a:spcAft>
                <a:spcPts val="0"/>
              </a:spcAft>
              <a:buNone/>
            </a:pPr>
            <a:r>
              <a:rPr b="1" lang="en-US" sz="2800">
                <a:solidFill>
                  <a:schemeClr val="dk1"/>
                </a:solidFill>
                <a:latin typeface="Bilbo"/>
                <a:ea typeface="Bilbo"/>
                <a:cs typeface="Bilbo"/>
                <a:sym typeface="Bilbo"/>
              </a:rPr>
              <a:t>AIR FLOW METHOD</a:t>
            </a:r>
            <a:endParaRPr/>
          </a:p>
          <a:p>
            <a:pPr indent="0" lvl="0" marL="82550" marR="0" rtl="0" algn="ctr">
              <a:spcBef>
                <a:spcPts val="0"/>
              </a:spcBef>
              <a:spcAft>
                <a:spcPts val="0"/>
              </a:spcAft>
              <a:buNone/>
            </a:pPr>
            <a:r>
              <a:t/>
            </a:r>
            <a:endParaRPr b="1" sz="2400">
              <a:solidFill>
                <a:schemeClr val="dk1"/>
              </a:solidFill>
              <a:latin typeface="Bilbo"/>
              <a:ea typeface="Bilbo"/>
              <a:cs typeface="Bilbo"/>
              <a:sym typeface="Bilbo"/>
            </a:endParaRPr>
          </a:p>
          <a:p>
            <a:pPr indent="-457200" lvl="0" marL="53975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principle of air flow is the simplest method for measuring the fineness .</a:t>
            </a:r>
            <a:endParaRPr/>
          </a:p>
          <a:p>
            <a:pPr indent="-457200" lvl="0" marL="53975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A sample of known weight is compressed in a cylinder to a known volume and subjected to an air current at known pressure.</a:t>
            </a:r>
            <a:endParaRPr/>
          </a:p>
          <a:p>
            <a:pPr indent="-457200" lvl="0" marL="53975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rate of air flow through porous plug of fibre is measured, flow meter often being calibrated in terms of fineness instead of volume per unit time. </a:t>
            </a:r>
            <a:endParaRPr/>
          </a:p>
          <a:p>
            <a:pPr indent="-457200" lvl="0" marL="53975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Example microns for wool and micrograms per inch for cotton.</a:t>
            </a:r>
            <a:endParaRPr sz="2400">
              <a:solidFill>
                <a:schemeClr val="dk1"/>
              </a:solidFill>
              <a:latin typeface="Bilbo"/>
              <a:ea typeface="Bilbo"/>
              <a:cs typeface="Bilbo"/>
              <a:sym typeface="Bilbo"/>
            </a:endParaRPr>
          </a:p>
        </p:txBody>
      </p:sp>
      <p:pic>
        <p:nvPicPr>
          <p:cNvPr id="221" name="Google Shape;221;p34"/>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5"/>
          <p:cNvSpPr/>
          <p:nvPr/>
        </p:nvSpPr>
        <p:spPr>
          <a:xfrm>
            <a:off x="0" y="304800"/>
            <a:ext cx="9144000"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Bilbo"/>
                <a:ea typeface="Bilbo"/>
                <a:cs typeface="Bilbo"/>
                <a:sym typeface="Bilbo"/>
              </a:rPr>
              <a:t>MICRONAIR</a:t>
            </a:r>
            <a:r>
              <a:rPr lang="en-US" sz="2400">
                <a:solidFill>
                  <a:schemeClr val="dk1"/>
                </a:solidFill>
                <a:latin typeface="Times New Roman"/>
                <a:ea typeface="Times New Roman"/>
                <a:cs typeface="Times New Roman"/>
                <a:sym typeface="Times New Roman"/>
              </a:rPr>
              <a:t>E</a:t>
            </a:r>
            <a:endParaRPr sz="2400">
              <a:solidFill>
                <a:schemeClr val="dk1"/>
              </a:solidFill>
              <a:latin typeface="Calibri"/>
              <a:ea typeface="Calibri"/>
              <a:cs typeface="Calibri"/>
              <a:sym typeface="Calibri"/>
            </a:endParaRPr>
          </a:p>
        </p:txBody>
      </p:sp>
      <p:sp>
        <p:nvSpPr>
          <p:cNvPr id="227" name="Google Shape;227;p35"/>
          <p:cNvSpPr/>
          <p:nvPr/>
        </p:nvSpPr>
        <p:spPr>
          <a:xfrm>
            <a:off x="231843" y="1143000"/>
            <a:ext cx="8686800" cy="4401205"/>
          </a:xfrm>
          <a:prstGeom prst="rect">
            <a:avLst/>
          </a:prstGeom>
          <a:noFill/>
          <a:ln>
            <a:noFill/>
          </a:ln>
        </p:spPr>
        <p:txBody>
          <a:bodyPr anchorCtr="0" anchor="t" bIns="45700" lIns="91425" spcFirstLastPara="1" rIns="91425" wrap="square" tIns="45700">
            <a:noAutofit/>
          </a:bodyPr>
          <a:lstStyle/>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Micronaire is an instrument based on the airflow principle </a:t>
            </a:r>
            <a:endParaRPr/>
          </a:p>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This is originally developed to estimate the fibre fineness in terms of micrograms per inch for cotton, the values so determined become known as Micronaire values.</a:t>
            </a:r>
            <a:endParaRPr/>
          </a:p>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This is a standard term referred for all types of cotton in order to grade.</a:t>
            </a:r>
            <a:endParaRPr/>
          </a:p>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However the Micronaire value do not signify only the fineness value.</a:t>
            </a:r>
            <a:endParaRPr/>
          </a:p>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It is an integrated value of both fineness and maturity when used for cotton fibres.</a:t>
            </a:r>
            <a:endParaRPr/>
          </a:p>
          <a:p>
            <a:pPr indent="0" lvl="0" marL="0" marR="0" rtl="0" algn="just">
              <a:spcBef>
                <a:spcPts val="0"/>
              </a:spcBef>
              <a:spcAft>
                <a:spcPts val="0"/>
              </a:spcAft>
              <a:buClr>
                <a:schemeClr val="dk1"/>
              </a:buClr>
              <a:buSzPts val="2000"/>
              <a:buFont typeface="Noto Sans Symbols"/>
              <a:buNone/>
            </a:pPr>
            <a:r>
              <a:rPr b="1" lang="en-US" sz="2000">
                <a:solidFill>
                  <a:schemeClr val="dk1"/>
                </a:solidFill>
                <a:latin typeface="Bilbo"/>
                <a:ea typeface="Bilbo"/>
                <a:cs typeface="Bilbo"/>
                <a:sym typeface="Bilbo"/>
              </a:rPr>
              <a:t>PRINCIPLE:</a:t>
            </a:r>
            <a:endParaRPr/>
          </a:p>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The rate of air flow is inversely proportional to the surface area of the fibers. </a:t>
            </a:r>
            <a:endParaRPr/>
          </a:p>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A sample of known weight is compressed in a cylinder to a known volume  and subjected to an air current at a known pressure.</a:t>
            </a:r>
            <a:endParaRPr/>
          </a:p>
          <a:p>
            <a:pPr indent="-127000" lvl="0" marL="0" marR="0" rtl="0" algn="just">
              <a:spcBef>
                <a:spcPts val="0"/>
              </a:spcBef>
              <a:spcAft>
                <a:spcPts val="0"/>
              </a:spcAft>
              <a:buClr>
                <a:schemeClr val="dk1"/>
              </a:buClr>
              <a:buSzPts val="2000"/>
              <a:buFont typeface="Noto Sans Symbols"/>
              <a:buChar char="❖"/>
            </a:pPr>
            <a:r>
              <a:rPr lang="en-US" sz="2000">
                <a:solidFill>
                  <a:schemeClr val="dk1"/>
                </a:solidFill>
                <a:latin typeface="Bilbo"/>
                <a:ea typeface="Bilbo"/>
                <a:cs typeface="Bilbo"/>
                <a:sym typeface="Bilbo"/>
              </a:rPr>
              <a:t>The rate of airflow through this porous plug of fibers, related to the fineness of the cotton fibre, is measured.</a:t>
            </a:r>
            <a:endParaRPr/>
          </a:p>
        </p:txBody>
      </p:sp>
      <p:pic>
        <p:nvPicPr>
          <p:cNvPr id="228" name="Google Shape;228;p35"/>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6"/>
          <p:cNvSpPr/>
          <p:nvPr/>
        </p:nvSpPr>
        <p:spPr>
          <a:xfrm>
            <a:off x="381000" y="457200"/>
            <a:ext cx="8382000" cy="56323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Bilbo"/>
                <a:ea typeface="Bilbo"/>
                <a:cs typeface="Bilbo"/>
                <a:sym typeface="Bilbo"/>
              </a:rPr>
              <a:t>TESTING PROCEDURE</a:t>
            </a:r>
            <a:r>
              <a:rPr lang="en-US" sz="2000">
                <a:solidFill>
                  <a:schemeClr val="dk1"/>
                </a:solidFill>
                <a:latin typeface="Bilbo"/>
                <a:ea typeface="Bilbo"/>
                <a:cs typeface="Bilbo"/>
                <a:sym typeface="Bilbo"/>
              </a:rPr>
              <a:t>:</a:t>
            </a:r>
            <a:endParaRPr/>
          </a:p>
          <a:p>
            <a:pPr indent="-457200" lvl="0" marL="539750" marR="0" rtl="0" algn="just">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50 grains (3.24 gms) of the samples is taken, weighing in a precision balance.</a:t>
            </a:r>
            <a:endParaRPr/>
          </a:p>
          <a:p>
            <a:pPr indent="-457200" lvl="0" marL="539750" marR="0" rtl="0" algn="just">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The sample is opened very well into a fluff and all the knotty balls and stringy sections are taken out and the fibers are separated and randomized individually.</a:t>
            </a:r>
            <a:endParaRPr/>
          </a:p>
          <a:p>
            <a:pPr indent="-457200" lvl="0" marL="539750" marR="0" rtl="0" algn="just">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The sample is introduced into the compression chamber.</a:t>
            </a:r>
            <a:endParaRPr/>
          </a:p>
          <a:p>
            <a:pPr indent="-457200" lvl="0" marL="539750" marR="0" rtl="0" algn="just">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The fiber compression plunger is inserted and locked in its place by twisting. This compresses the sample into a porous plug of fibre of 1 inch diameter and 1 inch length</a:t>
            </a:r>
            <a:endParaRPr/>
          </a:p>
          <a:p>
            <a:pPr indent="-457200" lvl="0" marL="539750" marR="0" rtl="0" algn="just">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The foot pedal is  operated to allow air inside and the reading is taken with the top level of the float.</a:t>
            </a:r>
            <a:endParaRPr/>
          </a:p>
          <a:p>
            <a:pPr indent="-457200" lvl="0" marL="539750" marR="0" rtl="0" algn="just">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The foot pedal is operated to shut off the air flow. Then the fibre sample is removed from the compression chamber by operating the foot pedal.</a:t>
            </a:r>
            <a:endParaRPr/>
          </a:p>
          <a:p>
            <a:pPr indent="-457200" lvl="0" marL="539750" marR="0" rtl="0" algn="l">
              <a:spcBef>
                <a:spcPts val="0"/>
              </a:spcBef>
              <a:spcAft>
                <a:spcPts val="0"/>
              </a:spcAft>
              <a:buClr>
                <a:schemeClr val="dk1"/>
              </a:buClr>
              <a:buSzPts val="2000"/>
              <a:buFont typeface="Noto Sans Symbols"/>
              <a:buAutoNum type="arabicPlain" startAt="7"/>
            </a:pPr>
            <a:r>
              <a:rPr lang="en-US" sz="2000">
                <a:solidFill>
                  <a:schemeClr val="dk1"/>
                </a:solidFill>
                <a:latin typeface="Bilbo"/>
                <a:ea typeface="Bilbo"/>
                <a:cs typeface="Bilbo"/>
                <a:sym typeface="Bilbo"/>
              </a:rPr>
              <a:t>The specimen is opened out and repacked into the fibre compression chamber and the above procedure is repeated.</a:t>
            </a:r>
            <a:endParaRPr/>
          </a:p>
          <a:p>
            <a:pPr indent="-457200" lvl="0" marL="539750" marR="0" rtl="0" algn="l">
              <a:spcBef>
                <a:spcPts val="0"/>
              </a:spcBef>
              <a:spcAft>
                <a:spcPts val="0"/>
              </a:spcAft>
              <a:buClr>
                <a:schemeClr val="dk1"/>
              </a:buClr>
              <a:buSzPts val="2000"/>
              <a:buFont typeface="Noto Sans Symbols"/>
              <a:buAutoNum type="arabicPlain" startAt="7"/>
            </a:pPr>
            <a:r>
              <a:rPr lang="en-US" sz="2000">
                <a:solidFill>
                  <a:schemeClr val="dk1"/>
                </a:solidFill>
                <a:latin typeface="Bilbo"/>
                <a:ea typeface="Bilbo"/>
                <a:cs typeface="Bilbo"/>
                <a:sym typeface="Bilbo"/>
              </a:rPr>
              <a:t> Two samples should be tested from each test lot and the average value is calculated to the nearest 0.1 Micronaire unit.</a:t>
            </a:r>
            <a:endParaRPr sz="2000">
              <a:solidFill>
                <a:schemeClr val="dk1"/>
              </a:solidFill>
              <a:latin typeface="Bilbo"/>
              <a:ea typeface="Bilbo"/>
              <a:cs typeface="Bilbo"/>
              <a:sym typeface="Bilbo"/>
            </a:endParaRPr>
          </a:p>
        </p:txBody>
      </p:sp>
      <p:pic>
        <p:nvPicPr>
          <p:cNvPr id="234" name="Google Shape;234;p36"/>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7"/>
          <p:cNvSpPr/>
          <p:nvPr/>
        </p:nvSpPr>
        <p:spPr>
          <a:xfrm>
            <a:off x="381000" y="1709121"/>
            <a:ext cx="8382000" cy="2862322"/>
          </a:xfrm>
          <a:prstGeom prst="rect">
            <a:avLst/>
          </a:prstGeom>
          <a:noFill/>
          <a:ln>
            <a:noFill/>
          </a:ln>
        </p:spPr>
        <p:txBody>
          <a:bodyPr anchorCtr="0" anchor="t" bIns="45700" lIns="91425" spcFirstLastPara="1" rIns="91425" wrap="square" tIns="45700">
            <a:noAutofit/>
          </a:bodyPr>
          <a:lstStyle/>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After getting the Micronaire value the sample can be graded as given in the table.</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a:t>
            </a:r>
            <a:r>
              <a:rPr b="1" lang="en-US" sz="2000">
                <a:solidFill>
                  <a:schemeClr val="dk1"/>
                </a:solidFill>
                <a:latin typeface="Bilbo"/>
                <a:ea typeface="Bilbo"/>
                <a:cs typeface="Bilbo"/>
                <a:sym typeface="Bilbo"/>
              </a:rPr>
              <a:t>FIBER FINENESS RATING</a:t>
            </a:r>
            <a:endParaRPr/>
          </a:p>
          <a:p>
            <a:pPr indent="-457200" lvl="0" marL="539750" marR="0" rtl="0" algn="l">
              <a:spcBef>
                <a:spcPts val="0"/>
              </a:spcBef>
              <a:spcAft>
                <a:spcPts val="0"/>
              </a:spcAft>
              <a:buClr>
                <a:schemeClr val="dk1"/>
              </a:buClr>
              <a:buSzPts val="2000"/>
              <a:buFont typeface="Noto Sans Symbols"/>
              <a:buNone/>
            </a:pPr>
            <a:r>
              <a:rPr b="1" lang="en-US" sz="2000">
                <a:solidFill>
                  <a:schemeClr val="dk1"/>
                </a:solidFill>
                <a:latin typeface="Bilbo"/>
                <a:ea typeface="Bilbo"/>
                <a:cs typeface="Bilbo"/>
                <a:sym typeface="Bilbo"/>
              </a:rPr>
              <a:t>MICROGARMS PER INCH			RATING</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Below  3					Very fine</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3 to 3.9					Fine</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4 to 4.9					Average fine</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5 to 5.9					Coarse</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6 and above			                 	Very coarse</a:t>
            </a:r>
            <a:r>
              <a:rPr lang="en-US" sz="1800">
                <a:solidFill>
                  <a:schemeClr val="dk1"/>
                </a:solidFill>
                <a:latin typeface="Times New Roman"/>
                <a:ea typeface="Times New Roman"/>
                <a:cs typeface="Times New Roman"/>
                <a:sym typeface="Times New Roman"/>
              </a:rPr>
              <a:t>	</a:t>
            </a:r>
            <a:endParaRPr/>
          </a:p>
        </p:txBody>
      </p:sp>
      <p:pic>
        <p:nvPicPr>
          <p:cNvPr id="240" name="Google Shape;240;p37"/>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8"/>
          <p:cNvSpPr/>
          <p:nvPr/>
        </p:nvSpPr>
        <p:spPr>
          <a:xfrm>
            <a:off x="0" y="828020"/>
            <a:ext cx="9144000"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Bilbo"/>
                <a:ea typeface="Bilbo"/>
                <a:cs typeface="Bilbo"/>
                <a:sym typeface="Bilbo"/>
              </a:rPr>
              <a:t>FIBRE MATURITY </a:t>
            </a:r>
            <a:endParaRPr/>
          </a:p>
        </p:txBody>
      </p:sp>
      <p:sp>
        <p:nvSpPr>
          <p:cNvPr id="246" name="Google Shape;246;p38"/>
          <p:cNvSpPr/>
          <p:nvPr/>
        </p:nvSpPr>
        <p:spPr>
          <a:xfrm>
            <a:off x="838200" y="1828800"/>
            <a:ext cx="7696200" cy="304698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400"/>
              <a:buFont typeface="Noto Sans Symbols"/>
              <a:buNone/>
            </a:pPr>
            <a:r>
              <a:rPr lang="en-US" sz="2400">
                <a:solidFill>
                  <a:schemeClr val="dk1"/>
                </a:solidFill>
                <a:latin typeface="Bilbo"/>
                <a:ea typeface="Bilbo"/>
                <a:cs typeface="Bilbo"/>
                <a:sym typeface="Bilbo"/>
              </a:rPr>
              <a:t>Methods of determination of  maturity:</a:t>
            </a:r>
            <a:endParaRPr/>
          </a:p>
          <a:p>
            <a:pPr indent="0" lvl="0" marL="0" marR="0" rtl="0" algn="just">
              <a:spcBef>
                <a:spcPts val="0"/>
              </a:spcBef>
              <a:spcAft>
                <a:spcPts val="0"/>
              </a:spcAft>
              <a:buClr>
                <a:schemeClr val="dk1"/>
              </a:buClr>
              <a:buSzPts val="2400"/>
              <a:buFont typeface="Noto Sans Symbols"/>
              <a:buNone/>
            </a:pPr>
            <a:r>
              <a:rPr lang="en-US" sz="2400">
                <a:solidFill>
                  <a:schemeClr val="dk1"/>
                </a:solidFill>
                <a:latin typeface="Bilbo"/>
                <a:ea typeface="Bilbo"/>
                <a:cs typeface="Bilbo"/>
                <a:sym typeface="Bilbo"/>
              </a:rPr>
              <a:t>Several methods are available for determining the maturity of cotton. These can be grouped as follows.</a:t>
            </a:r>
            <a:endParaRPr/>
          </a:p>
          <a:p>
            <a:pPr indent="-457200" lvl="0" marL="539750" marR="0" rtl="0" algn="l">
              <a:spcBef>
                <a:spcPts val="0"/>
              </a:spcBef>
              <a:spcAft>
                <a:spcPts val="0"/>
              </a:spcAft>
              <a:buClr>
                <a:schemeClr val="dk1"/>
              </a:buClr>
              <a:buSzPts val="2400"/>
              <a:buFont typeface="Noto Sans Symbols"/>
              <a:buAutoNum type="arabicParenR"/>
            </a:pPr>
            <a:r>
              <a:rPr lang="en-US" sz="2400">
                <a:solidFill>
                  <a:schemeClr val="dk1"/>
                </a:solidFill>
                <a:latin typeface="Bilbo"/>
                <a:ea typeface="Bilbo"/>
                <a:cs typeface="Bilbo"/>
                <a:sym typeface="Bilbo"/>
              </a:rPr>
              <a:t>Direct method – caustic soda swelling method</a:t>
            </a:r>
            <a:endParaRPr/>
          </a:p>
          <a:p>
            <a:pPr indent="-457200" lvl="0" marL="539750" marR="0" rtl="0" algn="l">
              <a:spcBef>
                <a:spcPts val="0"/>
              </a:spcBef>
              <a:spcAft>
                <a:spcPts val="0"/>
              </a:spcAft>
              <a:buClr>
                <a:schemeClr val="dk1"/>
              </a:buClr>
              <a:buSzPts val="2400"/>
              <a:buFont typeface="Noto Sans Symbols"/>
              <a:buAutoNum type="arabicParenR"/>
            </a:pPr>
            <a:r>
              <a:rPr lang="en-US" sz="2400">
                <a:solidFill>
                  <a:schemeClr val="dk1"/>
                </a:solidFill>
                <a:latin typeface="Bilbo"/>
                <a:ea typeface="Bilbo"/>
                <a:cs typeface="Bilbo"/>
                <a:sym typeface="Bilbo"/>
              </a:rPr>
              <a:t>Indirect method</a:t>
            </a:r>
            <a:endParaRPr/>
          </a:p>
          <a:p>
            <a:pPr indent="-457200" lvl="0" marL="539750" marR="0" rtl="0" algn="l">
              <a:spcBef>
                <a:spcPts val="0"/>
              </a:spcBef>
              <a:spcAft>
                <a:spcPts val="0"/>
              </a:spcAft>
              <a:buClr>
                <a:schemeClr val="dk1"/>
              </a:buClr>
              <a:buSzPts val="2400"/>
              <a:buFont typeface="Noto Sans Symbols"/>
              <a:buNone/>
            </a:pPr>
            <a:r>
              <a:rPr lang="en-US" sz="2400">
                <a:solidFill>
                  <a:schemeClr val="dk1"/>
                </a:solidFill>
                <a:latin typeface="Bilbo"/>
                <a:ea typeface="Bilbo"/>
                <a:cs typeface="Bilbo"/>
                <a:sym typeface="Bilbo"/>
              </a:rPr>
              <a:t>	a) Differential dyeing method</a:t>
            </a:r>
            <a:endParaRPr/>
          </a:p>
          <a:p>
            <a:pPr indent="-457200" lvl="0" marL="539750" marR="0" rtl="0" algn="l">
              <a:spcBef>
                <a:spcPts val="0"/>
              </a:spcBef>
              <a:spcAft>
                <a:spcPts val="0"/>
              </a:spcAft>
              <a:buClr>
                <a:schemeClr val="dk1"/>
              </a:buClr>
              <a:buSzPts val="2400"/>
              <a:buFont typeface="Noto Sans Symbols"/>
              <a:buNone/>
            </a:pPr>
            <a:r>
              <a:rPr lang="en-US" sz="2400">
                <a:solidFill>
                  <a:schemeClr val="dk1"/>
                </a:solidFill>
                <a:latin typeface="Bilbo"/>
                <a:ea typeface="Bilbo"/>
                <a:cs typeface="Bilbo"/>
                <a:sym typeface="Bilbo"/>
              </a:rPr>
              <a:t>	b) Caustic caire method</a:t>
            </a:r>
            <a:endParaRPr/>
          </a:p>
          <a:p>
            <a:pPr indent="-457200" lvl="0" marL="539750" marR="0" rtl="0" algn="l">
              <a:spcBef>
                <a:spcPts val="0"/>
              </a:spcBef>
              <a:spcAft>
                <a:spcPts val="0"/>
              </a:spcAft>
              <a:buClr>
                <a:schemeClr val="dk1"/>
              </a:buClr>
              <a:buSzPts val="2400"/>
              <a:buFont typeface="Noto Sans Symbols"/>
              <a:buNone/>
            </a:pPr>
            <a:r>
              <a:rPr lang="en-US" sz="2400">
                <a:solidFill>
                  <a:schemeClr val="dk1"/>
                </a:solidFill>
                <a:latin typeface="Bilbo"/>
                <a:ea typeface="Bilbo"/>
                <a:cs typeface="Bilbo"/>
                <a:sym typeface="Bilbo"/>
              </a:rPr>
              <a:t>	c) Polarized light method</a:t>
            </a:r>
            <a:endParaRPr/>
          </a:p>
        </p:txBody>
      </p:sp>
      <p:pic>
        <p:nvPicPr>
          <p:cNvPr id="247" name="Google Shape;247;p38"/>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9"/>
          <p:cNvSpPr/>
          <p:nvPr/>
        </p:nvSpPr>
        <p:spPr>
          <a:xfrm>
            <a:off x="0" y="948048"/>
            <a:ext cx="9143999"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Bilbo"/>
                <a:ea typeface="Bilbo"/>
                <a:cs typeface="Bilbo"/>
                <a:sym typeface="Bilbo"/>
              </a:rPr>
              <a:t>CAUSTIC SODA SWELLING METHOD</a:t>
            </a:r>
            <a:endParaRPr sz="2400">
              <a:solidFill>
                <a:schemeClr val="dk1"/>
              </a:solidFill>
              <a:latin typeface="Bilbo"/>
              <a:ea typeface="Bilbo"/>
              <a:cs typeface="Bilbo"/>
              <a:sym typeface="Bilbo"/>
            </a:endParaRPr>
          </a:p>
        </p:txBody>
      </p:sp>
      <p:sp>
        <p:nvSpPr>
          <p:cNvPr id="253" name="Google Shape;253;p39"/>
          <p:cNvSpPr/>
          <p:nvPr/>
        </p:nvSpPr>
        <p:spPr>
          <a:xfrm>
            <a:off x="228600" y="1828800"/>
            <a:ext cx="5779043" cy="3785652"/>
          </a:xfrm>
          <a:prstGeom prst="rect">
            <a:avLst/>
          </a:prstGeom>
          <a:noFill/>
          <a:ln>
            <a:noFill/>
          </a:ln>
        </p:spPr>
        <p:txBody>
          <a:bodyPr anchorCtr="0" anchor="t" bIns="45700" lIns="91425" spcFirstLastPara="1" rIns="91425" wrap="square" tIns="45700">
            <a:noAutofit/>
          </a:bodyPr>
          <a:lstStyle/>
          <a:p>
            <a:pPr indent="-457200" lvl="0" marL="539750" marR="0" rtl="0" algn="l">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It is the most commonly used method a thin tuft of fibers is drawn by means of tweezers from a sliver held in a comb sorter.</a:t>
            </a:r>
            <a:endParaRPr/>
          </a:p>
          <a:p>
            <a:pPr indent="-457200" lvl="0" marL="539750" marR="0" rtl="0" algn="l">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The tuft is laid on a microscope slide, the fibers are parallel and separated and a cover clip is put over the middle.</a:t>
            </a:r>
            <a:endParaRPr/>
          </a:p>
          <a:p>
            <a:pPr indent="-457200" lvl="0" marL="539750" marR="0" rtl="0" algn="l">
              <a:spcBef>
                <a:spcPts val="0"/>
              </a:spcBef>
              <a:spcAft>
                <a:spcPts val="0"/>
              </a:spcAft>
              <a:buClr>
                <a:schemeClr val="dk1"/>
              </a:buClr>
              <a:buSzPts val="2000"/>
              <a:buFont typeface="Calibri"/>
              <a:buAutoNum type="arabicPeriod"/>
            </a:pPr>
            <a:r>
              <a:rPr lang="en-US" sz="2000">
                <a:solidFill>
                  <a:schemeClr val="dk1"/>
                </a:solidFill>
                <a:latin typeface="Bilbo"/>
                <a:ea typeface="Bilbo"/>
                <a:cs typeface="Bilbo"/>
                <a:sym typeface="Bilbo"/>
              </a:rPr>
              <a:t>Likewise four to eight slides are prepared. </a:t>
            </a:r>
            <a:endParaRPr/>
          </a:p>
          <a:p>
            <a:pPr indent="0" lvl="0" marL="0" marR="0" rtl="0" algn="l">
              <a:spcBef>
                <a:spcPts val="0"/>
              </a:spcBef>
              <a:spcAft>
                <a:spcPts val="0"/>
              </a:spcAft>
              <a:buClr>
                <a:schemeClr val="dk1"/>
              </a:buClr>
              <a:buSzPts val="2000"/>
              <a:buFont typeface="Noto Sans Symbols"/>
              <a:buNone/>
            </a:pPr>
            <a:r>
              <a:t/>
            </a:r>
            <a:endParaRPr sz="2000">
              <a:solidFill>
                <a:schemeClr val="dk1"/>
              </a:solidFill>
              <a:latin typeface="Bilbo"/>
              <a:ea typeface="Bilbo"/>
              <a:cs typeface="Bilbo"/>
              <a:sym typeface="Bilbo"/>
            </a:endParaRPr>
          </a:p>
          <a:p>
            <a:pPr indent="0" lvl="0" marL="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There are two steps involved in this method</a:t>
            </a:r>
            <a:endParaRPr/>
          </a:p>
          <a:p>
            <a:pPr indent="-457200" lvl="0" marL="539750" marR="0" rtl="0" algn="l">
              <a:spcBef>
                <a:spcPts val="0"/>
              </a:spcBef>
              <a:spcAft>
                <a:spcPts val="0"/>
              </a:spcAft>
              <a:buClr>
                <a:schemeClr val="dk1"/>
              </a:buClr>
              <a:buSzPts val="2000"/>
              <a:buFont typeface="Noto Sans Symbols"/>
              <a:buAutoNum type="arabicParenR"/>
            </a:pPr>
            <a:r>
              <a:rPr lang="en-US" sz="2000">
                <a:solidFill>
                  <a:schemeClr val="dk1"/>
                </a:solidFill>
                <a:latin typeface="Bilbo"/>
                <a:ea typeface="Bilbo"/>
                <a:cs typeface="Bilbo"/>
                <a:sym typeface="Bilbo"/>
              </a:rPr>
              <a:t>Treatment with 18% caustic soda</a:t>
            </a:r>
            <a:endParaRPr/>
          </a:p>
          <a:p>
            <a:pPr indent="-457200" lvl="0" marL="539750" marR="0" rtl="0" algn="l">
              <a:spcBef>
                <a:spcPts val="0"/>
              </a:spcBef>
              <a:spcAft>
                <a:spcPts val="0"/>
              </a:spcAft>
              <a:buClr>
                <a:schemeClr val="dk1"/>
              </a:buClr>
              <a:buSzPts val="2000"/>
              <a:buFont typeface="Noto Sans Symbols"/>
              <a:buAutoNum type="arabicParenR"/>
            </a:pPr>
            <a:r>
              <a:rPr lang="en-US" sz="2000">
                <a:solidFill>
                  <a:schemeClr val="dk1"/>
                </a:solidFill>
                <a:latin typeface="Bilbo"/>
                <a:ea typeface="Bilbo"/>
                <a:cs typeface="Bilbo"/>
                <a:sym typeface="Bilbo"/>
              </a:rPr>
              <a:t> Examination under a microscope to count the mature, half mature and immature fibers. </a:t>
            </a:r>
            <a:endParaRPr/>
          </a:p>
        </p:txBody>
      </p:sp>
      <p:pic>
        <p:nvPicPr>
          <p:cNvPr id="254" name="Google Shape;254;p39"/>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descr="https://camachem.com/pub/media/catalog/product/c/a/camachem_-_caustic_soda_flakes_11_.jpg" id="255" name="Google Shape;255;p39"/>
          <p:cNvPicPr preferRelativeResize="0"/>
          <p:nvPr/>
        </p:nvPicPr>
        <p:blipFill rotWithShape="1">
          <a:blip r:embed="rId4">
            <a:alphaModFix/>
          </a:blip>
          <a:srcRect b="0" l="0" r="0" t="0"/>
          <a:stretch/>
        </p:blipFill>
        <p:spPr>
          <a:xfrm>
            <a:off x="6054257" y="2209800"/>
            <a:ext cx="2552700" cy="25527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0"/>
          <p:cNvSpPr/>
          <p:nvPr/>
        </p:nvSpPr>
        <p:spPr>
          <a:xfrm>
            <a:off x="199417" y="889844"/>
            <a:ext cx="8610600" cy="5632311"/>
          </a:xfrm>
          <a:prstGeom prst="rect">
            <a:avLst/>
          </a:prstGeom>
          <a:noFill/>
          <a:ln>
            <a:noFill/>
          </a:ln>
        </p:spPr>
        <p:txBody>
          <a:bodyPr anchorCtr="0" anchor="t" bIns="45700" lIns="91425" spcFirstLastPara="1" rIns="91425" wrap="square" tIns="45700">
            <a:noAutofit/>
          </a:bodyPr>
          <a:lstStyle/>
          <a:p>
            <a:pPr indent="-457200" lvl="0" marL="539750" marR="0" rtl="0" algn="l">
              <a:spcBef>
                <a:spcPts val="0"/>
              </a:spcBef>
              <a:spcAft>
                <a:spcPts val="0"/>
              </a:spcAft>
              <a:buClr>
                <a:schemeClr val="dk1"/>
              </a:buClr>
              <a:buSzPts val="2000"/>
              <a:buFont typeface="Gill Sans"/>
              <a:buAutoNum type="arabicPeriod"/>
            </a:pPr>
            <a:r>
              <a:rPr lang="en-US" sz="2000">
                <a:solidFill>
                  <a:schemeClr val="dk1"/>
                </a:solidFill>
                <a:latin typeface="Bilbo"/>
                <a:ea typeface="Bilbo"/>
                <a:cs typeface="Bilbo"/>
                <a:sym typeface="Bilbo"/>
              </a:rPr>
              <a:t>The fibers on the microscopic slide are then irrigated with a small amount of 18% caustic soda solution, which has the effect of swelling them.</a:t>
            </a:r>
            <a:endParaRPr/>
          </a:p>
          <a:p>
            <a:pPr indent="-457200" lvl="0" marL="539750" marR="0" rtl="0" algn="l">
              <a:spcBef>
                <a:spcPts val="0"/>
              </a:spcBef>
              <a:spcAft>
                <a:spcPts val="0"/>
              </a:spcAft>
              <a:buClr>
                <a:schemeClr val="dk1"/>
              </a:buClr>
              <a:buSzPts val="2000"/>
              <a:buFont typeface="Gill Sans"/>
              <a:buAutoNum type="arabicPeriod"/>
            </a:pPr>
            <a:r>
              <a:rPr lang="en-US" sz="2000">
                <a:solidFill>
                  <a:schemeClr val="dk1"/>
                </a:solidFill>
                <a:latin typeface="Bilbo"/>
                <a:ea typeface="Bilbo"/>
                <a:cs typeface="Bilbo"/>
                <a:sym typeface="Bilbo"/>
              </a:rPr>
              <a:t>The slide is then placed on a stage of a microscope and examined.</a:t>
            </a:r>
            <a:endParaRPr/>
          </a:p>
          <a:p>
            <a:pPr indent="-457200" lvl="0" marL="539750" marR="0" rtl="0" algn="l">
              <a:spcBef>
                <a:spcPts val="0"/>
              </a:spcBef>
              <a:spcAft>
                <a:spcPts val="0"/>
              </a:spcAft>
              <a:buClr>
                <a:schemeClr val="dk1"/>
              </a:buClr>
              <a:buSzPts val="2000"/>
              <a:buFont typeface="Gill Sans"/>
              <a:buAutoNum type="arabicPeriod"/>
            </a:pPr>
            <a:r>
              <a:rPr lang="en-US" sz="2000">
                <a:solidFill>
                  <a:schemeClr val="dk1"/>
                </a:solidFill>
                <a:latin typeface="Bilbo"/>
                <a:ea typeface="Bilbo"/>
                <a:cs typeface="Bilbo"/>
                <a:sym typeface="Bilbo"/>
              </a:rPr>
              <a:t>The presence or absence of convolution is observed and the fibers are classified into three groups.</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a) Mature or normal fibers</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b) Half mature or thin walled fibers</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c) Immature or dead fibers.</a:t>
            </a:r>
            <a:endParaRPr/>
          </a:p>
          <a:p>
            <a:pPr indent="-457200" lvl="0" marL="539750" marR="0" rtl="0" algn="l">
              <a:spcBef>
                <a:spcPts val="0"/>
              </a:spcBef>
              <a:spcAft>
                <a:spcPts val="0"/>
              </a:spcAft>
              <a:buClr>
                <a:schemeClr val="dk1"/>
              </a:buClr>
              <a:buSzPts val="2000"/>
              <a:buFont typeface="Noto Sans Symbols"/>
              <a:buAutoNum type="arabicPlain" startAt="4"/>
            </a:pPr>
            <a:r>
              <a:rPr lang="en-US" sz="2000">
                <a:solidFill>
                  <a:schemeClr val="dk1"/>
                </a:solidFill>
                <a:latin typeface="Bilbo"/>
                <a:ea typeface="Bilbo"/>
                <a:cs typeface="Bilbo"/>
                <a:sym typeface="Bilbo"/>
              </a:rPr>
              <a:t>The presence of caustic soda changes the appearance of both mature and immature fibers by swelling.</a:t>
            </a:r>
            <a:endParaRPr/>
          </a:p>
          <a:p>
            <a:pPr indent="-457200" lvl="0" marL="539750" marR="0" rtl="0" algn="l">
              <a:spcBef>
                <a:spcPts val="0"/>
              </a:spcBef>
              <a:spcAft>
                <a:spcPts val="0"/>
              </a:spcAft>
              <a:buClr>
                <a:schemeClr val="dk1"/>
              </a:buClr>
              <a:buSzPts val="2000"/>
              <a:buFont typeface="Noto Sans Symbols"/>
              <a:buAutoNum type="arabicPlain" startAt="4"/>
            </a:pPr>
            <a:r>
              <a:rPr lang="en-US" sz="2000">
                <a:solidFill>
                  <a:schemeClr val="dk1"/>
                </a:solidFill>
                <a:latin typeface="Bilbo"/>
                <a:ea typeface="Bilbo"/>
                <a:cs typeface="Bilbo"/>
                <a:sym typeface="Bilbo"/>
              </a:rPr>
              <a:t> Mature fibers with a well developed cell wall and pronounce convolution in the raw state become rod like after swelling.</a:t>
            </a:r>
            <a:endParaRPr/>
          </a:p>
          <a:p>
            <a:pPr indent="-457200" lvl="0" marL="539750" marR="0" rtl="0" algn="l">
              <a:spcBef>
                <a:spcPts val="0"/>
              </a:spcBef>
              <a:spcAft>
                <a:spcPts val="0"/>
              </a:spcAft>
              <a:buClr>
                <a:schemeClr val="dk1"/>
              </a:buClr>
              <a:buSzPts val="2000"/>
              <a:buFont typeface="Noto Sans Symbols"/>
              <a:buAutoNum type="arabicPlain" startAt="4"/>
            </a:pPr>
            <a:r>
              <a:rPr lang="en-US" sz="2000">
                <a:solidFill>
                  <a:schemeClr val="dk1"/>
                </a:solidFill>
                <a:latin typeface="Bilbo"/>
                <a:ea typeface="Bilbo"/>
                <a:cs typeface="Bilbo"/>
                <a:sym typeface="Bilbo"/>
              </a:rPr>
              <a:t>These rod like fibers are classed as normal or mature fibers.</a:t>
            </a:r>
            <a:endParaRPr/>
          </a:p>
          <a:p>
            <a:pPr indent="-457200" lvl="0" marL="539750" marR="0" rtl="0" algn="l">
              <a:spcBef>
                <a:spcPts val="0"/>
              </a:spcBef>
              <a:spcAft>
                <a:spcPts val="0"/>
              </a:spcAft>
              <a:buClr>
                <a:schemeClr val="dk1"/>
              </a:buClr>
              <a:buSzPts val="2000"/>
              <a:buFont typeface="Noto Sans Symbols"/>
              <a:buAutoNum type="arabicPlain" startAt="4"/>
            </a:pPr>
            <a:r>
              <a:rPr lang="en-US" sz="2000">
                <a:solidFill>
                  <a:schemeClr val="dk1"/>
                </a:solidFill>
                <a:latin typeface="Bilbo"/>
                <a:ea typeface="Bilbo"/>
                <a:cs typeface="Bilbo"/>
                <a:sym typeface="Bilbo"/>
              </a:rPr>
              <a:t>In this case the lumen is practically absent. Dead or immature fiber appear ribbon like even after swelling.</a:t>
            </a:r>
            <a:endParaRPr/>
          </a:p>
          <a:p>
            <a:pPr indent="-457200" lvl="0" marL="539750" marR="0" rtl="0" algn="l">
              <a:spcBef>
                <a:spcPts val="0"/>
              </a:spcBef>
              <a:spcAft>
                <a:spcPts val="0"/>
              </a:spcAft>
              <a:buClr>
                <a:schemeClr val="dk1"/>
              </a:buClr>
              <a:buSzPts val="2000"/>
              <a:buFont typeface="Noto Sans Symbols"/>
              <a:buAutoNum type="arabicPlain" startAt="4"/>
            </a:pPr>
            <a:r>
              <a:rPr lang="en-US" sz="2000">
                <a:solidFill>
                  <a:schemeClr val="dk1"/>
                </a:solidFill>
                <a:latin typeface="Bilbo"/>
                <a:ea typeface="Bilbo"/>
                <a:cs typeface="Bilbo"/>
                <a:sym typeface="Bilbo"/>
              </a:rPr>
              <a:t>In dead fibers the wall thickness is less than 1/5 of the ribbon width.</a:t>
            </a:r>
            <a:endParaRPr/>
          </a:p>
          <a:p>
            <a:pPr indent="-457200" lvl="0" marL="539750" marR="0" rtl="0" algn="l">
              <a:spcBef>
                <a:spcPts val="0"/>
              </a:spcBef>
              <a:spcAft>
                <a:spcPts val="0"/>
              </a:spcAft>
              <a:buClr>
                <a:schemeClr val="dk1"/>
              </a:buClr>
              <a:buSzPts val="2000"/>
              <a:buFont typeface="Noto Sans Symbols"/>
              <a:buAutoNum type="arabicPlain" startAt="4"/>
            </a:pPr>
            <a:r>
              <a:rPr lang="en-US" sz="2000">
                <a:solidFill>
                  <a:schemeClr val="dk1"/>
                </a:solidFill>
                <a:latin typeface="Bilbo"/>
                <a:ea typeface="Bilbo"/>
                <a:cs typeface="Bilbo"/>
                <a:sym typeface="Bilbo"/>
              </a:rPr>
              <a:t>Thin walled or half mature fibers are those lying between the other two classes.</a:t>
            </a:r>
            <a:endParaRPr sz="2000">
              <a:solidFill>
                <a:schemeClr val="dk1"/>
              </a:solidFill>
              <a:latin typeface="Bilbo"/>
              <a:ea typeface="Bilbo"/>
              <a:cs typeface="Bilbo"/>
              <a:sym typeface="Bilbo"/>
            </a:endParaRPr>
          </a:p>
        </p:txBody>
      </p:sp>
      <p:pic>
        <p:nvPicPr>
          <p:cNvPr id="261" name="Google Shape;261;p40"/>
          <p:cNvPicPr preferRelativeResize="0"/>
          <p:nvPr/>
        </p:nvPicPr>
        <p:blipFill rotWithShape="1">
          <a:blip r:embed="rId3">
            <a:alphaModFix/>
          </a:blip>
          <a:srcRect b="0" l="0" r="0" t="0"/>
          <a:stretch/>
        </p:blipFill>
        <p:spPr>
          <a:xfrm>
            <a:off x="183205" y="64863"/>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1"/>
          <p:cNvSpPr/>
          <p:nvPr/>
        </p:nvSpPr>
        <p:spPr>
          <a:xfrm>
            <a:off x="4366098" y="1512810"/>
            <a:ext cx="4572000" cy="1938992"/>
          </a:xfrm>
          <a:prstGeom prst="rect">
            <a:avLst/>
          </a:prstGeom>
          <a:noFill/>
          <a:ln>
            <a:noFill/>
          </a:ln>
        </p:spPr>
        <p:txBody>
          <a:bodyPr anchorCtr="0" anchor="t" bIns="45700" lIns="91425" spcFirstLastPara="1" rIns="91425" wrap="square" tIns="45700">
            <a:noAutofit/>
          </a:bodyPr>
          <a:lstStyle/>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The fibers are classed as above based on the ratio of lumen width (L) to wall thickness (W) as indicated below.</a:t>
            </a:r>
            <a:endParaRPr/>
          </a:p>
          <a:p>
            <a:pPr indent="-457200" lvl="0" marL="539750" marR="0" rtl="0" algn="l">
              <a:spcBef>
                <a:spcPts val="0"/>
              </a:spcBef>
              <a:spcAft>
                <a:spcPts val="0"/>
              </a:spcAft>
              <a:buClr>
                <a:schemeClr val="dk1"/>
              </a:buClr>
              <a:buSzPts val="2000"/>
              <a:buFont typeface="Noto Sans Symbols"/>
              <a:buNone/>
            </a:pPr>
            <a:r>
              <a:t/>
            </a:r>
            <a:endParaRPr sz="2000">
              <a:solidFill>
                <a:schemeClr val="dk1"/>
              </a:solidFill>
              <a:latin typeface="Bilbo"/>
              <a:ea typeface="Bilbo"/>
              <a:cs typeface="Bilbo"/>
              <a:sym typeface="Bilbo"/>
            </a:endParaRPr>
          </a:p>
          <a:p>
            <a:pPr indent="-457200" lvl="0" marL="539750" marR="0" rtl="0" algn="ctr">
              <a:spcBef>
                <a:spcPts val="0"/>
              </a:spcBef>
              <a:spcAft>
                <a:spcPts val="0"/>
              </a:spcAft>
              <a:buClr>
                <a:schemeClr val="dk1"/>
              </a:buClr>
              <a:buSzPts val="2000"/>
              <a:buFont typeface="Noto Sans Symbols"/>
              <a:buNone/>
            </a:pPr>
            <a:r>
              <a:rPr b="1" lang="en-US" sz="2000">
                <a:solidFill>
                  <a:schemeClr val="dk1"/>
                </a:solidFill>
                <a:latin typeface="Bilbo"/>
                <a:ea typeface="Bilbo"/>
                <a:cs typeface="Bilbo"/>
                <a:sym typeface="Bilbo"/>
              </a:rPr>
              <a:t>CLASS  RATIO OF LUMEN WIDTH TO WALLTHICKNESS</a:t>
            </a:r>
            <a:endParaRPr/>
          </a:p>
        </p:txBody>
      </p:sp>
      <p:sp>
        <p:nvSpPr>
          <p:cNvPr id="267" name="Google Shape;267;p41"/>
          <p:cNvSpPr txBox="1"/>
          <p:nvPr/>
        </p:nvSpPr>
        <p:spPr>
          <a:xfrm>
            <a:off x="5110266" y="3729998"/>
            <a:ext cx="3429000" cy="1015663"/>
          </a:xfrm>
          <a:prstGeom prst="rect">
            <a:avLst/>
          </a:prstGeom>
          <a:noFill/>
          <a:ln>
            <a:noFill/>
          </a:ln>
        </p:spPr>
        <p:txBody>
          <a:bodyPr anchorCtr="0" anchor="t" bIns="45700" lIns="91425" spcFirstLastPara="1" rIns="91425" wrap="square" tIns="45700">
            <a:spAutoFit/>
          </a:bodyPr>
          <a:lstStyle/>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Mature	            less than 1</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Half mature     1 -2</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Immature        Greater than 2</a:t>
            </a:r>
            <a:endParaRPr sz="2000">
              <a:solidFill>
                <a:schemeClr val="dk1"/>
              </a:solidFill>
              <a:latin typeface="Bilbo"/>
              <a:ea typeface="Bilbo"/>
              <a:cs typeface="Bilbo"/>
              <a:sym typeface="Bilbo"/>
            </a:endParaRPr>
          </a:p>
        </p:txBody>
      </p:sp>
      <p:pic>
        <p:nvPicPr>
          <p:cNvPr id="268" name="Google Shape;268;p41"/>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
        <p:nvSpPr>
          <p:cNvPr descr="https://image.slidesharecdn.com/fibermaturity-150108223417-conversion-gate02/95/fiber-maturity-by-vignesh-dhanabalan-2-638.jpg?cb=1422001535" id="269" name="Google Shape;269;p4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70" name="Google Shape;270;p41"/>
          <p:cNvPicPr preferRelativeResize="0"/>
          <p:nvPr/>
        </p:nvPicPr>
        <p:blipFill rotWithShape="1">
          <a:blip r:embed="rId4">
            <a:alphaModFix/>
          </a:blip>
          <a:srcRect b="11834" l="16384" r="16144" t="12263"/>
          <a:stretch/>
        </p:blipFill>
        <p:spPr>
          <a:xfrm>
            <a:off x="793664" y="4158571"/>
            <a:ext cx="3102252" cy="262017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descr="https://ars.els-cdn.com/content/image/3-s2.0-B9781845699314000027-f02-02-9781845699314.jpg" id="271" name="Google Shape;271;p41"/>
          <p:cNvPicPr preferRelativeResize="0"/>
          <p:nvPr/>
        </p:nvPicPr>
        <p:blipFill rotWithShape="1">
          <a:blip r:embed="rId5">
            <a:alphaModFix/>
          </a:blip>
          <a:srcRect b="0" l="0" r="0" t="0"/>
          <a:stretch/>
        </p:blipFill>
        <p:spPr>
          <a:xfrm>
            <a:off x="323482" y="212372"/>
            <a:ext cx="4042616" cy="3711784"/>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2"/>
          <p:cNvSpPr/>
          <p:nvPr/>
        </p:nvSpPr>
        <p:spPr>
          <a:xfrm>
            <a:off x="406940" y="1676400"/>
            <a:ext cx="8458200" cy="375487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All the sides are examined as above and the percentage of mature (N) half mature (H) and immature (I) fibers are calculated.</a:t>
            </a:r>
            <a:endParaRPr/>
          </a:p>
          <a:p>
            <a:pPr indent="0" lvl="0" marL="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Then the maturity of the cotton fiber is expressed by one of the following terms.</a:t>
            </a:r>
            <a:endParaRPr/>
          </a:p>
          <a:p>
            <a:pPr indent="-457200" lvl="0" marL="539750" marR="0" rtl="0" algn="l">
              <a:spcBef>
                <a:spcPts val="0"/>
              </a:spcBef>
              <a:spcAft>
                <a:spcPts val="0"/>
              </a:spcAft>
              <a:buClr>
                <a:schemeClr val="dk1"/>
              </a:buClr>
              <a:buSzPts val="2000"/>
              <a:buFont typeface="Noto Sans Symbols"/>
              <a:buAutoNum type="alphaLcParenR"/>
            </a:pPr>
            <a:r>
              <a:rPr lang="en-US" sz="2000">
                <a:solidFill>
                  <a:schemeClr val="dk1"/>
                </a:solidFill>
                <a:latin typeface="Bilbo"/>
                <a:ea typeface="Bilbo"/>
                <a:cs typeface="Bilbo"/>
                <a:sym typeface="Bilbo"/>
              </a:rPr>
              <a:t>Percentage of mature fibers (N)</a:t>
            </a:r>
            <a:endParaRPr/>
          </a:p>
          <a:p>
            <a:pPr indent="-457200" lvl="0" marL="539750" marR="0" rtl="0" algn="l">
              <a:spcBef>
                <a:spcPts val="0"/>
              </a:spcBef>
              <a:spcAft>
                <a:spcPts val="0"/>
              </a:spcAft>
              <a:buClr>
                <a:schemeClr val="dk1"/>
              </a:buClr>
              <a:buSzPts val="2000"/>
              <a:buFont typeface="Noto Sans Symbols"/>
              <a:buAutoNum type="alphaLcParenR"/>
            </a:pPr>
            <a:r>
              <a:rPr lang="en-US" sz="2000">
                <a:solidFill>
                  <a:schemeClr val="dk1"/>
                </a:solidFill>
                <a:latin typeface="Bilbo"/>
                <a:ea typeface="Bilbo"/>
                <a:cs typeface="Bilbo"/>
                <a:sym typeface="Bilbo"/>
              </a:rPr>
              <a:t> Maturity ratio, (M)</a:t>
            </a:r>
            <a:endParaRPr/>
          </a:p>
          <a:p>
            <a:pPr indent="-457200" lvl="0" marL="539750" marR="0" rtl="0" algn="l">
              <a:spcBef>
                <a:spcPts val="0"/>
              </a:spcBef>
              <a:spcAft>
                <a:spcPts val="0"/>
              </a:spcAft>
              <a:buClr>
                <a:schemeClr val="dk1"/>
              </a:buClr>
              <a:buSzPts val="2000"/>
              <a:buFont typeface="Noto Sans Symbols"/>
              <a:buAutoNum type="alphaLcParenR"/>
            </a:pPr>
            <a:r>
              <a:rPr lang="en-US" sz="2000">
                <a:solidFill>
                  <a:schemeClr val="dk1"/>
                </a:solidFill>
                <a:latin typeface="Bilbo"/>
                <a:ea typeface="Bilbo"/>
                <a:cs typeface="Bilbo"/>
                <a:sym typeface="Bilbo"/>
              </a:rPr>
              <a:t> Maturity co-efficient (Mc)</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a) Percentage Of Mature Fibers</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	Knowing the total number of fibers examined and the number of mature fibers the percentage of mature fiber can be calculated as </a:t>
            </a:r>
            <a:endParaRPr/>
          </a:p>
          <a:p>
            <a:pPr indent="-457200" lvl="0" marL="53975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%of mature fibers N = </a:t>
            </a:r>
            <a:r>
              <a:rPr lang="en-US" sz="2000" u="sng">
                <a:solidFill>
                  <a:schemeClr val="dk1"/>
                </a:solidFill>
                <a:latin typeface="Bilbo"/>
                <a:ea typeface="Bilbo"/>
                <a:cs typeface="Bilbo"/>
                <a:sym typeface="Bilbo"/>
              </a:rPr>
              <a:t>Number of mature fibers </a:t>
            </a:r>
            <a:r>
              <a:rPr lang="en-US" sz="2000">
                <a:solidFill>
                  <a:schemeClr val="dk1"/>
                </a:solidFill>
                <a:latin typeface="Bilbo"/>
                <a:ea typeface="Bilbo"/>
                <a:cs typeface="Bilbo"/>
                <a:sym typeface="Bilbo"/>
              </a:rPr>
              <a:t>   x 100</a:t>
            </a:r>
            <a:endParaRPr/>
          </a:p>
          <a:p>
            <a:pPr indent="-457200" lvl="0" marL="539750" marR="0" rtl="0" algn="l">
              <a:spcBef>
                <a:spcPts val="0"/>
              </a:spcBef>
              <a:spcAft>
                <a:spcPts val="0"/>
              </a:spcAft>
              <a:buClr>
                <a:schemeClr val="dk1"/>
              </a:buClr>
              <a:buSzPts val="1800"/>
              <a:buFont typeface="Noto Sans Symbols"/>
              <a:buNone/>
            </a:pPr>
            <a:r>
              <a:rPr lang="en-US" sz="1800">
                <a:solidFill>
                  <a:schemeClr val="dk1"/>
                </a:solidFill>
                <a:latin typeface="Bilbo"/>
                <a:ea typeface="Bilbo"/>
                <a:cs typeface="Bilbo"/>
                <a:sym typeface="Bilbo"/>
              </a:rPr>
              <a:t>                                        Total no of fibers examined</a:t>
            </a:r>
            <a:endParaRPr/>
          </a:p>
        </p:txBody>
      </p:sp>
      <p:pic>
        <p:nvPicPr>
          <p:cNvPr id="277" name="Google Shape;277;p42"/>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3"/>
          <p:cNvSpPr/>
          <p:nvPr/>
        </p:nvSpPr>
        <p:spPr>
          <a:xfrm>
            <a:off x="0" y="904220"/>
            <a:ext cx="9144000"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Bilbo"/>
                <a:ea typeface="Bilbo"/>
                <a:cs typeface="Bilbo"/>
                <a:sym typeface="Bilbo"/>
              </a:rPr>
              <a:t>FIBER STRENGTH</a:t>
            </a:r>
            <a:endParaRPr sz="2800">
              <a:solidFill>
                <a:schemeClr val="dk1"/>
              </a:solidFill>
              <a:latin typeface="Bilbo"/>
              <a:ea typeface="Bilbo"/>
              <a:cs typeface="Bilbo"/>
              <a:sym typeface="Bilbo"/>
            </a:endParaRPr>
          </a:p>
        </p:txBody>
      </p:sp>
      <p:sp>
        <p:nvSpPr>
          <p:cNvPr id="283" name="Google Shape;283;p43"/>
          <p:cNvSpPr/>
          <p:nvPr/>
        </p:nvSpPr>
        <p:spPr>
          <a:xfrm>
            <a:off x="290209" y="1524000"/>
            <a:ext cx="8382000" cy="375487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Fiber strength is generally considered to be next to fiber length and fineness in the order of importance amongst the fiber properties. </a:t>
            </a:r>
            <a:endParaRPr/>
          </a:p>
          <a:p>
            <a:pPr indent="0" lvl="0" marL="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For cotton beyond a certain staple length, this property assumes greater significance.</a:t>
            </a:r>
            <a:endParaRPr/>
          </a:p>
          <a:p>
            <a:pPr indent="0" lvl="0" marL="0" marR="0" rtl="0" algn="l">
              <a:spcBef>
                <a:spcPts val="0"/>
              </a:spcBef>
              <a:spcAft>
                <a:spcPts val="0"/>
              </a:spcAft>
              <a:buClr>
                <a:schemeClr val="dk1"/>
              </a:buClr>
              <a:buSzPts val="2000"/>
              <a:buFont typeface="Noto Sans Symbols"/>
              <a:buNone/>
            </a:pPr>
            <a:r>
              <a:rPr lang="en-US" sz="2000">
                <a:solidFill>
                  <a:schemeClr val="dk1"/>
                </a:solidFill>
                <a:latin typeface="Bilbo"/>
                <a:ea typeface="Bilbo"/>
                <a:cs typeface="Bilbo"/>
                <a:sym typeface="Bilbo"/>
              </a:rPr>
              <a:t>The following are the units and the terms employed for reporting fiber strength.</a:t>
            </a:r>
            <a:endParaRPr/>
          </a:p>
          <a:p>
            <a:pPr indent="-457200" lvl="0" marL="539750" marR="0" rtl="0" algn="l">
              <a:spcBef>
                <a:spcPts val="0"/>
              </a:spcBef>
              <a:spcAft>
                <a:spcPts val="0"/>
              </a:spcAft>
              <a:buClr>
                <a:schemeClr val="dk1"/>
              </a:buClr>
              <a:buSzPts val="2000"/>
              <a:buFont typeface="Noto Sans Symbols"/>
              <a:buAutoNum type="arabicParenR"/>
            </a:pPr>
            <a:r>
              <a:rPr lang="en-US" sz="2000">
                <a:solidFill>
                  <a:schemeClr val="dk1"/>
                </a:solidFill>
                <a:latin typeface="Bilbo"/>
                <a:ea typeface="Bilbo"/>
                <a:cs typeface="Bilbo"/>
                <a:sym typeface="Bilbo"/>
              </a:rPr>
              <a:t>Load			7) strain</a:t>
            </a:r>
            <a:endParaRPr/>
          </a:p>
          <a:p>
            <a:pPr indent="-457200" lvl="0" marL="539750" marR="0" rtl="0" algn="l">
              <a:spcBef>
                <a:spcPts val="0"/>
              </a:spcBef>
              <a:spcAft>
                <a:spcPts val="0"/>
              </a:spcAft>
              <a:buClr>
                <a:schemeClr val="dk1"/>
              </a:buClr>
              <a:buSzPts val="2000"/>
              <a:buFont typeface="Noto Sans Symbols"/>
              <a:buAutoNum type="arabicParenR"/>
            </a:pPr>
            <a:r>
              <a:rPr lang="en-US" sz="2000">
                <a:solidFill>
                  <a:schemeClr val="dk1"/>
                </a:solidFill>
                <a:latin typeface="Bilbo"/>
                <a:ea typeface="Bilbo"/>
                <a:cs typeface="Bilbo"/>
                <a:sym typeface="Bilbo"/>
              </a:rPr>
              <a:t>Breaking load		8) extension</a:t>
            </a:r>
            <a:endParaRPr/>
          </a:p>
          <a:p>
            <a:pPr indent="-457200" lvl="0" marL="539750" marR="0" rtl="0" algn="l">
              <a:spcBef>
                <a:spcPts val="0"/>
              </a:spcBef>
              <a:spcAft>
                <a:spcPts val="0"/>
              </a:spcAft>
              <a:buClr>
                <a:schemeClr val="dk1"/>
              </a:buClr>
              <a:buSzPts val="2000"/>
              <a:buFont typeface="Noto Sans Symbols"/>
              <a:buAutoNum type="arabicParenR"/>
            </a:pPr>
            <a:r>
              <a:rPr lang="en-US" sz="2000">
                <a:solidFill>
                  <a:schemeClr val="dk1"/>
                </a:solidFill>
                <a:latin typeface="Bilbo"/>
                <a:ea typeface="Bilbo"/>
                <a:cs typeface="Bilbo"/>
                <a:sym typeface="Bilbo"/>
              </a:rPr>
              <a:t>Stress			9) The  load elongation	</a:t>
            </a:r>
            <a:endParaRPr/>
          </a:p>
          <a:p>
            <a:pPr indent="-457200" lvl="0" marL="539750" marR="0" rtl="0" algn="l">
              <a:spcBef>
                <a:spcPts val="0"/>
              </a:spcBef>
              <a:spcAft>
                <a:spcPts val="0"/>
              </a:spcAft>
              <a:buClr>
                <a:schemeClr val="dk1"/>
              </a:buClr>
              <a:buSzPts val="2000"/>
              <a:buFont typeface="Noto Sans Symbols"/>
              <a:buAutoNum type="arabicParenR"/>
            </a:pPr>
            <a:r>
              <a:rPr lang="en-US" sz="2000">
                <a:solidFill>
                  <a:schemeClr val="dk1"/>
                </a:solidFill>
                <a:latin typeface="Bilbo"/>
                <a:ea typeface="Bilbo"/>
                <a:cs typeface="Bilbo"/>
                <a:sym typeface="Bilbo"/>
              </a:rPr>
              <a:t>Mass stress		            10) stress strain curve</a:t>
            </a:r>
            <a:endParaRPr/>
          </a:p>
          <a:p>
            <a:pPr indent="-457200" lvl="0" marL="539750" marR="0" rtl="0" algn="l">
              <a:spcBef>
                <a:spcPts val="0"/>
              </a:spcBef>
              <a:spcAft>
                <a:spcPts val="0"/>
              </a:spcAft>
              <a:buClr>
                <a:schemeClr val="dk1"/>
              </a:buClr>
              <a:buSzPts val="2000"/>
              <a:buFont typeface="Noto Sans Symbols"/>
              <a:buAutoNum type="arabicParenR"/>
            </a:pPr>
            <a:r>
              <a:rPr lang="en-US" sz="2000">
                <a:solidFill>
                  <a:schemeClr val="dk1"/>
                </a:solidFill>
                <a:latin typeface="Bilbo"/>
                <a:ea typeface="Bilbo"/>
                <a:cs typeface="Bilbo"/>
                <a:sym typeface="Bilbo"/>
              </a:rPr>
              <a:t>Tenacity</a:t>
            </a:r>
            <a:endParaRPr/>
          </a:p>
          <a:p>
            <a:pPr indent="-457200" lvl="0" marL="539750" marR="0" rtl="0" algn="l">
              <a:spcBef>
                <a:spcPts val="0"/>
              </a:spcBef>
              <a:spcAft>
                <a:spcPts val="0"/>
              </a:spcAft>
              <a:buClr>
                <a:schemeClr val="dk1"/>
              </a:buClr>
              <a:buSzPts val="1800"/>
              <a:buFont typeface="Noto Sans Symbols"/>
              <a:buAutoNum type="arabicParenR"/>
            </a:pPr>
            <a:r>
              <a:rPr lang="en-US" sz="1800">
                <a:solidFill>
                  <a:schemeClr val="dk1"/>
                </a:solidFill>
                <a:latin typeface="Times New Roman"/>
                <a:ea typeface="Times New Roman"/>
                <a:cs typeface="Times New Roman"/>
                <a:sym typeface="Times New Roman"/>
              </a:rPr>
              <a:t>Breaking length</a:t>
            </a:r>
            <a:endParaRPr/>
          </a:p>
        </p:txBody>
      </p:sp>
      <p:pic>
        <p:nvPicPr>
          <p:cNvPr id="284" name="Google Shape;284;p43"/>
          <p:cNvPicPr preferRelativeResize="0"/>
          <p:nvPr/>
        </p:nvPicPr>
        <p:blipFill rotWithShape="1">
          <a:blip r:embed="rId3">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4"/>
          <p:cNvSpPr/>
          <p:nvPr/>
        </p:nvSpPr>
        <p:spPr>
          <a:xfrm>
            <a:off x="3173058" y="152400"/>
            <a:ext cx="2911374"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dk1"/>
                </a:solidFill>
                <a:latin typeface="Bilbo"/>
                <a:ea typeface="Bilbo"/>
                <a:cs typeface="Bilbo"/>
                <a:sym typeface="Bilbo"/>
              </a:rPr>
              <a:t>PRESSLEY TESTER</a:t>
            </a:r>
            <a:endParaRPr b="1" sz="2800">
              <a:solidFill>
                <a:schemeClr val="dk1"/>
              </a:solidFill>
              <a:latin typeface="Bilbo"/>
              <a:ea typeface="Bilbo"/>
              <a:cs typeface="Bilbo"/>
              <a:sym typeface="Bilbo"/>
            </a:endParaRPr>
          </a:p>
        </p:txBody>
      </p:sp>
      <p:sp>
        <p:nvSpPr>
          <p:cNvPr id="290" name="Google Shape;290;p44"/>
          <p:cNvSpPr/>
          <p:nvPr/>
        </p:nvSpPr>
        <p:spPr>
          <a:xfrm>
            <a:off x="304800" y="914400"/>
            <a:ext cx="8495490" cy="5324535"/>
          </a:xfrm>
          <a:prstGeom prst="rect">
            <a:avLst/>
          </a:prstGeom>
          <a:noFill/>
          <a:ln>
            <a:noFill/>
          </a:ln>
        </p:spPr>
        <p:txBody>
          <a:bodyPr anchorCtr="0" anchor="t" bIns="45700" lIns="91425" spcFirstLastPara="1" rIns="91425" wrap="square" tIns="45700">
            <a:noAutofit/>
          </a:bodyPr>
          <a:lstStyle/>
          <a:p>
            <a:pPr indent="0" lvl="1" marL="457200" marR="0" rtl="0" algn="l">
              <a:spcBef>
                <a:spcPts val="0"/>
              </a:spcBef>
              <a:spcAft>
                <a:spcPts val="0"/>
              </a:spcAft>
              <a:buClr>
                <a:schemeClr val="dk1"/>
              </a:buClr>
              <a:buSzPts val="2000"/>
              <a:buFont typeface="Verdana"/>
              <a:buNone/>
            </a:pPr>
            <a:r>
              <a:rPr b="1" i="0" lang="en-US" sz="2000" u="sng" cap="none" strike="noStrike">
                <a:solidFill>
                  <a:schemeClr val="dk1"/>
                </a:solidFill>
                <a:latin typeface="Bilbo"/>
                <a:ea typeface="Bilbo"/>
                <a:cs typeface="Bilbo"/>
                <a:sym typeface="Bilbo"/>
              </a:rPr>
              <a:t>WORKING:</a:t>
            </a:r>
            <a:endParaRPr/>
          </a:p>
          <a:p>
            <a:pPr indent="-342900" lvl="1" marL="800100" marR="0" rtl="0" algn="l">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The heavy rolling weight is initially help in a position by a catch.</a:t>
            </a:r>
            <a:endParaRPr/>
          </a:p>
          <a:p>
            <a:pPr indent="-342900" lvl="1" marL="800100" marR="0" rtl="0" algn="just">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Then the prepared clamps are inserted into the grooves in the clamping block and the catch is released.</a:t>
            </a:r>
            <a:endParaRPr/>
          </a:p>
          <a:p>
            <a:pPr indent="-342900" lvl="1" marL="800100" marR="0" rtl="0" algn="just">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As the weight moves away from the beam pivot the end B of the beam rises which moves the upper clamp upwards and away from the fixed lower clamp.</a:t>
            </a:r>
            <a:endParaRPr/>
          </a:p>
          <a:p>
            <a:pPr indent="-342900" lvl="1" marL="800100" marR="0" rtl="0" algn="just">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Therefore a force will be exerted on the ribbon of fibers and breaks it.</a:t>
            </a:r>
            <a:endParaRPr/>
          </a:p>
          <a:p>
            <a:pPr indent="-342900" lvl="1" marL="800100" marR="0" rtl="0" algn="just">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As soon as the ribbon breaks the beam drops and a breaking device causes the rolling weight to be stopped instantly.</a:t>
            </a:r>
            <a:endParaRPr/>
          </a:p>
          <a:p>
            <a:pPr indent="-342900" lvl="1" marL="800100" marR="0" rtl="0" algn="just">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The distance travelled by the rolling weight is a measure of the load required to break the specimen and is noted down from the scale calibrated on the beam.</a:t>
            </a:r>
            <a:endParaRPr/>
          </a:p>
          <a:p>
            <a:pPr indent="-342900" lvl="1" marL="800100" marR="0" rtl="0" algn="just">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The clamps are then removed from the tester two halves of the broken specimen are collected and weighed on torsion balance in mg.</a:t>
            </a:r>
            <a:endParaRPr/>
          </a:p>
          <a:p>
            <a:pPr indent="-342900" lvl="1" marL="800100" marR="0" rtl="0" algn="just">
              <a:spcBef>
                <a:spcPts val="0"/>
              </a:spcBef>
              <a:spcAft>
                <a:spcPts val="0"/>
              </a:spcAft>
              <a:buClr>
                <a:schemeClr val="dk1"/>
              </a:buClr>
              <a:buSzPts val="2000"/>
              <a:buFont typeface="Noto Sans Symbols"/>
              <a:buChar char="❖"/>
            </a:pPr>
            <a:r>
              <a:rPr b="0" i="0" lang="en-US" sz="2000" u="none" cap="none" strike="noStrike">
                <a:solidFill>
                  <a:schemeClr val="dk1"/>
                </a:solidFill>
                <a:latin typeface="Bilbo"/>
                <a:ea typeface="Bilbo"/>
                <a:cs typeface="Bilbo"/>
                <a:sym typeface="Bilbo"/>
              </a:rPr>
              <a:t>From the breaking load of fibers in pounds and the weight in mg the calculations can be made.</a:t>
            </a:r>
            <a:endParaRPr b="0" i="0" sz="2000" u="none" cap="none" strike="noStrike">
              <a:solidFill>
                <a:schemeClr val="dk1"/>
              </a:solidFill>
              <a:latin typeface="Bilbo"/>
              <a:ea typeface="Bilbo"/>
              <a:cs typeface="Bilbo"/>
              <a:sym typeface="Bilbo"/>
            </a:endParaRPr>
          </a:p>
        </p:txBody>
      </p:sp>
      <p:pic>
        <p:nvPicPr>
          <p:cNvPr id="291" name="Google Shape;291;p44"/>
          <p:cNvPicPr preferRelativeResize="0"/>
          <p:nvPr/>
        </p:nvPicPr>
        <p:blipFill rotWithShape="1">
          <a:blip r:embed="rId3">
            <a:alphaModFix/>
          </a:blip>
          <a:srcRect b="0" l="0" r="0" t="0"/>
          <a:stretch/>
        </p:blipFill>
        <p:spPr>
          <a:xfrm>
            <a:off x="8191501" y="5992921"/>
            <a:ext cx="533400" cy="63713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descr="C:\Users\VIJAY\Desktop\img19.JPG" id="296" name="Google Shape;296;p45"/>
          <p:cNvPicPr preferRelativeResize="0"/>
          <p:nvPr/>
        </p:nvPicPr>
        <p:blipFill rotWithShape="1">
          <a:blip r:embed="rId3">
            <a:alphaModFix/>
          </a:blip>
          <a:srcRect b="0" l="0" r="0" t="0"/>
          <a:stretch/>
        </p:blipFill>
        <p:spPr>
          <a:xfrm>
            <a:off x="457200" y="755515"/>
            <a:ext cx="8229600" cy="5386388"/>
          </a:xfrm>
          <a:prstGeom prst="rect">
            <a:avLst/>
          </a:prstGeom>
          <a:noFill/>
          <a:ln>
            <a:noFill/>
          </a:ln>
        </p:spPr>
      </p:pic>
      <p:pic>
        <p:nvPicPr>
          <p:cNvPr id="297" name="Google Shape;297;p45"/>
          <p:cNvPicPr preferRelativeResize="0"/>
          <p:nvPr/>
        </p:nvPicPr>
        <p:blipFill rotWithShape="1">
          <a:blip r:embed="rId4">
            <a:alphaModFix/>
          </a:blip>
          <a:srcRect b="0" l="0" r="0" t="0"/>
          <a:stretch/>
        </p:blipFill>
        <p:spPr>
          <a:xfrm>
            <a:off x="7848600" y="5805071"/>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descr="C:\Users\VIJAY\Desktop\img21.JPG" id="302" name="Google Shape;302;p46"/>
          <p:cNvPicPr preferRelativeResize="0"/>
          <p:nvPr/>
        </p:nvPicPr>
        <p:blipFill rotWithShape="1">
          <a:blip r:embed="rId3">
            <a:alphaModFix/>
          </a:blip>
          <a:srcRect b="0" l="0" r="0" t="0"/>
          <a:stretch/>
        </p:blipFill>
        <p:spPr>
          <a:xfrm>
            <a:off x="2535237" y="838200"/>
            <a:ext cx="4073525" cy="5410200"/>
          </a:xfrm>
          <a:prstGeom prst="rect">
            <a:avLst/>
          </a:prstGeom>
          <a:noFill/>
          <a:ln>
            <a:noFill/>
          </a:ln>
        </p:spPr>
      </p:pic>
      <p:sp>
        <p:nvSpPr>
          <p:cNvPr id="303" name="Google Shape;303;p46"/>
          <p:cNvSpPr/>
          <p:nvPr/>
        </p:nvSpPr>
        <p:spPr>
          <a:xfrm>
            <a:off x="0" y="228600"/>
            <a:ext cx="9144000"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Bilbo"/>
                <a:ea typeface="Bilbo"/>
                <a:cs typeface="Bilbo"/>
                <a:sym typeface="Bilbo"/>
              </a:rPr>
              <a:t>STELOMETER</a:t>
            </a:r>
            <a:endParaRPr sz="2800">
              <a:solidFill>
                <a:schemeClr val="dk1"/>
              </a:solidFill>
              <a:latin typeface="Bilbo"/>
              <a:ea typeface="Bilbo"/>
              <a:cs typeface="Bilbo"/>
              <a:sym typeface="Bilb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7"/>
          <p:cNvSpPr/>
          <p:nvPr/>
        </p:nvSpPr>
        <p:spPr>
          <a:xfrm>
            <a:off x="492868" y="1371600"/>
            <a:ext cx="8305800" cy="4524315"/>
          </a:xfrm>
          <a:prstGeom prst="rect">
            <a:avLst/>
          </a:prstGeom>
          <a:noFill/>
          <a:ln>
            <a:noFill/>
          </a:ln>
        </p:spPr>
        <p:txBody>
          <a:bodyPr anchorCtr="0" anchor="t" bIns="45700" lIns="91425" spcFirstLastPara="1" rIns="91425" wrap="square" tIns="45700">
            <a:noAutofit/>
          </a:bodyPr>
          <a:lstStyle/>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Capable of measuring strength as well as elongation of fibre bundle.</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Works with Pendulum lever principle .</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loading of the specimen is carried out by a pendulum system, which is mounted in such a way that it rotates about its </a:t>
            </a:r>
            <a:r>
              <a:rPr b="1" i="1" lang="en-US" sz="2400">
                <a:solidFill>
                  <a:schemeClr val="dk1"/>
                </a:solidFill>
                <a:latin typeface="Bilbo"/>
                <a:ea typeface="Bilbo"/>
                <a:cs typeface="Bilbo"/>
                <a:sym typeface="Bilbo"/>
              </a:rPr>
              <a:t>C.G.</a:t>
            </a:r>
            <a:endParaRPr sz="2400">
              <a:solidFill>
                <a:schemeClr val="dk1"/>
              </a:solidFill>
              <a:latin typeface="Bilbo"/>
              <a:ea typeface="Bilbo"/>
              <a:cs typeface="Bilbo"/>
              <a:sym typeface="Bilbo"/>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It eliminates the inertia effects associated with normal pendulum principle.</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beam and pendulum start in a vertical position but the </a:t>
            </a:r>
            <a:r>
              <a:rPr b="1" i="1" lang="en-US" sz="2400">
                <a:solidFill>
                  <a:schemeClr val="dk1"/>
                </a:solidFill>
                <a:latin typeface="Bilbo"/>
                <a:ea typeface="Bilbo"/>
                <a:cs typeface="Bilbo"/>
                <a:sym typeface="Bilbo"/>
              </a:rPr>
              <a:t>C.G.</a:t>
            </a:r>
            <a:r>
              <a:rPr lang="en-US" sz="2400">
                <a:solidFill>
                  <a:schemeClr val="dk1"/>
                </a:solidFill>
                <a:latin typeface="Bilbo"/>
                <a:ea typeface="Bilbo"/>
                <a:cs typeface="Bilbo"/>
                <a:sym typeface="Bilbo"/>
              </a:rPr>
              <a:t> of beam is such that when it is released the whole assembly rotates.</a:t>
            </a:r>
            <a:endParaRPr/>
          </a:p>
          <a:p>
            <a:pPr indent="-152400" lvl="0" marL="0" marR="0" rtl="0" algn="just">
              <a:spcBef>
                <a:spcPts val="0"/>
              </a:spcBef>
              <a:spcAft>
                <a:spcPts val="0"/>
              </a:spcAft>
              <a:buClr>
                <a:schemeClr val="dk1"/>
              </a:buClr>
              <a:buSzPts val="2400"/>
              <a:buFont typeface="Noto Sans Symbols"/>
              <a:buChar char="❖"/>
            </a:pPr>
            <a:r>
              <a:rPr lang="en-US" sz="2400">
                <a:solidFill>
                  <a:schemeClr val="dk1"/>
                </a:solidFill>
                <a:latin typeface="Bilbo"/>
                <a:ea typeface="Bilbo"/>
                <a:cs typeface="Bilbo"/>
                <a:sym typeface="Bilbo"/>
              </a:rPr>
              <a:t>The speed of rotation is controlled by adjusting the dashpot.</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8"/>
          <p:cNvSpPr/>
          <p:nvPr/>
        </p:nvSpPr>
        <p:spPr>
          <a:xfrm>
            <a:off x="114299" y="228600"/>
            <a:ext cx="3902075"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Bilbo"/>
                <a:ea typeface="Bilbo"/>
                <a:cs typeface="Bilbo"/>
                <a:sym typeface="Bilbo"/>
              </a:rPr>
              <a:t>SHIRLEY TRASH ANALYZER</a:t>
            </a:r>
            <a:endParaRPr b="1" sz="2400">
              <a:solidFill>
                <a:schemeClr val="dk1"/>
              </a:solidFill>
              <a:latin typeface="Bilbo"/>
              <a:ea typeface="Bilbo"/>
              <a:cs typeface="Bilbo"/>
              <a:sym typeface="Bilbo"/>
            </a:endParaRPr>
          </a:p>
        </p:txBody>
      </p:sp>
      <p:pic>
        <p:nvPicPr>
          <p:cNvPr descr="C:\Users\VIJAY\Desktop\New -vidhya\tt\20150831_094727.jpg" id="314" name="Google Shape;314;p48"/>
          <p:cNvPicPr preferRelativeResize="0"/>
          <p:nvPr/>
        </p:nvPicPr>
        <p:blipFill rotWithShape="1">
          <a:blip r:embed="rId3">
            <a:alphaModFix/>
          </a:blip>
          <a:srcRect b="0" l="0" r="0" t="0"/>
          <a:stretch/>
        </p:blipFill>
        <p:spPr>
          <a:xfrm>
            <a:off x="228600" y="1295400"/>
            <a:ext cx="3673475" cy="4897438"/>
          </a:xfrm>
          <a:prstGeom prst="rect">
            <a:avLst/>
          </a:prstGeom>
          <a:noFill/>
          <a:ln>
            <a:noFill/>
          </a:ln>
        </p:spPr>
      </p:pic>
      <p:pic>
        <p:nvPicPr>
          <p:cNvPr descr="https://kansaslivingmagazine.com/sites/default/files/styles/large/public/photo_5_small.jpg?itok=BXlLwTCS" id="315" name="Google Shape;315;p48"/>
          <p:cNvPicPr preferRelativeResize="0"/>
          <p:nvPr/>
        </p:nvPicPr>
        <p:blipFill rotWithShape="1">
          <a:blip r:embed="rId4">
            <a:alphaModFix/>
          </a:blip>
          <a:srcRect b="0" l="0" r="0" t="0"/>
          <a:stretch/>
        </p:blipFill>
        <p:spPr>
          <a:xfrm>
            <a:off x="4191000" y="806944"/>
            <a:ext cx="4367845" cy="291772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descr="https://image.shutterstock.com/image-photo/white-woolied-hairy-dust-ball-260nw-1191316933.jpg" id="316" name="Google Shape;316;p48"/>
          <p:cNvPicPr preferRelativeResize="0"/>
          <p:nvPr/>
        </p:nvPicPr>
        <p:blipFill rotWithShape="1">
          <a:blip r:embed="rId5">
            <a:alphaModFix/>
          </a:blip>
          <a:srcRect b="9361" l="0" r="0" t="0"/>
          <a:stretch/>
        </p:blipFill>
        <p:spPr>
          <a:xfrm>
            <a:off x="4722334" y="4267200"/>
            <a:ext cx="3305175" cy="2417323"/>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
        <p:nvSpPr>
          <p:cNvPr id="317" name="Google Shape;317;p48"/>
          <p:cNvSpPr txBox="1"/>
          <p:nvPr/>
        </p:nvSpPr>
        <p:spPr>
          <a:xfrm>
            <a:off x="4191001" y="360081"/>
            <a:ext cx="436784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Bilbo"/>
                <a:ea typeface="Bilbo"/>
                <a:cs typeface="Bilbo"/>
                <a:sym typeface="Bilbo"/>
              </a:rPr>
              <a:t>Trash</a:t>
            </a:r>
            <a:endParaRPr b="1" sz="2400">
              <a:solidFill>
                <a:schemeClr val="dk1"/>
              </a:solidFill>
              <a:latin typeface="Bilbo"/>
              <a:ea typeface="Bilbo"/>
              <a:cs typeface="Bilbo"/>
              <a:sym typeface="Bilbo"/>
            </a:endParaRPr>
          </a:p>
        </p:txBody>
      </p:sp>
      <p:sp>
        <p:nvSpPr>
          <p:cNvPr id="318" name="Google Shape;318;p48"/>
          <p:cNvSpPr txBox="1"/>
          <p:nvPr/>
        </p:nvSpPr>
        <p:spPr>
          <a:xfrm>
            <a:off x="4702879" y="3802485"/>
            <a:ext cx="360362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Bilbo"/>
                <a:ea typeface="Bilbo"/>
                <a:cs typeface="Bilbo"/>
                <a:sym typeface="Bilbo"/>
              </a:rPr>
              <a:t>Lint</a:t>
            </a:r>
            <a:endParaRPr b="1" sz="2400">
              <a:solidFill>
                <a:schemeClr val="dk1"/>
              </a:solidFill>
              <a:latin typeface="Bilbo"/>
              <a:ea typeface="Bilbo"/>
              <a:cs typeface="Bilbo"/>
              <a:sym typeface="Bilb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9"/>
          <p:cNvSpPr/>
          <p:nvPr/>
        </p:nvSpPr>
        <p:spPr>
          <a:xfrm>
            <a:off x="346953" y="685800"/>
            <a:ext cx="8458200" cy="55092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2400">
                <a:solidFill>
                  <a:schemeClr val="dk1"/>
                </a:solidFill>
                <a:latin typeface="Bilbo"/>
                <a:ea typeface="Bilbo"/>
                <a:cs typeface="Bilbo"/>
                <a:sym typeface="Bilbo"/>
              </a:rPr>
              <a:t>Introduction:</a:t>
            </a:r>
            <a:endParaRPr sz="2400">
              <a:solidFill>
                <a:schemeClr val="dk1"/>
              </a:solidFill>
              <a:latin typeface="Bilbo"/>
              <a:ea typeface="Bilbo"/>
              <a:cs typeface="Bilbo"/>
              <a:sym typeface="Bilbo"/>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The measurement of trash or non-lint content is very important in assessing the lint quality of cotton sample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It provides an effective means for both quantitative and qualitative analyses of foreign matter in cotton lint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The Shirley Analyser separates the trash from the lint with a minimum of fiber loss . This is probably the nearest approach to perfect separation of lint and foreign matter that has yet been developed.</a:t>
            </a:r>
            <a:endParaRPr/>
          </a:p>
          <a:p>
            <a:pPr indent="0" lvl="0" marL="0" marR="0" rtl="0" algn="l">
              <a:spcBef>
                <a:spcPts val="0"/>
              </a:spcBef>
              <a:spcAft>
                <a:spcPts val="0"/>
              </a:spcAft>
              <a:buNone/>
            </a:pPr>
            <a:r>
              <a:rPr b="1" lang="en-US" sz="2400">
                <a:solidFill>
                  <a:schemeClr val="dk1"/>
                </a:solidFill>
                <a:latin typeface="Bilbo"/>
                <a:ea typeface="Bilbo"/>
                <a:cs typeface="Bilbo"/>
                <a:sym typeface="Bilbo"/>
              </a:rPr>
              <a:t>Parameters Tested:</a:t>
            </a:r>
            <a:endParaRPr sz="2400">
              <a:solidFill>
                <a:schemeClr val="dk1"/>
              </a:solidFill>
              <a:latin typeface="Bilbo"/>
              <a:ea typeface="Bilbo"/>
              <a:cs typeface="Bilbo"/>
              <a:sym typeface="Bilbo"/>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Lint content(L) in weight and percentage</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Trash content(T) in weight and percentage</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Invisible waste(W) in weight and percentage</a:t>
            </a:r>
            <a:endParaRPr/>
          </a:p>
          <a:p>
            <a:pPr indent="0" lvl="0" marL="0" marR="0" rtl="0" algn="l">
              <a:spcBef>
                <a:spcPts val="0"/>
              </a:spcBef>
              <a:spcAft>
                <a:spcPts val="0"/>
              </a:spcAft>
              <a:buNone/>
            </a:pPr>
            <a:r>
              <a:rPr b="1" lang="en-US" sz="2400">
                <a:solidFill>
                  <a:schemeClr val="dk1"/>
                </a:solidFill>
                <a:latin typeface="Bilbo"/>
                <a:ea typeface="Bilbo"/>
                <a:cs typeface="Bilbo"/>
                <a:sym typeface="Bilbo"/>
              </a:rPr>
              <a:t>Features:</a:t>
            </a:r>
            <a:endParaRPr sz="2400">
              <a:solidFill>
                <a:schemeClr val="dk1"/>
              </a:solidFill>
              <a:latin typeface="Bilbo"/>
              <a:ea typeface="Bilbo"/>
              <a:cs typeface="Bilbo"/>
              <a:sym typeface="Bilbo"/>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Compact , aerodynamic shape , silent operation and non-polluting nature boosts laboratory environment</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Digital , monitor based and user friendly operating system</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Solid-state controlled electrical system to enhance operator safety</a:t>
            </a:r>
            <a:endParaRPr sz="2000">
              <a:solidFill>
                <a:schemeClr val="dk1"/>
              </a:solidFill>
              <a:latin typeface="Bilbo"/>
              <a:ea typeface="Bilbo"/>
              <a:cs typeface="Bilbo"/>
              <a:sym typeface="Bilb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50"/>
          <p:cNvSpPr/>
          <p:nvPr/>
        </p:nvSpPr>
        <p:spPr>
          <a:xfrm>
            <a:off x="0" y="60994"/>
            <a:ext cx="9144000" cy="353943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2400">
                <a:solidFill>
                  <a:schemeClr val="dk1"/>
                </a:solidFill>
                <a:latin typeface="Bilbo"/>
                <a:ea typeface="Bilbo"/>
                <a:cs typeface="Bilbo"/>
                <a:sym typeface="Bilbo"/>
              </a:rPr>
              <a:t>Working Principle:</a:t>
            </a:r>
            <a:endParaRPr sz="2400">
              <a:solidFill>
                <a:schemeClr val="dk1"/>
              </a:solidFill>
              <a:latin typeface="Bilbo"/>
              <a:ea typeface="Bilbo"/>
              <a:cs typeface="Bilbo"/>
              <a:sym typeface="Bilbo"/>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The Shirley Analyser works on the principle of buoyancy separation (air flotation principle) by air currents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The Shirley analyzer consists of a feed roller, licker- in, the cylinder and a blower to open the fibers and separate lint and trash.</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The cotton is fed slowly to the licker-in and, as it is broken up, the air blast carries the lint around the bottom of the flow plate and up to the condenser.</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Trash and heavy particles drop into the waste chamber.</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The machine is so constructed that not only raw cotton but also various waste products can be analyzed.</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The working is similar that of a miniature carding machine.</a:t>
            </a:r>
            <a:endParaRPr/>
          </a:p>
        </p:txBody>
      </p:sp>
      <p:pic>
        <p:nvPicPr>
          <p:cNvPr id="329" name="Google Shape;329;p50"/>
          <p:cNvPicPr preferRelativeResize="0"/>
          <p:nvPr/>
        </p:nvPicPr>
        <p:blipFill rotWithShape="1">
          <a:blip r:embed="rId3">
            <a:alphaModFix/>
          </a:blip>
          <a:srcRect b="0" l="0" r="0" t="0"/>
          <a:stretch/>
        </p:blipFill>
        <p:spPr>
          <a:xfrm>
            <a:off x="2289015" y="3600424"/>
            <a:ext cx="4611366" cy="31242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1"/>
          <p:cNvSpPr/>
          <p:nvPr/>
        </p:nvSpPr>
        <p:spPr>
          <a:xfrm>
            <a:off x="0" y="990600"/>
            <a:ext cx="9144000" cy="477053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Bilbo"/>
                <a:ea typeface="Bilbo"/>
                <a:cs typeface="Bilbo"/>
                <a:sym typeface="Bilbo"/>
              </a:rPr>
              <a:t>Procedure</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Clean the instrument and the containers</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Shake the specimen so that large particles of foreign matter i.e. husk , leaves , stem particles, metal particles etc (which may otherwise damage the machine) are removed from the specimen. Keep these droppings separately.</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Open out the hard lumps of fibers, if present</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Spread the specimen on the feed plate in the form of an even layer</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Start the machine and let the trash and lint collect in their respective compartments</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Take out the lint from the lint chamber and pass it again through the machine without disturbing the discarded matter in the settling chamber</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Stop the machine and collect the lint (L1) from the lint chamber and keep it in a separate container</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Remove all the discarded particles containing lint from the tray and settling chamber and pass it through the machine.</a:t>
            </a:r>
            <a:endParaRPr sz="2000">
              <a:solidFill>
                <a:schemeClr val="dk1"/>
              </a:solidFill>
              <a:latin typeface="Bilbo"/>
              <a:ea typeface="Bilbo"/>
              <a:cs typeface="Bilbo"/>
              <a:sym typeface="Bilb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2"/>
          <p:cNvSpPr/>
          <p:nvPr/>
        </p:nvSpPr>
        <p:spPr>
          <a:xfrm>
            <a:off x="1485900" y="4648200"/>
            <a:ext cx="6172200"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Bilbo"/>
                <a:ea typeface="Bilbo"/>
                <a:cs typeface="Bilbo"/>
                <a:sym typeface="Bilbo"/>
              </a:rPr>
              <a:t>Calculations:</a:t>
            </a:r>
            <a:endParaRPr sz="1800">
              <a:solidFill>
                <a:schemeClr val="dk1"/>
              </a:solidFill>
              <a:latin typeface="Bilbo"/>
              <a:ea typeface="Bilbo"/>
              <a:cs typeface="Bilbo"/>
              <a:sym typeface="Bilbo"/>
            </a:endParaRPr>
          </a:p>
          <a:p>
            <a:pPr indent="0" lvl="0" marL="0" marR="0" rtl="0" algn="l">
              <a:spcBef>
                <a:spcPts val="0"/>
              </a:spcBef>
              <a:spcAft>
                <a:spcPts val="0"/>
              </a:spcAft>
              <a:buNone/>
            </a:pPr>
            <a:r>
              <a:rPr lang="en-US" sz="1800">
                <a:solidFill>
                  <a:schemeClr val="dk1"/>
                </a:solidFill>
                <a:latin typeface="Bilbo"/>
                <a:ea typeface="Bilbo"/>
                <a:cs typeface="Bilbo"/>
                <a:sym typeface="Bilbo"/>
              </a:rPr>
              <a:t>Lint content (L)% = [(L1+ L2+ L3) ÷ M] × 100</a:t>
            </a:r>
            <a:endParaRPr/>
          </a:p>
          <a:p>
            <a:pPr indent="0" lvl="0" marL="0" marR="0" rtl="0" algn="l">
              <a:spcBef>
                <a:spcPts val="0"/>
              </a:spcBef>
              <a:spcAft>
                <a:spcPts val="0"/>
              </a:spcAft>
              <a:buNone/>
            </a:pPr>
            <a:r>
              <a:rPr lang="en-US" sz="1800">
                <a:solidFill>
                  <a:schemeClr val="dk1"/>
                </a:solidFill>
                <a:latin typeface="Bilbo"/>
                <a:ea typeface="Bilbo"/>
                <a:cs typeface="Bilbo"/>
                <a:sym typeface="Bilbo"/>
              </a:rPr>
              <a:t>Trash content (visible waste) (T)% = [(T1 – L3) ÷ M] × 100</a:t>
            </a:r>
            <a:endParaRPr/>
          </a:p>
          <a:p>
            <a:pPr indent="0" lvl="0" marL="0" marR="0" rtl="0" algn="l">
              <a:spcBef>
                <a:spcPts val="0"/>
              </a:spcBef>
              <a:spcAft>
                <a:spcPts val="0"/>
              </a:spcAft>
              <a:buNone/>
            </a:pPr>
            <a:r>
              <a:rPr lang="en-US" sz="1800">
                <a:solidFill>
                  <a:schemeClr val="dk1"/>
                </a:solidFill>
                <a:latin typeface="Bilbo"/>
                <a:ea typeface="Bilbo"/>
                <a:cs typeface="Bilbo"/>
                <a:sym typeface="Bilbo"/>
              </a:rPr>
              <a:t>Invisible waste content (W)% = 100 – (L+T)</a:t>
            </a:r>
            <a:endParaRPr sz="1800">
              <a:solidFill>
                <a:schemeClr val="dk1"/>
              </a:solidFill>
              <a:latin typeface="Bilbo"/>
              <a:ea typeface="Bilbo"/>
              <a:cs typeface="Bilbo"/>
              <a:sym typeface="Bilbo"/>
            </a:endParaRPr>
          </a:p>
        </p:txBody>
      </p:sp>
      <p:sp>
        <p:nvSpPr>
          <p:cNvPr id="340" name="Google Shape;340;p52"/>
          <p:cNvSpPr/>
          <p:nvPr/>
        </p:nvSpPr>
        <p:spPr>
          <a:xfrm>
            <a:off x="457200" y="1166843"/>
            <a:ext cx="8229600" cy="3170099"/>
          </a:xfrm>
          <a:prstGeom prst="rect">
            <a:avLst/>
          </a:prstGeom>
          <a:noFill/>
          <a:ln>
            <a:noFill/>
          </a:ln>
        </p:spPr>
        <p:txBody>
          <a:bodyPr anchorCtr="0" anchor="t" bIns="45700" lIns="91425" spcFirstLastPara="1" rIns="91425" wrap="square" tIns="45700">
            <a:noAutofit/>
          </a:bodyPr>
          <a:lstStyle/>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Collect the lint (L2) and keep it in a separate chamber. Collect all the discarded matter (T1) in the tray, settling chamber and any seeds clinging to the wires of the licker– in the cylinder and combine them</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Weigh the discarded matter (T1) (to an accuracy of 100 mg and if the weight is less than 10g, weight to an accuracy of 10 mg), which contains lint again through the machine and ignore the discarded matter collected . Collect the lint (L3) and keep it in a separate container. Weigh the lint (L3) to an accuracy of 10 mg</a:t>
            </a:r>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Bilbo"/>
                <a:ea typeface="Bilbo"/>
                <a:cs typeface="Bilbo"/>
                <a:sym typeface="Bilbo"/>
              </a:rPr>
              <a:t>Combine all the portions of lint (L1, L2, and L3) and weight to an accuracy of 10 mg.</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3"/>
          <p:cNvSpPr txBox="1"/>
          <p:nvPr/>
        </p:nvSpPr>
        <p:spPr>
          <a:xfrm>
            <a:off x="0" y="1905000"/>
            <a:ext cx="9144000" cy="236988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Bilbo"/>
                <a:ea typeface="Bilbo"/>
                <a:cs typeface="Bilbo"/>
                <a:sym typeface="Bilbo"/>
              </a:rPr>
              <a:t>YouTube links</a:t>
            </a:r>
            <a:endParaRPr/>
          </a:p>
          <a:p>
            <a:pPr indent="0" lvl="0" marL="0" marR="0" rtl="0" algn="ctr">
              <a:spcBef>
                <a:spcPts val="0"/>
              </a:spcBef>
              <a:spcAft>
                <a:spcPts val="0"/>
              </a:spcAft>
              <a:buNone/>
            </a:pPr>
            <a:r>
              <a:rPr lang="en-US" sz="2000">
                <a:solidFill>
                  <a:schemeClr val="dk1"/>
                </a:solidFill>
                <a:latin typeface="Bilbo"/>
                <a:ea typeface="Bilbo"/>
                <a:cs typeface="Bilbo"/>
                <a:sym typeface="Bilbo"/>
              </a:rPr>
              <a:t>Baer Sorter - </a:t>
            </a:r>
            <a:r>
              <a:rPr lang="en-US" sz="2000" u="sng">
                <a:solidFill>
                  <a:schemeClr val="hlink"/>
                </a:solidFill>
                <a:latin typeface="Bilbo"/>
                <a:ea typeface="Bilbo"/>
                <a:cs typeface="Bilbo"/>
                <a:sym typeface="Bilbo"/>
                <a:hlinkClick r:id="rId3"/>
              </a:rPr>
              <a:t>https://youtu.be/bZfnKr0LSAo</a:t>
            </a:r>
            <a:endParaRPr sz="2000">
              <a:solidFill>
                <a:srgbClr val="538CD5"/>
              </a:solidFill>
              <a:latin typeface="Bilbo"/>
              <a:ea typeface="Bilbo"/>
              <a:cs typeface="Bilbo"/>
              <a:sym typeface="Bilbo"/>
            </a:endParaRPr>
          </a:p>
          <a:p>
            <a:pPr indent="0" lvl="0" marL="0" marR="0" rtl="0" algn="ctr">
              <a:spcBef>
                <a:spcPts val="0"/>
              </a:spcBef>
              <a:spcAft>
                <a:spcPts val="0"/>
              </a:spcAft>
              <a:buNone/>
            </a:pPr>
            <a:r>
              <a:rPr lang="en-US" sz="2000">
                <a:solidFill>
                  <a:schemeClr val="dk1"/>
                </a:solidFill>
                <a:latin typeface="Bilbo"/>
                <a:ea typeface="Bilbo"/>
                <a:cs typeface="Bilbo"/>
                <a:sym typeface="Bilbo"/>
              </a:rPr>
              <a:t>Hand stapling method -  </a:t>
            </a:r>
            <a:r>
              <a:rPr lang="en-US" sz="2000" u="sng">
                <a:solidFill>
                  <a:schemeClr val="hlink"/>
                </a:solidFill>
                <a:latin typeface="Bilbo"/>
                <a:ea typeface="Bilbo"/>
                <a:cs typeface="Bilbo"/>
                <a:sym typeface="Bilbo"/>
                <a:hlinkClick r:id="rId4"/>
              </a:rPr>
              <a:t>https://youtu.be/3az0eyj3w2Y</a:t>
            </a:r>
            <a:endParaRPr sz="2000">
              <a:solidFill>
                <a:schemeClr val="dk1"/>
              </a:solidFill>
              <a:latin typeface="Bilbo"/>
              <a:ea typeface="Bilbo"/>
              <a:cs typeface="Bilbo"/>
              <a:sym typeface="Bilbo"/>
            </a:endParaRPr>
          </a:p>
          <a:p>
            <a:pPr indent="0" lvl="0" marL="0" marR="0" rtl="0" algn="ctr">
              <a:spcBef>
                <a:spcPts val="0"/>
              </a:spcBef>
              <a:spcAft>
                <a:spcPts val="0"/>
              </a:spcAft>
              <a:buNone/>
            </a:pPr>
            <a:r>
              <a:rPr lang="en-US" sz="2000">
                <a:solidFill>
                  <a:schemeClr val="dk1"/>
                </a:solidFill>
                <a:latin typeface="Bilbo"/>
                <a:ea typeface="Bilbo"/>
                <a:cs typeface="Bilbo"/>
                <a:sym typeface="Bilbo"/>
              </a:rPr>
              <a:t>Air Flow Method - </a:t>
            </a:r>
            <a:r>
              <a:rPr lang="en-US" sz="2000" u="sng">
                <a:solidFill>
                  <a:schemeClr val="hlink"/>
                </a:solidFill>
                <a:latin typeface="Bilbo"/>
                <a:ea typeface="Bilbo"/>
                <a:cs typeface="Bilbo"/>
                <a:sym typeface="Bilbo"/>
                <a:hlinkClick r:id="rId5"/>
              </a:rPr>
              <a:t>https://youtu.be/s3C4-jRZ0m4</a:t>
            </a:r>
            <a:endParaRPr sz="2000">
              <a:solidFill>
                <a:schemeClr val="dk1"/>
              </a:solidFill>
              <a:latin typeface="Bilbo"/>
              <a:ea typeface="Bilbo"/>
              <a:cs typeface="Bilbo"/>
              <a:sym typeface="Bilbo"/>
            </a:endParaRPr>
          </a:p>
          <a:p>
            <a:pPr indent="0" lvl="0" marL="0" marR="0" rtl="0" algn="ctr">
              <a:spcBef>
                <a:spcPts val="0"/>
              </a:spcBef>
              <a:spcAft>
                <a:spcPts val="0"/>
              </a:spcAft>
              <a:buNone/>
            </a:pPr>
            <a:r>
              <a:rPr lang="en-US" sz="2000">
                <a:solidFill>
                  <a:schemeClr val="dk1"/>
                </a:solidFill>
                <a:latin typeface="Bilbo"/>
                <a:ea typeface="Bilbo"/>
                <a:cs typeface="Bilbo"/>
                <a:sym typeface="Bilbo"/>
              </a:rPr>
              <a:t>Pressley Tester - </a:t>
            </a:r>
            <a:r>
              <a:rPr lang="en-US" sz="2000" u="sng">
                <a:solidFill>
                  <a:schemeClr val="hlink"/>
                </a:solidFill>
                <a:latin typeface="Bilbo"/>
                <a:ea typeface="Bilbo"/>
                <a:cs typeface="Bilbo"/>
                <a:sym typeface="Bilbo"/>
                <a:hlinkClick r:id="rId6"/>
              </a:rPr>
              <a:t>https://youtu.be/Hj4a8RAHnOs</a:t>
            </a:r>
            <a:endParaRPr sz="2000">
              <a:solidFill>
                <a:schemeClr val="dk1"/>
              </a:solidFill>
              <a:latin typeface="Bilbo"/>
              <a:ea typeface="Bilbo"/>
              <a:cs typeface="Bilbo"/>
              <a:sym typeface="Bilbo"/>
            </a:endParaRPr>
          </a:p>
          <a:p>
            <a:pPr indent="0" lvl="0" marL="0" marR="0" rtl="0" algn="ctr">
              <a:spcBef>
                <a:spcPts val="0"/>
              </a:spcBef>
              <a:spcAft>
                <a:spcPts val="0"/>
              </a:spcAft>
              <a:buNone/>
            </a:pPr>
            <a:r>
              <a:rPr lang="en-US" sz="2000">
                <a:solidFill>
                  <a:schemeClr val="dk1"/>
                </a:solidFill>
                <a:latin typeface="Bilbo"/>
                <a:ea typeface="Bilbo"/>
                <a:cs typeface="Bilbo"/>
                <a:sym typeface="Bilbo"/>
              </a:rPr>
              <a:t>Stelometer - </a:t>
            </a:r>
            <a:r>
              <a:rPr lang="en-US" sz="2000" u="sng">
                <a:solidFill>
                  <a:schemeClr val="hlink"/>
                </a:solidFill>
                <a:latin typeface="Bilbo"/>
                <a:ea typeface="Bilbo"/>
                <a:cs typeface="Bilbo"/>
                <a:sym typeface="Bilbo"/>
                <a:hlinkClick r:id="rId7"/>
              </a:rPr>
              <a:t>https://youtu.be/qwT_vVWTC6A</a:t>
            </a:r>
            <a:endParaRPr sz="2000">
              <a:solidFill>
                <a:schemeClr val="dk1"/>
              </a:solidFill>
              <a:latin typeface="Bilbo"/>
              <a:ea typeface="Bilbo"/>
              <a:cs typeface="Bilbo"/>
              <a:sym typeface="Bilbo"/>
            </a:endParaRPr>
          </a:p>
          <a:p>
            <a:pPr indent="0" lvl="0" marL="0" marR="0" rtl="0" algn="ctr">
              <a:spcBef>
                <a:spcPts val="0"/>
              </a:spcBef>
              <a:spcAft>
                <a:spcPts val="0"/>
              </a:spcAft>
              <a:buNone/>
            </a:pPr>
            <a:r>
              <a:rPr lang="en-US" sz="2000">
                <a:solidFill>
                  <a:schemeClr val="dk1"/>
                </a:solidFill>
                <a:latin typeface="Bilbo"/>
                <a:ea typeface="Bilbo"/>
                <a:cs typeface="Bilbo"/>
                <a:sym typeface="Bilbo"/>
              </a:rPr>
              <a:t>Shirley trash analyzer - </a:t>
            </a:r>
            <a:r>
              <a:rPr lang="en-US" sz="2000" u="sng">
                <a:solidFill>
                  <a:schemeClr val="hlink"/>
                </a:solidFill>
                <a:latin typeface="Bilbo"/>
                <a:ea typeface="Bilbo"/>
                <a:cs typeface="Bilbo"/>
                <a:sym typeface="Bilbo"/>
                <a:hlinkClick r:id="rId8"/>
              </a:rPr>
              <a:t>https://youtu.be/-n5SsKs7Q4w</a:t>
            </a:r>
            <a:endParaRPr sz="2000">
              <a:solidFill>
                <a:schemeClr val="dk1"/>
              </a:solidFill>
              <a:latin typeface="Bilbo"/>
              <a:ea typeface="Bilbo"/>
              <a:cs typeface="Bilbo"/>
              <a:sym typeface="Bilbo"/>
            </a:endParaRPr>
          </a:p>
        </p:txBody>
      </p:sp>
      <p:pic>
        <p:nvPicPr>
          <p:cNvPr id="346" name="Google Shape;346;p53"/>
          <p:cNvPicPr preferRelativeResize="0"/>
          <p:nvPr/>
        </p:nvPicPr>
        <p:blipFill rotWithShape="1">
          <a:blip r:embed="rId9">
            <a:alphaModFix/>
          </a:blip>
          <a:srcRect b="0" l="0" r="0" t="0"/>
          <a:stretch/>
        </p:blipFill>
        <p:spPr>
          <a:xfrm>
            <a:off x="376134" y="5623390"/>
            <a:ext cx="690666" cy="82498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