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6858000" cx="9144000"/>
  <p:notesSz cx="6858000" cy="9144000"/>
  <p:embeddedFontLst>
    <p:embeddedFont>
      <p:font typeface="Book Antiqua"/>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BookAntiqua-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BookAntiqua-italic.fntdata"/><Relationship Id="rId10" Type="http://schemas.openxmlformats.org/officeDocument/2006/relationships/slide" Target="slides/slide4.xml"/><Relationship Id="rId54" Type="http://schemas.openxmlformats.org/officeDocument/2006/relationships/font" Target="fonts/BookAntiqua-bold.fntdata"/><Relationship Id="rId13" Type="http://schemas.openxmlformats.org/officeDocument/2006/relationships/slide" Target="slides/slide7.xml"/><Relationship Id="rId12" Type="http://schemas.openxmlformats.org/officeDocument/2006/relationships/slide" Target="slides/slide6.xml"/><Relationship Id="rId56" Type="http://schemas.openxmlformats.org/officeDocument/2006/relationships/font" Target="fonts/BookAntiqua-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422030" y="1371600"/>
            <a:ext cx="8229600" cy="1828800"/>
          </a:xfrm>
          <a:prstGeom prst="rect">
            <a:avLst/>
          </a:prstGeom>
          <a:noFill/>
          <a:ln>
            <a:noFill/>
          </a:ln>
        </p:spPr>
        <p:txBody>
          <a:bodyPr anchorCtr="0" anchor="b" bIns="0" lIns="45700" spcFirstLastPara="1" rIns="45700" wrap="square" tIns="0">
            <a:normAutofit/>
          </a:bodyPr>
          <a:lstStyle>
            <a:lvl1pPr lvl="0" algn="ctr">
              <a:spcBef>
                <a:spcPts val="0"/>
              </a:spcBef>
              <a:spcAft>
                <a:spcPts val="0"/>
              </a:spcAft>
              <a:buSzPts val="1400"/>
              <a:buNone/>
              <a:defRPr b="1" sz="4800" cap="none">
                <a:solidFill>
                  <a:srgbClr val="EAD594"/>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
          <p:cNvSpPr txBox="1"/>
          <p:nvPr>
            <p:ph idx="1" type="subTitle"/>
          </p:nvPr>
        </p:nvSpPr>
        <p:spPr>
          <a:xfrm>
            <a:off x="1371600" y="3331698"/>
            <a:ext cx="6400800" cy="1752600"/>
          </a:xfrm>
          <a:prstGeom prst="rect">
            <a:avLst/>
          </a:prstGeom>
          <a:noFill/>
          <a:ln>
            <a:noFill/>
          </a:ln>
        </p:spPr>
        <p:txBody>
          <a:bodyPr anchorCtr="0" anchor="t" bIns="45700" lIns="91425" spcFirstLastPara="1" rIns="91425" wrap="square" tIns="45700">
            <a:noAutofit/>
          </a:bodyPr>
          <a:lstStyle>
            <a:lvl1pPr lvl="0" algn="ctr">
              <a:spcBef>
                <a:spcPts val="560"/>
              </a:spcBef>
              <a:spcAft>
                <a:spcPts val="0"/>
              </a:spcAft>
              <a:buSzPts val="1820"/>
              <a:buNone/>
              <a:defRPr>
                <a:solidFill>
                  <a:schemeClr val="lt1"/>
                </a:solidFill>
              </a:defRPr>
            </a:lvl1pPr>
            <a:lvl2pPr lvl="1" algn="ctr">
              <a:spcBef>
                <a:spcPts val="360"/>
              </a:spcBef>
              <a:spcAft>
                <a:spcPts val="0"/>
              </a:spcAft>
              <a:buSzPts val="1440"/>
              <a:buNone/>
              <a:defRPr/>
            </a:lvl2pPr>
            <a:lvl3pPr lvl="2" algn="ctr">
              <a:spcBef>
                <a:spcPts val="360"/>
              </a:spcBef>
              <a:spcAft>
                <a:spcPts val="0"/>
              </a:spcAft>
              <a:buSzPts val="1710"/>
              <a:buNone/>
              <a:defRPr/>
            </a:lvl3pPr>
            <a:lvl4pPr lvl="3" algn="ctr">
              <a:spcBef>
                <a:spcPts val="360"/>
              </a:spcBef>
              <a:spcAft>
                <a:spcPts val="0"/>
              </a:spcAft>
              <a:buSzPts val="1800"/>
              <a:buNone/>
              <a:defRPr/>
            </a:lvl4pPr>
            <a:lvl5pPr lvl="4" algn="ctr">
              <a:spcBef>
                <a:spcPts val="360"/>
              </a:spcBef>
              <a:spcAft>
                <a:spcPts val="0"/>
              </a:spcAft>
              <a:buSzPts val="180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18" name="Google Shape;18;p2"/>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3"/>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lvl1pPr indent="-302895" lvl="0" marL="457200" algn="l">
              <a:spcBef>
                <a:spcPts val="360"/>
              </a:spcBef>
              <a:spcAft>
                <a:spcPts val="0"/>
              </a:spcAft>
              <a:buSzPts val="1170"/>
              <a:buChar char="▣"/>
              <a:defRPr/>
            </a:lvl1pPr>
            <a:lvl2pPr indent="-320040" lvl="1" marL="914400" algn="l">
              <a:spcBef>
                <a:spcPts val="360"/>
              </a:spcBef>
              <a:spcAft>
                <a:spcPts val="0"/>
              </a:spcAft>
              <a:buSzPts val="1440"/>
              <a:buChar char="◼"/>
              <a:defRPr/>
            </a:lvl2pPr>
            <a:lvl3pPr indent="-337185" lvl="2" marL="1371600" algn="l">
              <a:spcBef>
                <a:spcPts val="360"/>
              </a:spcBef>
              <a:spcAft>
                <a:spcPts val="0"/>
              </a:spcAft>
              <a:buSzPts val="171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4" name="Google Shape;24;p3"/>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7" name="Shape 27"/>
        <p:cNvGrpSpPr/>
        <p:nvPr/>
      </p:nvGrpSpPr>
      <p:grpSpPr>
        <a:xfrm>
          <a:off x="0" y="0"/>
          <a:ext cx="0" cy="0"/>
          <a:chOff x="0" y="0"/>
          <a:chExt cx="0" cy="0"/>
        </a:xfrm>
      </p:grpSpPr>
      <p:sp>
        <p:nvSpPr>
          <p:cNvPr id="28" name="Google Shape;28;p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02895" lvl="0" marL="457200" algn="l">
              <a:spcBef>
                <a:spcPts val="360"/>
              </a:spcBef>
              <a:spcAft>
                <a:spcPts val="0"/>
              </a:spcAft>
              <a:buSzPts val="1170"/>
              <a:buChar char="▣"/>
              <a:defRPr/>
            </a:lvl1pPr>
            <a:lvl2pPr indent="-320040" lvl="1" marL="914400" algn="l">
              <a:spcBef>
                <a:spcPts val="360"/>
              </a:spcBef>
              <a:spcAft>
                <a:spcPts val="0"/>
              </a:spcAft>
              <a:buSzPts val="1440"/>
              <a:buChar char="◼"/>
              <a:defRPr/>
            </a:lvl2pPr>
            <a:lvl3pPr indent="-337185" lvl="2" marL="1371600" algn="l">
              <a:spcBef>
                <a:spcPts val="360"/>
              </a:spcBef>
              <a:spcAft>
                <a:spcPts val="0"/>
              </a:spcAft>
              <a:buSzPts val="171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0" name="Google Shape;30;p4"/>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 name="Google Shape;35;p5"/>
          <p:cNvSpPr txBox="1"/>
          <p:nvPr>
            <p:ph idx="1" type="body"/>
          </p:nvPr>
        </p:nvSpPr>
        <p:spPr>
          <a:xfrm rot="5400000">
            <a:off x="2217738" y="-160337"/>
            <a:ext cx="4708525" cy="8229600"/>
          </a:xfrm>
          <a:prstGeom prst="rect">
            <a:avLst/>
          </a:prstGeom>
          <a:noFill/>
          <a:ln>
            <a:noFill/>
          </a:ln>
        </p:spPr>
        <p:txBody>
          <a:bodyPr anchorCtr="0" anchor="t" bIns="45700" lIns="91425" spcFirstLastPara="1" rIns="91425" wrap="square" tIns="45700">
            <a:noAutofit/>
          </a:bodyPr>
          <a:lstStyle>
            <a:lvl1pPr indent="-302895" lvl="0" marL="457200" algn="l">
              <a:spcBef>
                <a:spcPts val="360"/>
              </a:spcBef>
              <a:spcAft>
                <a:spcPts val="0"/>
              </a:spcAft>
              <a:buSzPts val="1170"/>
              <a:buChar char="▣"/>
              <a:defRPr/>
            </a:lvl1pPr>
            <a:lvl2pPr indent="-320040" lvl="1" marL="914400" algn="l">
              <a:spcBef>
                <a:spcPts val="360"/>
              </a:spcBef>
              <a:spcAft>
                <a:spcPts val="0"/>
              </a:spcAft>
              <a:buSzPts val="1440"/>
              <a:buChar char="◼"/>
              <a:defRPr/>
            </a:lvl2pPr>
            <a:lvl3pPr indent="-337185" lvl="2" marL="1371600" algn="l">
              <a:spcBef>
                <a:spcPts val="360"/>
              </a:spcBef>
              <a:spcAft>
                <a:spcPts val="0"/>
              </a:spcAft>
              <a:buSzPts val="171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6" name="Google Shape;36;p5"/>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9" name="Shape 39"/>
        <p:cNvGrpSpPr/>
        <p:nvPr/>
      </p:nvGrpSpPr>
      <p:grpSpPr>
        <a:xfrm>
          <a:off x="0" y="0"/>
          <a:ext cx="0" cy="0"/>
          <a:chOff x="0" y="0"/>
          <a:chExt cx="0" cy="0"/>
        </a:xfrm>
      </p:grpSpPr>
      <p:sp>
        <p:nvSpPr>
          <p:cNvPr id="40" name="Google Shape;40;p6"/>
          <p:cNvSpPr txBox="1"/>
          <p:nvPr>
            <p:ph type="title"/>
          </p:nvPr>
        </p:nvSpPr>
        <p:spPr>
          <a:xfrm>
            <a:off x="1828800" y="609600"/>
            <a:ext cx="5486400" cy="522288"/>
          </a:xfrm>
          <a:prstGeom prst="rect">
            <a:avLst/>
          </a:prstGeom>
          <a:noFill/>
          <a:ln>
            <a:noFill/>
          </a:ln>
        </p:spPr>
        <p:txBody>
          <a:bodyPr anchorCtr="0" anchor="b" bIns="0" lIns="45700" spcFirstLastPara="1" rIns="45700" wrap="square" tIns="45700">
            <a:normAutofit/>
          </a:bodyPr>
          <a:lstStyle>
            <a:lvl1pPr lvl="0" algn="ctr">
              <a:spcBef>
                <a:spcPts val="0"/>
              </a:spcBef>
              <a:spcAft>
                <a:spcPts val="0"/>
              </a:spcAft>
              <a:buClr>
                <a:srgbClr val="EAD594"/>
              </a:buClr>
              <a:buSzPts val="2000"/>
              <a:buFont typeface="Lucida Sans"/>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1" name="Google Shape;41;p6"/>
          <p:cNvSpPr/>
          <p:nvPr>
            <p:ph idx="2" type="pic"/>
          </p:nvPr>
        </p:nvSpPr>
        <p:spPr>
          <a:xfrm>
            <a:off x="1828800" y="1831975"/>
            <a:ext cx="5486400" cy="3962400"/>
          </a:xfrm>
          <a:prstGeom prst="rect">
            <a:avLst/>
          </a:prstGeom>
          <a:solidFill>
            <a:schemeClr val="dk2"/>
          </a:solidFill>
          <a:ln cap="sq" cmpd="sng" w="44450">
            <a:solidFill>
              <a:srgbClr val="FFFFFF"/>
            </a:solidFill>
            <a:prstDash val="solid"/>
            <a:miter lim="800000"/>
            <a:headEnd len="sm" w="sm" type="none"/>
            <a:tailEnd len="sm" w="sm" type="none"/>
          </a:ln>
          <a:effectLst>
            <a:outerShdw blurRad="190500" dir="2700000" dist="228600" sy="90000">
              <a:srgbClr val="000000">
                <a:alpha val="24705"/>
              </a:srgbClr>
            </a:outerShdw>
          </a:effectLst>
        </p:spPr>
      </p:sp>
      <p:sp>
        <p:nvSpPr>
          <p:cNvPr id="42" name="Google Shape;42;p6"/>
          <p:cNvSpPr txBox="1"/>
          <p:nvPr>
            <p:ph idx="1" type="body"/>
          </p:nvPr>
        </p:nvSpPr>
        <p:spPr>
          <a:xfrm>
            <a:off x="1828800" y="1166787"/>
            <a:ext cx="5486400" cy="530352"/>
          </a:xfrm>
          <a:prstGeom prst="rect">
            <a:avLst/>
          </a:prstGeom>
          <a:noFill/>
          <a:ln>
            <a:noFill/>
          </a:ln>
        </p:spPr>
        <p:txBody>
          <a:bodyPr anchorCtr="0" anchor="t" bIns="45700" lIns="45700" spcFirstLastPara="1" rIns="45700" wrap="square" tIns="45700">
            <a:noAutofit/>
          </a:bodyPr>
          <a:lstStyle>
            <a:lvl1pPr indent="-228600" lvl="0" marL="457200" algn="ctr">
              <a:spcBef>
                <a:spcPts val="280"/>
              </a:spcBef>
              <a:spcAft>
                <a:spcPts val="0"/>
              </a:spcAft>
              <a:buSzPts val="910"/>
              <a:buNone/>
              <a:defRPr sz="1400"/>
            </a:lvl1pPr>
            <a:lvl2pPr indent="-289560" lvl="1" marL="914400" algn="l">
              <a:spcBef>
                <a:spcPts val="240"/>
              </a:spcBef>
              <a:spcAft>
                <a:spcPts val="0"/>
              </a:spcAft>
              <a:buSzPts val="960"/>
              <a:buChar char="◼"/>
              <a:defRPr sz="1200"/>
            </a:lvl2pPr>
            <a:lvl3pPr indent="-288925" lvl="2" marL="1371600" algn="l">
              <a:spcBef>
                <a:spcPts val="200"/>
              </a:spcBef>
              <a:spcAft>
                <a:spcPts val="0"/>
              </a:spcAft>
              <a:buSzPts val="950"/>
              <a:buChar char="🢭"/>
              <a:defRPr sz="1000"/>
            </a:lvl3pPr>
            <a:lvl4pPr indent="-285750" lvl="3" marL="1828800" algn="l">
              <a:spcBef>
                <a:spcPts val="180"/>
              </a:spcBef>
              <a:spcAft>
                <a:spcPts val="0"/>
              </a:spcAft>
              <a:buSzPts val="900"/>
              <a:buChar char="🢝"/>
              <a:defRPr sz="900"/>
            </a:lvl4pPr>
            <a:lvl5pPr indent="-285750" lvl="4" marL="2286000" algn="l">
              <a:spcBef>
                <a:spcPts val="180"/>
              </a:spcBef>
              <a:spcAft>
                <a:spcPts val="0"/>
              </a:spcAft>
              <a:buSzPts val="900"/>
              <a:buChar char="■"/>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3" name="Google Shape;43;p6"/>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6" name="Shape 46"/>
        <p:cNvGrpSpPr/>
        <p:nvPr/>
      </p:nvGrpSpPr>
      <p:grpSpPr>
        <a:xfrm>
          <a:off x="0" y="0"/>
          <a:ext cx="0" cy="0"/>
          <a:chOff x="0" y="0"/>
          <a:chExt cx="0" cy="0"/>
        </a:xfrm>
      </p:grpSpPr>
      <p:sp>
        <p:nvSpPr>
          <p:cNvPr id="47" name="Google Shape;47;p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4DB8A"/>
              </a:buClr>
              <a:buSzPts val="2200"/>
              <a:buFont typeface="Lucida Sans"/>
              <a:buNone/>
              <a:defRPr b="0" sz="2200">
                <a:solidFill>
                  <a:srgbClr val="F4DB8A"/>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8" name="Google Shape;48;p7"/>
          <p:cNvSpPr txBox="1"/>
          <p:nvPr>
            <p:ph idx="1" type="body"/>
          </p:nvPr>
        </p:nvSpPr>
        <p:spPr>
          <a:xfrm>
            <a:off x="457200" y="1524000"/>
            <a:ext cx="3008313" cy="46021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SzPts val="910"/>
              <a:buNone/>
              <a:defRPr sz="1400"/>
            </a:lvl1pPr>
            <a:lvl2pPr indent="-228600" lvl="1" marL="914400" algn="l">
              <a:spcBef>
                <a:spcPts val="240"/>
              </a:spcBef>
              <a:spcAft>
                <a:spcPts val="0"/>
              </a:spcAft>
              <a:buSzPts val="960"/>
              <a:buNone/>
              <a:defRPr sz="1200"/>
            </a:lvl2pPr>
            <a:lvl3pPr indent="-228600" lvl="2" marL="1371600" algn="l">
              <a:spcBef>
                <a:spcPts val="200"/>
              </a:spcBef>
              <a:spcAft>
                <a:spcPts val="0"/>
              </a:spcAft>
              <a:buSzPts val="95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9" name="Google Shape;49;p7"/>
          <p:cNvSpPr txBox="1"/>
          <p:nvPr>
            <p:ph idx="2"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335915" lvl="0" marL="457200" algn="l">
              <a:spcBef>
                <a:spcPts val="520"/>
              </a:spcBef>
              <a:spcAft>
                <a:spcPts val="0"/>
              </a:spcAft>
              <a:buSzPts val="1690"/>
              <a:buChar char="▣"/>
              <a:defRPr sz="2600"/>
            </a:lvl1pPr>
            <a:lvl2pPr indent="-350519" lvl="1" marL="914400" algn="l">
              <a:spcBef>
                <a:spcPts val="480"/>
              </a:spcBef>
              <a:spcAft>
                <a:spcPts val="0"/>
              </a:spcAft>
              <a:buSzPts val="1920"/>
              <a:buChar char="◼"/>
              <a:defRPr sz="2400"/>
            </a:lvl2pPr>
            <a:lvl3pPr indent="-361314" lvl="2" marL="1371600" algn="l">
              <a:spcBef>
                <a:spcPts val="440"/>
              </a:spcBef>
              <a:spcAft>
                <a:spcPts val="0"/>
              </a:spcAft>
              <a:buSzPts val="2090"/>
              <a:buChar char="🢭"/>
              <a:defRPr sz="2200"/>
            </a:lvl3pPr>
            <a:lvl4pPr indent="-355600" lvl="3" marL="1828800" algn="l">
              <a:spcBef>
                <a:spcPts val="400"/>
              </a:spcBef>
              <a:spcAft>
                <a:spcPts val="0"/>
              </a:spcAft>
              <a:buSzPts val="2000"/>
              <a:buChar char="🢝"/>
              <a:defRPr sz="20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0" name="Google Shape;50;p7"/>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9" name="Google Shape;59;p9"/>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10"/>
          <p:cNvSpPr txBox="1"/>
          <p:nvPr>
            <p:ph type="title"/>
          </p:nvPr>
        </p:nvSpPr>
        <p:spPr>
          <a:xfrm>
            <a:off x="457200" y="273050"/>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4" name="Google Shape;64;p10"/>
          <p:cNvSpPr txBox="1"/>
          <p:nvPr>
            <p:ph idx="1" type="body"/>
          </p:nvPr>
        </p:nvSpPr>
        <p:spPr>
          <a:xfrm>
            <a:off x="457200" y="1535112"/>
            <a:ext cx="4040188" cy="750887"/>
          </a:xfrm>
          <a:prstGeom prst="rect">
            <a:avLst/>
          </a:prstGeom>
          <a:noFill/>
          <a:ln>
            <a:noFill/>
          </a:ln>
        </p:spPr>
        <p:txBody>
          <a:bodyPr anchorCtr="0" anchor="ctr" bIns="45700" lIns="91425" spcFirstLastPara="1" rIns="91425" wrap="square" tIns="45700">
            <a:noAutofit/>
          </a:bodyPr>
          <a:lstStyle>
            <a:lvl1pPr indent="-228600" lvl="0" marL="457200" algn="l">
              <a:spcBef>
                <a:spcPts val="480"/>
              </a:spcBef>
              <a:spcAft>
                <a:spcPts val="0"/>
              </a:spcAft>
              <a:buSzPts val="1560"/>
              <a:buNone/>
              <a:defRPr b="0" sz="2400" cap="none">
                <a:solidFill>
                  <a:schemeClr val="lt1"/>
                </a:solidFill>
              </a:defRPr>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71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5" name="Google Shape;65;p10"/>
          <p:cNvSpPr txBox="1"/>
          <p:nvPr>
            <p:ph idx="2" type="body"/>
          </p:nvPr>
        </p:nvSpPr>
        <p:spPr>
          <a:xfrm>
            <a:off x="4645025" y="1535112"/>
            <a:ext cx="4041775" cy="750887"/>
          </a:xfrm>
          <a:prstGeom prst="rect">
            <a:avLst/>
          </a:prstGeom>
          <a:noFill/>
          <a:ln>
            <a:noFill/>
          </a:ln>
        </p:spPr>
        <p:txBody>
          <a:bodyPr anchorCtr="0" anchor="ctr" bIns="45700" lIns="91425" spcFirstLastPara="1" rIns="91425" wrap="square" tIns="45700">
            <a:noAutofit/>
          </a:bodyPr>
          <a:lstStyle>
            <a:lvl1pPr indent="-228600" lvl="0" marL="457200" algn="l">
              <a:spcBef>
                <a:spcPts val="480"/>
              </a:spcBef>
              <a:spcAft>
                <a:spcPts val="0"/>
              </a:spcAft>
              <a:buSzPts val="1560"/>
              <a:buNone/>
              <a:defRPr b="0" sz="2400" cap="none">
                <a:solidFill>
                  <a:schemeClr val="lt1"/>
                </a:solidFill>
              </a:defRPr>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71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6" name="Google Shape;66;p10"/>
          <p:cNvSpPr txBox="1"/>
          <p:nvPr>
            <p:ph idx="3" type="body"/>
          </p:nvPr>
        </p:nvSpPr>
        <p:spPr>
          <a:xfrm>
            <a:off x="457200" y="2362200"/>
            <a:ext cx="4040188" cy="3763963"/>
          </a:xfrm>
          <a:prstGeom prst="rect">
            <a:avLst/>
          </a:prstGeom>
          <a:noFill/>
          <a:ln>
            <a:noFill/>
          </a:ln>
        </p:spPr>
        <p:txBody>
          <a:bodyPr anchorCtr="0" anchor="t" bIns="45700" lIns="91425" spcFirstLastPara="1" rIns="91425" wrap="square" tIns="45700">
            <a:noAutofit/>
          </a:bodyPr>
          <a:lstStyle>
            <a:lvl1pPr indent="-327660" lvl="0" marL="457200" algn="l">
              <a:spcBef>
                <a:spcPts val="480"/>
              </a:spcBef>
              <a:spcAft>
                <a:spcPts val="0"/>
              </a:spcAft>
              <a:buSzPts val="1560"/>
              <a:buChar char="▣"/>
              <a:defRPr sz="2400"/>
            </a:lvl1pPr>
            <a:lvl2pPr indent="-330200" lvl="1" marL="914400" algn="l">
              <a:spcBef>
                <a:spcPts val="400"/>
              </a:spcBef>
              <a:spcAft>
                <a:spcPts val="0"/>
              </a:spcAft>
              <a:buSzPts val="1600"/>
              <a:buChar char="◼"/>
              <a:defRPr sz="2000"/>
            </a:lvl2pPr>
            <a:lvl3pPr indent="-337185" lvl="2" marL="1371600" algn="l">
              <a:spcBef>
                <a:spcPts val="360"/>
              </a:spcBef>
              <a:spcAft>
                <a:spcPts val="0"/>
              </a:spcAft>
              <a:buSzPts val="171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7" name="Google Shape;67;p10"/>
          <p:cNvSpPr txBox="1"/>
          <p:nvPr>
            <p:ph idx="4" type="body"/>
          </p:nvPr>
        </p:nvSpPr>
        <p:spPr>
          <a:xfrm>
            <a:off x="4645025" y="2362200"/>
            <a:ext cx="4041775" cy="3763963"/>
          </a:xfrm>
          <a:prstGeom prst="rect">
            <a:avLst/>
          </a:prstGeom>
          <a:noFill/>
          <a:ln>
            <a:noFill/>
          </a:ln>
        </p:spPr>
        <p:txBody>
          <a:bodyPr anchorCtr="0" anchor="t" bIns="45700" lIns="91425" spcFirstLastPara="1" rIns="91425" wrap="square" tIns="45700">
            <a:noAutofit/>
          </a:bodyPr>
          <a:lstStyle>
            <a:lvl1pPr indent="-327660" lvl="0" marL="457200" algn="l">
              <a:spcBef>
                <a:spcPts val="480"/>
              </a:spcBef>
              <a:spcAft>
                <a:spcPts val="0"/>
              </a:spcAft>
              <a:buSzPts val="1560"/>
              <a:buChar char="▣"/>
              <a:defRPr sz="2400"/>
            </a:lvl1pPr>
            <a:lvl2pPr indent="-330200" lvl="1" marL="914400" algn="l">
              <a:spcBef>
                <a:spcPts val="400"/>
              </a:spcBef>
              <a:spcAft>
                <a:spcPts val="0"/>
              </a:spcAft>
              <a:buSzPts val="1600"/>
              <a:buChar char="◼"/>
              <a:defRPr sz="2000"/>
            </a:lvl2pPr>
            <a:lvl3pPr indent="-337185" lvl="2" marL="1371600" algn="l">
              <a:spcBef>
                <a:spcPts val="360"/>
              </a:spcBef>
              <a:spcAft>
                <a:spcPts val="0"/>
              </a:spcAft>
              <a:buSzPts val="171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8" name="Google Shape;68;p10"/>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0"/>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 name="Shape 71"/>
        <p:cNvGrpSpPr/>
        <p:nvPr/>
      </p:nvGrpSpPr>
      <p:grpSpPr>
        <a:xfrm>
          <a:off x="0" y="0"/>
          <a:ext cx="0" cy="0"/>
          <a:chOff x="0" y="0"/>
          <a:chExt cx="0" cy="0"/>
        </a:xfrm>
      </p:grpSpPr>
      <p:sp>
        <p:nvSpPr>
          <p:cNvPr id="72" name="Google Shape;72;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3" name="Google Shape;73;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35915" lvl="0" marL="457200" algn="l">
              <a:spcBef>
                <a:spcPts val="520"/>
              </a:spcBef>
              <a:spcAft>
                <a:spcPts val="0"/>
              </a:spcAft>
              <a:buSzPts val="1690"/>
              <a:buChar char="▣"/>
              <a:defRPr sz="2600"/>
            </a:lvl1pPr>
            <a:lvl2pPr indent="-350519" lvl="1" marL="914400" algn="l">
              <a:spcBef>
                <a:spcPts val="480"/>
              </a:spcBef>
              <a:spcAft>
                <a:spcPts val="0"/>
              </a:spcAft>
              <a:buSzPts val="1920"/>
              <a:buChar char="◼"/>
              <a:defRPr sz="2400"/>
            </a:lvl2pPr>
            <a:lvl3pPr indent="-349250" lvl="2" marL="1371600" algn="l">
              <a:spcBef>
                <a:spcPts val="400"/>
              </a:spcBef>
              <a:spcAft>
                <a:spcPts val="0"/>
              </a:spcAft>
              <a:buSzPts val="19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4" name="Google Shape;74;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35915" lvl="0" marL="457200" algn="l">
              <a:spcBef>
                <a:spcPts val="520"/>
              </a:spcBef>
              <a:spcAft>
                <a:spcPts val="0"/>
              </a:spcAft>
              <a:buSzPts val="1690"/>
              <a:buChar char="▣"/>
              <a:defRPr sz="2600"/>
            </a:lvl1pPr>
            <a:lvl2pPr indent="-350519" lvl="1" marL="914400" algn="l">
              <a:spcBef>
                <a:spcPts val="480"/>
              </a:spcBef>
              <a:spcAft>
                <a:spcPts val="0"/>
              </a:spcAft>
              <a:buSzPts val="1920"/>
              <a:buChar char="◼"/>
              <a:defRPr sz="2400"/>
            </a:lvl2pPr>
            <a:lvl3pPr indent="-349250" lvl="2" marL="1371600" algn="l">
              <a:spcBef>
                <a:spcPts val="400"/>
              </a:spcBef>
              <a:spcAft>
                <a:spcPts val="0"/>
              </a:spcAft>
              <a:buSzPts val="19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5" name="Google Shape;75;p11"/>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4" name="Shape 84"/>
        <p:cNvGrpSpPr/>
        <p:nvPr/>
      </p:nvGrpSpPr>
      <p:grpSpPr>
        <a:xfrm>
          <a:off x="0" y="0"/>
          <a:ext cx="0" cy="0"/>
          <a:chOff x="0" y="0"/>
          <a:chExt cx="0" cy="0"/>
        </a:xfrm>
      </p:grpSpPr>
      <p:sp>
        <p:nvSpPr>
          <p:cNvPr id="85" name="Google Shape;85;p13"/>
          <p:cNvSpPr txBox="1"/>
          <p:nvPr>
            <p:ph type="title"/>
          </p:nvPr>
        </p:nvSpPr>
        <p:spPr>
          <a:xfrm>
            <a:off x="1600200" y="609600"/>
            <a:ext cx="7086600" cy="1828800"/>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Clr>
                <a:srgbClr val="DCC577"/>
              </a:buClr>
              <a:buSzPts val="4800"/>
              <a:buFont typeface="Lucida Sans"/>
              <a:buNone/>
              <a:defRPr b="1" sz="4800" cap="none">
                <a:solidFill>
                  <a:srgbClr val="DCC577"/>
                </a:solidFill>
                <a:latin typeface="Lucida Sans"/>
                <a:ea typeface="Lucida Sans"/>
                <a:cs typeface="Lucida Sans"/>
                <a:sym typeface="Lucida Sans"/>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6" name="Google Shape;86;p13"/>
          <p:cNvSpPr txBox="1"/>
          <p:nvPr>
            <p:ph idx="1" type="body"/>
          </p:nvPr>
        </p:nvSpPr>
        <p:spPr>
          <a:xfrm>
            <a:off x="1600200" y="2507786"/>
            <a:ext cx="7086600" cy="1509712"/>
          </a:xfrm>
          <a:prstGeom prst="rect">
            <a:avLst/>
          </a:prstGeom>
          <a:noFill/>
          <a:ln>
            <a:noFill/>
          </a:ln>
        </p:spPr>
        <p:txBody>
          <a:bodyPr anchorCtr="0" anchor="t" bIns="45700" lIns="91425" spcFirstLastPara="1" rIns="91425" wrap="square" tIns="45700">
            <a:noAutofit/>
          </a:bodyPr>
          <a:lstStyle>
            <a:lvl1pPr indent="-228600" lvl="0" marL="457200" algn="l">
              <a:spcBef>
                <a:spcPts val="400"/>
              </a:spcBef>
              <a:spcAft>
                <a:spcPts val="0"/>
              </a:spcAft>
              <a:buSzPts val="1300"/>
              <a:buNone/>
              <a:defRPr sz="2000">
                <a:solidFill>
                  <a:schemeClr val="lt1"/>
                </a:solidFill>
              </a:defRPr>
            </a:lvl1pPr>
            <a:lvl2pPr indent="-228600" lvl="1" marL="914400" algn="l">
              <a:spcBef>
                <a:spcPts val="360"/>
              </a:spcBef>
              <a:spcAft>
                <a:spcPts val="0"/>
              </a:spcAft>
              <a:buSzPts val="1440"/>
              <a:buNone/>
              <a:defRPr sz="1800">
                <a:solidFill>
                  <a:schemeClr val="lt1"/>
                </a:solidFill>
              </a:defRPr>
            </a:lvl2pPr>
            <a:lvl3pPr indent="-228600" lvl="2" marL="1371600" algn="l">
              <a:spcBef>
                <a:spcPts val="320"/>
              </a:spcBef>
              <a:spcAft>
                <a:spcPts val="0"/>
              </a:spcAft>
              <a:buSzPts val="1520"/>
              <a:buNone/>
              <a:defRPr sz="1600">
                <a:solidFill>
                  <a:schemeClr val="lt1"/>
                </a:solidFill>
              </a:defRPr>
            </a:lvl3pPr>
            <a:lvl4pPr indent="-228600" lvl="3" marL="1828800" algn="l">
              <a:spcBef>
                <a:spcPts val="280"/>
              </a:spcBef>
              <a:spcAft>
                <a:spcPts val="0"/>
              </a:spcAft>
              <a:buSzPts val="1400"/>
              <a:buNone/>
              <a:defRPr sz="1400">
                <a:solidFill>
                  <a:schemeClr val="lt1"/>
                </a:solidFill>
              </a:defRPr>
            </a:lvl4pPr>
            <a:lvl5pPr indent="-228600" lvl="4" marL="2286000" algn="l">
              <a:spcBef>
                <a:spcPts val="280"/>
              </a:spcBef>
              <a:spcAft>
                <a:spcPts val="0"/>
              </a:spcAft>
              <a:buSzPts val="1400"/>
              <a:buNone/>
              <a:defRPr sz="1400">
                <a:solidFill>
                  <a:schemeClr val="lt1"/>
                </a:solidFill>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7" name="Google Shape;87;p13"/>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1200">
                <a:solidFill>
                  <a:srgbClr val="BCBCB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3"/>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3"/>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11.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11" name="Google Shape;11;p1"/>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lvl1pPr indent="-344170" lvl="0" marL="457200" marR="0" rtl="0" algn="l">
              <a:spcBef>
                <a:spcPts val="560"/>
              </a:spcBef>
              <a:spcAft>
                <a:spcPts val="0"/>
              </a:spcAft>
              <a:buClr>
                <a:srgbClr val="F9F9F9"/>
              </a:buClr>
              <a:buSzPts val="1820"/>
              <a:buFont typeface="Noto Sans Symbols"/>
              <a:buChar char="▣"/>
              <a:defRPr b="0" i="0" sz="28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61314" lvl="2" marL="1371600"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indent="-355600" lvl="3" marL="18288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indent="-355600" lvl="4" marL="22860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12" name="Google Shape;12;p1"/>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BCBCBC"/>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3" name="Google Shape;13;p1"/>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4" name="Google Shape;14;p1"/>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78" name="Shape 78"/>
        <p:cNvGrpSpPr/>
        <p:nvPr/>
      </p:nvGrpSpPr>
      <p:grpSpPr>
        <a:xfrm>
          <a:off x="0" y="0"/>
          <a:ext cx="0" cy="0"/>
          <a:chOff x="0" y="0"/>
          <a:chExt cx="0" cy="0"/>
        </a:xfrm>
      </p:grpSpPr>
      <p:sp>
        <p:nvSpPr>
          <p:cNvPr id="79" name="Google Shape;79;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80" name="Google Shape;80;p12"/>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lvl1pPr indent="-344170" lvl="0" marL="457200" marR="0" rtl="0" algn="l">
              <a:spcBef>
                <a:spcPts val="560"/>
              </a:spcBef>
              <a:spcAft>
                <a:spcPts val="0"/>
              </a:spcAft>
              <a:buClr>
                <a:srgbClr val="F9F9F9"/>
              </a:buClr>
              <a:buSzPts val="1820"/>
              <a:buFont typeface="Noto Sans Symbols"/>
              <a:buChar char="▣"/>
              <a:defRPr b="0" i="0" sz="28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61314" lvl="2" marL="1371600"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indent="-355600" lvl="3" marL="18288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indent="-355600" lvl="4" marL="22860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81" name="Google Shape;81;p12"/>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BCBCBC"/>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82" name="Google Shape;82;p12"/>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83" name="Google Shape;83;p12"/>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1pPr>
            <a:lvl2pPr indent="0" lvl="1"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2pPr>
            <a:lvl3pPr indent="0" lvl="2"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3pPr>
            <a:lvl4pPr indent="0" lvl="3"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4pPr>
            <a:lvl5pPr indent="0" lvl="4"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5pPr>
            <a:lvl6pPr indent="0" lvl="5"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6pPr>
            <a:lvl7pPr indent="0" lvl="6"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7pPr>
            <a:lvl8pPr indent="0" lvl="7"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8pPr>
            <a:lvl9pPr indent="0" lvl="8" marL="0" marR="0" rtl="0" algn="r">
              <a:lnSpc>
                <a:spcPct val="100000"/>
              </a:lnSpc>
              <a:spcBef>
                <a:spcPts val="0"/>
              </a:spcBef>
              <a:spcAft>
                <a:spcPts val="0"/>
              </a:spcAft>
              <a:buClr>
                <a:srgbClr val="BCBCBC"/>
              </a:buClr>
              <a:buSzPts val="1200"/>
              <a:buFont typeface="Arial"/>
              <a:buNone/>
              <a:defRPr b="0" i="0" sz="1200" u="none" cap="none" strike="noStrike">
                <a:solidFill>
                  <a:srgbClr val="BCBCB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5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jpg"/><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4"/>
          <p:cNvSpPr txBox="1"/>
          <p:nvPr>
            <p:ph idx="4294967295" type="ctrTitle"/>
          </p:nvPr>
        </p:nvSpPr>
        <p:spPr>
          <a:xfrm>
            <a:off x="422030" y="1371600"/>
            <a:ext cx="8229600" cy="1828800"/>
          </a:xfrm>
          <a:prstGeom prst="rect">
            <a:avLst/>
          </a:prstGeom>
          <a:noFill/>
          <a:ln>
            <a:noFill/>
          </a:ln>
        </p:spPr>
        <p:txBody>
          <a:bodyPr anchorCtr="0" anchor="b" bIns="0" lIns="45700" spcFirstLastPara="1" rIns="45700" wrap="square" tIns="0">
            <a:normAutofit/>
          </a:bodyPr>
          <a:lstStyle/>
          <a:p>
            <a:pPr indent="0" lvl="0" marL="0" marR="0" rtl="0" algn="ctr">
              <a:lnSpc>
                <a:spcPct val="100000"/>
              </a:lnSpc>
              <a:spcBef>
                <a:spcPts val="0"/>
              </a:spcBef>
              <a:spcAft>
                <a:spcPts val="0"/>
              </a:spcAft>
              <a:buClr>
                <a:srgbClr val="BEACD2"/>
              </a:buClr>
              <a:buSzPts val="4800"/>
              <a:buFont typeface="Lucida Sans"/>
              <a:buNone/>
            </a:pPr>
            <a:r>
              <a:rPr b="1" i="0" lang="en-US" sz="4800" u="none" cap="none" strike="noStrike">
                <a:solidFill>
                  <a:srgbClr val="BEACD2"/>
                </a:solidFill>
                <a:latin typeface="Lucida Sans"/>
                <a:ea typeface="Lucida Sans"/>
                <a:cs typeface="Lucida Sans"/>
                <a:sym typeface="Lucida Sans"/>
              </a:rPr>
              <a:t>TEXTILE TESTING</a:t>
            </a:r>
            <a:endParaRPr b="1" i="0" sz="4800" u="none" cap="none" strike="noStrike">
              <a:solidFill>
                <a:srgbClr val="BEACD2"/>
              </a:solidFill>
              <a:latin typeface="Lucida Sans"/>
              <a:ea typeface="Lucida Sans"/>
              <a:cs typeface="Lucida Sans"/>
              <a:sym typeface="Lucida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idx="4294967295" type="title"/>
          </p:nvPr>
        </p:nvSpPr>
        <p:spPr>
          <a:xfrm>
            <a:off x="457200" y="-76200"/>
            <a:ext cx="8229600" cy="1143000"/>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chemeClr val="dk1"/>
              </a:buClr>
              <a:buSzPts val="4000"/>
              <a:buFont typeface="Algerian"/>
              <a:buNone/>
            </a:pPr>
            <a:r>
              <a:rPr b="1" i="0" lang="en-US" sz="4000" u="none" cap="none" strike="noStrike">
                <a:solidFill>
                  <a:schemeClr val="dk1"/>
                </a:solidFill>
                <a:latin typeface="Algerian"/>
                <a:ea typeface="Algerian"/>
                <a:cs typeface="Algerian"/>
                <a:sym typeface="Algerian"/>
              </a:rPr>
              <a:t>INTRODUCTION</a:t>
            </a:r>
            <a:endParaRPr b="1" i="0" sz="4000" u="none" cap="none" strike="noStrike">
              <a:solidFill>
                <a:schemeClr val="dk1"/>
              </a:solidFill>
              <a:latin typeface="Algerian"/>
              <a:ea typeface="Algerian"/>
              <a:cs typeface="Algerian"/>
              <a:sym typeface="Algerian"/>
            </a:endParaRPr>
          </a:p>
        </p:txBody>
      </p:sp>
      <p:sp>
        <p:nvSpPr>
          <p:cNvPr id="100" name="Google Shape;100;p15"/>
          <p:cNvSpPr txBox="1"/>
          <p:nvPr>
            <p:ph idx="1" type="body"/>
          </p:nvPr>
        </p:nvSpPr>
        <p:spPr>
          <a:xfrm>
            <a:off x="457200" y="1371600"/>
            <a:ext cx="8229600" cy="48006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chemeClr val="dk1"/>
              </a:buClr>
              <a:buSzPts val="1820"/>
              <a:buFont typeface="Noto Sans Symbols"/>
              <a:buChar char="❖"/>
            </a:pPr>
            <a:r>
              <a:rPr b="0" i="0" lang="en-US" sz="2800" u="none" cap="none" strike="noStrike">
                <a:solidFill>
                  <a:schemeClr val="dk1"/>
                </a:solidFill>
                <a:latin typeface="Times New Roman"/>
                <a:ea typeface="Times New Roman"/>
                <a:cs typeface="Times New Roman"/>
                <a:sym typeface="Times New Roman"/>
              </a:rPr>
              <a:t>Next of food and shelter, clothing is the most important need of  mankind.</a:t>
            </a:r>
            <a:endParaRPr/>
          </a:p>
          <a:p>
            <a:pPr indent="-411162" lvl="0" marL="547687" marR="0" rtl="0" algn="l">
              <a:lnSpc>
                <a:spcPct val="100000"/>
              </a:lnSpc>
              <a:spcBef>
                <a:spcPts val="0"/>
              </a:spcBef>
              <a:spcAft>
                <a:spcPts val="0"/>
              </a:spcAft>
              <a:buClr>
                <a:schemeClr val="dk1"/>
              </a:buClr>
              <a:buSzPts val="1820"/>
              <a:buFont typeface="Noto Sans Symbols"/>
              <a:buChar char="❖"/>
            </a:pPr>
            <a:r>
              <a:rPr b="0" i="0" lang="en-US" sz="2800" u="none" cap="none" strike="noStrike">
                <a:solidFill>
                  <a:schemeClr val="dk1"/>
                </a:solidFill>
                <a:latin typeface="Times New Roman"/>
                <a:ea typeface="Times New Roman"/>
                <a:cs typeface="Times New Roman"/>
                <a:sym typeface="Times New Roman"/>
              </a:rPr>
              <a:t>In modern trends its utility for enhancing the appearance of an individual could be considered equally important.</a:t>
            </a:r>
            <a:endParaRPr/>
          </a:p>
          <a:p>
            <a:pPr indent="-411162" lvl="0" marL="547687" marR="0" rtl="0" algn="l">
              <a:lnSpc>
                <a:spcPct val="100000"/>
              </a:lnSpc>
              <a:spcBef>
                <a:spcPts val="0"/>
              </a:spcBef>
              <a:spcAft>
                <a:spcPts val="0"/>
              </a:spcAft>
              <a:buClr>
                <a:schemeClr val="dk1"/>
              </a:buClr>
              <a:buSzPts val="1820"/>
              <a:buFont typeface="Noto Sans Symbols"/>
              <a:buChar char="❖"/>
            </a:pPr>
            <a:r>
              <a:rPr b="0" i="0" lang="en-US" sz="2800" u="none" cap="none" strike="noStrike">
                <a:solidFill>
                  <a:schemeClr val="dk1"/>
                </a:solidFill>
                <a:latin typeface="Times New Roman"/>
                <a:ea typeface="Times New Roman"/>
                <a:cs typeface="Times New Roman"/>
                <a:sym typeface="Times New Roman"/>
              </a:rPr>
              <a:t>Also some type of fabrics are used for different types of industrial purpose.</a:t>
            </a:r>
            <a:endParaRPr/>
          </a:p>
          <a:p>
            <a:pPr indent="-411162" lvl="0" marL="547687" marR="0" rtl="0" algn="l">
              <a:lnSpc>
                <a:spcPct val="100000"/>
              </a:lnSpc>
              <a:spcBef>
                <a:spcPts val="0"/>
              </a:spcBef>
              <a:spcAft>
                <a:spcPts val="0"/>
              </a:spcAft>
              <a:buClr>
                <a:schemeClr val="dk1"/>
              </a:buClr>
              <a:buSzPts val="1820"/>
              <a:buFont typeface="Noto Sans Symbols"/>
              <a:buChar char="❖"/>
            </a:pPr>
            <a:r>
              <a:rPr b="0" i="0" lang="en-US" sz="2800" u="none" cap="none" strike="noStrike">
                <a:solidFill>
                  <a:schemeClr val="dk1"/>
                </a:solidFill>
                <a:latin typeface="Times New Roman"/>
                <a:ea typeface="Times New Roman"/>
                <a:cs typeface="Times New Roman"/>
                <a:sym typeface="Times New Roman"/>
              </a:rPr>
              <a:t>In order to judge the suitability of a fabric for different end uses such as clothing, industrial appliances etc.,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idx="4294967295" type="title"/>
          </p:nvPr>
        </p:nvSpPr>
        <p:spPr>
          <a:xfrm>
            <a:off x="457200" y="-152400"/>
            <a:ext cx="8229600" cy="1143000"/>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chemeClr val="dk1"/>
              </a:buClr>
              <a:buSzPts val="4000"/>
              <a:buFont typeface="Algerian"/>
              <a:buNone/>
            </a:pPr>
            <a:r>
              <a:rPr b="1" i="0" lang="en-US" sz="4000" u="none" cap="none" strike="noStrike">
                <a:solidFill>
                  <a:schemeClr val="dk1"/>
                </a:solidFill>
                <a:latin typeface="Algerian"/>
                <a:ea typeface="Algerian"/>
                <a:cs typeface="Algerian"/>
                <a:sym typeface="Algerian"/>
              </a:rPr>
              <a:t>FABRIC PARTICULARS</a:t>
            </a:r>
            <a:endParaRPr b="1" i="0" sz="4000" u="none" cap="none" strike="noStrike">
              <a:solidFill>
                <a:schemeClr val="dk1"/>
              </a:solidFill>
              <a:latin typeface="Algerian"/>
              <a:ea typeface="Algerian"/>
              <a:cs typeface="Algerian"/>
              <a:sym typeface="Algerian"/>
            </a:endParaRPr>
          </a:p>
        </p:txBody>
      </p:sp>
      <p:sp>
        <p:nvSpPr>
          <p:cNvPr id="106" name="Google Shape;106;p16"/>
          <p:cNvSpPr txBox="1"/>
          <p:nvPr>
            <p:ph idx="1" type="body"/>
          </p:nvPr>
        </p:nvSpPr>
        <p:spPr>
          <a:xfrm>
            <a:off x="457200" y="990600"/>
            <a:ext cx="8229600" cy="5715000"/>
          </a:xfrm>
          <a:prstGeom prst="rect">
            <a:avLst/>
          </a:prstGeom>
          <a:noFill/>
          <a:ln>
            <a:noFill/>
          </a:ln>
        </p:spPr>
        <p:txBody>
          <a:bodyPr anchorCtr="0" anchor="t" bIns="45700" lIns="91425" spcFirstLastPara="1" rIns="91425" wrap="square" tIns="45700">
            <a:norm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Fabrics are tested for the following quality particulars.</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1)Dimensional Characteristics</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    a) Length b) Width c)Thickness</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2)Threads per inch</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	a) Ends per inch b) Picks per inch</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3)Count</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	a) Warp count b) Weft count</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4)Weight of the fabric</a:t>
            </a:r>
            <a:endParaRPr/>
          </a:p>
          <a:p>
            <a:pPr indent="-411162" lvl="0" marL="547687" marR="0" rtl="0" algn="l">
              <a:lnSpc>
                <a:spcPct val="100000"/>
              </a:lnSpc>
              <a:spcBef>
                <a:spcPts val="0"/>
              </a:spcBef>
              <a:spcAft>
                <a:spcPts val="0"/>
              </a:spcAft>
              <a:buClr>
                <a:srgbClr val="F9F9F9"/>
              </a:buClr>
              <a:buSzPts val="1820"/>
              <a:buFont typeface="Noto Sans Symbols"/>
              <a:buNone/>
            </a:pPr>
            <a:r>
              <a:rPr b="0" i="0" lang="en-US" sz="2800" u="none" cap="none" strike="noStrike">
                <a:solidFill>
                  <a:schemeClr val="dk1"/>
                </a:solidFill>
                <a:latin typeface="Book Antiqua"/>
                <a:ea typeface="Book Antiqua"/>
                <a:cs typeface="Book Antiqua"/>
                <a:sym typeface="Book Antiqua"/>
              </a:rPr>
              <a:t>	a)Weight per unit area b)Weight per unit length</a:t>
            </a:r>
            <a:endParaRPr/>
          </a:p>
          <a:p>
            <a:pPr indent="-411162" lvl="0" marL="547687" marR="0" rtl="0" algn="l">
              <a:lnSpc>
                <a:spcPct val="100000"/>
              </a:lnSpc>
              <a:spcBef>
                <a:spcPts val="0"/>
              </a:spcBef>
              <a:spcAft>
                <a:spcPts val="0"/>
              </a:spcAft>
              <a:buClr>
                <a:srgbClr val="F9F9F9"/>
              </a:buClr>
              <a:buSzPts val="1820"/>
              <a:buFont typeface="Noto Sans Symbols"/>
              <a:buNone/>
            </a:pPr>
            <a:r>
              <a:t/>
            </a:r>
            <a:endParaRPr b="0" i="0" sz="2800" u="none" cap="none" strike="noStrike">
              <a:solidFill>
                <a:schemeClr val="dk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dk1"/>
              </a:solidFill>
              <a:latin typeface="Book Antiqua"/>
              <a:ea typeface="Book Antiqua"/>
              <a:cs typeface="Book Antiqua"/>
              <a:sym typeface="Book Antiqu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7"/>
          <p:cNvSpPr txBox="1"/>
          <p:nvPr>
            <p:ph idx="1" type="body"/>
          </p:nvPr>
        </p:nvSpPr>
        <p:spPr>
          <a:xfrm>
            <a:off x="304800" y="304800"/>
            <a:ext cx="8610600" cy="63246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5) Crimp</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	a) Warp crimp b) Weft crimp</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6) Strength</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	a)Tensile strength b)Tearing strength </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	c) Bursting strength</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7)Abrasion resistance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8) Handle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idx="4294967295" type="title"/>
          </p:nvPr>
        </p:nvSpPr>
        <p:spPr>
          <a:xfrm>
            <a:off x="457200" y="253536"/>
            <a:ext cx="8229600" cy="737064"/>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chemeClr val="dk1"/>
              </a:buClr>
              <a:buSzPts val="4000"/>
              <a:buFont typeface="Algerian"/>
              <a:buNone/>
            </a:pPr>
            <a:r>
              <a:rPr b="1" i="0" lang="en-US" sz="4000" u="none" cap="none" strike="noStrike">
                <a:solidFill>
                  <a:schemeClr val="dk1"/>
                </a:solidFill>
                <a:latin typeface="Algerian"/>
                <a:ea typeface="Algerian"/>
                <a:cs typeface="Algerian"/>
                <a:sym typeface="Algerian"/>
              </a:rPr>
              <a:t>Fabric length</a:t>
            </a:r>
            <a:endParaRPr b="1" i="0" sz="4000" u="none" cap="none" strike="noStrike">
              <a:solidFill>
                <a:schemeClr val="dk1"/>
              </a:solidFill>
              <a:latin typeface="Algerian"/>
              <a:ea typeface="Algerian"/>
              <a:cs typeface="Algerian"/>
              <a:sym typeface="Algerian"/>
            </a:endParaRPr>
          </a:p>
        </p:txBody>
      </p:sp>
      <p:sp>
        <p:nvSpPr>
          <p:cNvPr id="117" name="Google Shape;117;p18"/>
          <p:cNvSpPr txBox="1"/>
          <p:nvPr>
            <p:ph idx="1" type="body"/>
          </p:nvPr>
        </p:nvSpPr>
        <p:spPr>
          <a:xfrm>
            <a:off x="0" y="914400"/>
            <a:ext cx="9296400" cy="5715000"/>
          </a:xfrm>
          <a:prstGeom prst="rect">
            <a:avLst/>
          </a:prstGeom>
          <a:noFill/>
          <a:ln>
            <a:noFill/>
          </a:ln>
        </p:spPr>
        <p:txBody>
          <a:bodyPr anchorCtr="0" anchor="t" bIns="45700" lIns="91425" spcFirstLastPara="1" rIns="91425" wrap="square" tIns="45700">
            <a:normAutofit/>
          </a:bodyPr>
          <a:lstStyle/>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dk1"/>
                </a:solidFill>
                <a:latin typeface="Times New Roman"/>
                <a:ea typeface="Times New Roman"/>
                <a:cs typeface="Times New Roman"/>
                <a:sym typeface="Times New Roman"/>
              </a:rPr>
              <a:t>Fabric length is the distance from end to end, along the selvedge of a fabric.</a:t>
            </a:r>
            <a:endParaRPr/>
          </a:p>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dk1"/>
                </a:solidFill>
                <a:latin typeface="Times New Roman"/>
                <a:ea typeface="Times New Roman"/>
                <a:cs typeface="Times New Roman"/>
                <a:sym typeface="Times New Roman"/>
              </a:rPr>
              <a:t>The sample is conditioned in the standard atmosphere and testing is carried out.</a:t>
            </a:r>
            <a:endParaRPr/>
          </a:p>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dk1"/>
                </a:solidFill>
                <a:latin typeface="Times New Roman"/>
                <a:ea typeface="Times New Roman"/>
                <a:cs typeface="Times New Roman"/>
                <a:sym typeface="Times New Roman"/>
              </a:rPr>
              <a:t>The strains imposed during manufacturing and finishing may appreciably affect the length of the fabric and some recovery may take place during storage.</a:t>
            </a:r>
            <a:endParaRPr/>
          </a:p>
          <a:p>
            <a:pPr indent="-411162" lvl="0" marL="547687" marR="0" rtl="0" algn="ctr">
              <a:lnSpc>
                <a:spcPct val="100000"/>
              </a:lnSpc>
              <a:spcBef>
                <a:spcPts val="0"/>
              </a:spcBef>
              <a:spcAft>
                <a:spcPts val="0"/>
              </a:spcAft>
              <a:buClr>
                <a:srgbClr val="F9F9F9"/>
              </a:buClr>
              <a:buSzPts val="1820"/>
              <a:buFont typeface="Noto Sans Symbols"/>
              <a:buNone/>
            </a:pPr>
            <a:r>
              <a:rPr b="0" i="0" lang="en-US" sz="2800" u="none">
                <a:solidFill>
                  <a:schemeClr val="dk1"/>
                </a:solidFill>
                <a:latin typeface="Times New Roman"/>
                <a:ea typeface="Times New Roman"/>
                <a:cs typeface="Times New Roman"/>
                <a:sym typeface="Times New Roman"/>
              </a:rPr>
              <a:t>ISI suggests the following three methods</a:t>
            </a:r>
            <a:endParaRPr/>
          </a:p>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dk1"/>
                </a:solidFill>
                <a:latin typeface="Times New Roman"/>
                <a:ea typeface="Times New Roman"/>
                <a:cs typeface="Times New Roman"/>
                <a:sym typeface="Times New Roman"/>
              </a:rPr>
              <a:t>By using a measuring table</a:t>
            </a:r>
            <a:endParaRPr/>
          </a:p>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dk1"/>
                </a:solidFill>
                <a:latin typeface="Times New Roman"/>
                <a:ea typeface="Times New Roman"/>
                <a:cs typeface="Times New Roman"/>
                <a:sym typeface="Times New Roman"/>
              </a:rPr>
              <a:t> By using a measuring scale</a:t>
            </a:r>
            <a:endParaRPr/>
          </a:p>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dk1"/>
                </a:solidFill>
                <a:latin typeface="Times New Roman"/>
                <a:ea typeface="Times New Roman"/>
                <a:cs typeface="Times New Roman"/>
                <a:sym typeface="Times New Roman"/>
              </a:rPr>
              <a:t>By using a measuring machine</a:t>
            </a:r>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idx="4294967295" type="title"/>
          </p:nvPr>
        </p:nvSpPr>
        <p:spPr>
          <a:xfrm>
            <a:off x="457200" y="76200"/>
            <a:ext cx="8229600" cy="737064"/>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chemeClr val="dk1"/>
              </a:buClr>
              <a:buSzPts val="4000"/>
              <a:buFont typeface="Algerian"/>
              <a:buNone/>
            </a:pPr>
            <a:r>
              <a:rPr b="1" i="0" lang="en-US" sz="4000" u="none" cap="none" strike="noStrike">
                <a:solidFill>
                  <a:schemeClr val="dk1"/>
                </a:solidFill>
                <a:latin typeface="Algerian"/>
                <a:ea typeface="Algerian"/>
                <a:cs typeface="Algerian"/>
                <a:sym typeface="Algerian"/>
              </a:rPr>
              <a:t>Fabric width</a:t>
            </a:r>
            <a:endParaRPr b="1" i="0" sz="4000" u="none" cap="none" strike="noStrike">
              <a:solidFill>
                <a:schemeClr val="dk1"/>
              </a:solidFill>
              <a:latin typeface="Algerian"/>
              <a:ea typeface="Algerian"/>
              <a:cs typeface="Algerian"/>
              <a:sym typeface="Algerian"/>
            </a:endParaRPr>
          </a:p>
        </p:txBody>
      </p:sp>
      <p:sp>
        <p:nvSpPr>
          <p:cNvPr id="123" name="Google Shape;123;p19"/>
          <p:cNvSpPr txBox="1"/>
          <p:nvPr>
            <p:ph idx="1" type="body"/>
          </p:nvPr>
        </p:nvSpPr>
        <p:spPr>
          <a:xfrm>
            <a:off x="228600" y="609600"/>
            <a:ext cx="8686800" cy="5943600"/>
          </a:xfrm>
          <a:prstGeom prst="rect">
            <a:avLst/>
          </a:prstGeom>
          <a:noFill/>
          <a:ln>
            <a:noFill/>
          </a:ln>
        </p:spPr>
        <p:txBody>
          <a:bodyPr anchorCtr="0" anchor="t" bIns="45700" lIns="91425" spcFirstLastPara="1" rIns="91425" wrap="square" tIns="45700">
            <a:normAutofit/>
          </a:bodyPr>
          <a:lstStyle/>
          <a:p>
            <a:pPr indent="-411162" lvl="0" marL="547687" marR="0" rtl="0" algn="l">
              <a:lnSpc>
                <a:spcPct val="100000"/>
              </a:lnSpc>
              <a:spcBef>
                <a:spcPts val="0"/>
              </a:spcBef>
              <a:spcAft>
                <a:spcPts val="0"/>
              </a:spcAft>
              <a:buClr>
                <a:srgbClr val="F9F9F9"/>
              </a:buClr>
              <a:buSzPts val="1560"/>
              <a:buFont typeface="Noto Sans Symbols"/>
              <a:buChar char="❖"/>
            </a:pPr>
            <a:r>
              <a:rPr b="0" i="0" lang="en-US" sz="2400" u="none">
                <a:solidFill>
                  <a:schemeClr val="dk1"/>
                </a:solidFill>
                <a:latin typeface="Times New Roman"/>
                <a:ea typeface="Times New Roman"/>
                <a:cs typeface="Times New Roman"/>
                <a:sym typeface="Times New Roman"/>
              </a:rPr>
              <a:t>The width of the fabric is measured after conditioning them in the standard testing atmosphere. </a:t>
            </a:r>
            <a:endParaRPr/>
          </a:p>
          <a:p>
            <a:pPr indent="-411162" lvl="0" marL="547687" marR="0" rtl="0" algn="l">
              <a:lnSpc>
                <a:spcPct val="100000"/>
              </a:lnSpc>
              <a:spcBef>
                <a:spcPts val="0"/>
              </a:spcBef>
              <a:spcAft>
                <a:spcPts val="0"/>
              </a:spcAft>
              <a:buClr>
                <a:srgbClr val="F9F9F9"/>
              </a:buClr>
              <a:buSzPts val="1560"/>
              <a:buFont typeface="Noto Sans Symbols"/>
              <a:buChar char="❖"/>
            </a:pPr>
            <a:r>
              <a:rPr b="0" i="0" lang="en-US" sz="2400" u="none">
                <a:solidFill>
                  <a:schemeClr val="dk1"/>
                </a:solidFill>
                <a:latin typeface="Times New Roman"/>
                <a:ea typeface="Times New Roman"/>
                <a:cs typeface="Times New Roman"/>
                <a:sym typeface="Times New Roman"/>
              </a:rPr>
              <a:t>Fabric width is the distance from the outside of one selvedge to the outside of the other, measured perpendicular to the length of the fabric.</a:t>
            </a:r>
            <a:endParaRPr/>
          </a:p>
          <a:p>
            <a:pPr indent="-411162" lvl="0" marL="547687" marR="0" rtl="0" algn="l">
              <a:lnSpc>
                <a:spcPct val="100000"/>
              </a:lnSpc>
              <a:spcBef>
                <a:spcPts val="0"/>
              </a:spcBef>
              <a:spcAft>
                <a:spcPts val="0"/>
              </a:spcAft>
              <a:buClr>
                <a:srgbClr val="F9F9F9"/>
              </a:buClr>
              <a:buSzPts val="1560"/>
              <a:buFont typeface="Noto Sans Symbols"/>
              <a:buChar char="❖"/>
            </a:pPr>
            <a:r>
              <a:rPr b="0" i="0" lang="en-US" sz="2400" u="none">
                <a:solidFill>
                  <a:schemeClr val="dk1"/>
                </a:solidFill>
                <a:latin typeface="Times New Roman"/>
                <a:ea typeface="Times New Roman"/>
                <a:cs typeface="Times New Roman"/>
                <a:sym typeface="Times New Roman"/>
              </a:rPr>
              <a:t>The cloth is laid on a smooth flat measuring table without applying more tension. The tension applied must be just sufficient to keep the fabric straight and flat.</a:t>
            </a:r>
            <a:endParaRPr/>
          </a:p>
          <a:p>
            <a:pPr indent="-411162" lvl="0" marL="547687" marR="0" rtl="0" algn="l">
              <a:lnSpc>
                <a:spcPct val="100000"/>
              </a:lnSpc>
              <a:spcBef>
                <a:spcPts val="0"/>
              </a:spcBef>
              <a:spcAft>
                <a:spcPts val="0"/>
              </a:spcAft>
              <a:buClr>
                <a:srgbClr val="F9F9F9"/>
              </a:buClr>
              <a:buSzPts val="1560"/>
              <a:buFont typeface="Noto Sans Symbols"/>
              <a:buChar char="❖"/>
            </a:pPr>
            <a:r>
              <a:rPr b="0" i="0" lang="en-US" sz="2400" u="none">
                <a:solidFill>
                  <a:schemeClr val="dk1"/>
                </a:solidFill>
                <a:latin typeface="Times New Roman"/>
                <a:ea typeface="Times New Roman"/>
                <a:cs typeface="Times New Roman"/>
                <a:sym typeface="Times New Roman"/>
              </a:rPr>
              <a:t>Then a measuring scale is placed at right angles to the selvedge, the width of the fabric is measured correct to 1mm. The width is measured at five different places and the average value is taken.</a:t>
            </a:r>
            <a:endParaRPr/>
          </a:p>
          <a:p>
            <a:pPr indent="-411162" lvl="0" marL="547687" marR="0" rtl="0" algn="l">
              <a:lnSpc>
                <a:spcPct val="100000"/>
              </a:lnSpc>
              <a:spcBef>
                <a:spcPts val="0"/>
              </a:spcBef>
              <a:spcAft>
                <a:spcPts val="0"/>
              </a:spcAft>
              <a:buClr>
                <a:srgbClr val="F9F9F9"/>
              </a:buClr>
              <a:buSzPts val="1560"/>
              <a:buFont typeface="Noto Sans Symbols"/>
              <a:buAutoNum type="arabicParenR"/>
            </a:pPr>
            <a:r>
              <a:rPr b="0" i="0" lang="en-US" sz="2400" u="none">
                <a:solidFill>
                  <a:schemeClr val="dk1"/>
                </a:solidFill>
                <a:latin typeface="Times New Roman"/>
                <a:ea typeface="Times New Roman"/>
                <a:cs typeface="Times New Roman"/>
                <a:sym typeface="Times New Roman"/>
              </a:rPr>
              <a:t>To nearest 1mm for width upto 50 cm</a:t>
            </a:r>
            <a:endParaRPr/>
          </a:p>
          <a:p>
            <a:pPr indent="-411162" lvl="0" marL="547687" marR="0" rtl="0" algn="l">
              <a:lnSpc>
                <a:spcPct val="100000"/>
              </a:lnSpc>
              <a:spcBef>
                <a:spcPts val="0"/>
              </a:spcBef>
              <a:spcAft>
                <a:spcPts val="0"/>
              </a:spcAft>
              <a:buClr>
                <a:srgbClr val="F9F9F9"/>
              </a:buClr>
              <a:buSzPts val="1560"/>
              <a:buFont typeface="Noto Sans Symbols"/>
              <a:buAutoNum type="arabicParenR"/>
            </a:pPr>
            <a:r>
              <a:rPr b="0" i="0" lang="en-US" sz="2400" u="none">
                <a:solidFill>
                  <a:schemeClr val="dk1"/>
                </a:solidFill>
                <a:latin typeface="Times New Roman"/>
                <a:ea typeface="Times New Roman"/>
                <a:cs typeface="Times New Roman"/>
                <a:sym typeface="Times New Roman"/>
              </a:rPr>
              <a:t>To nearest 5 mm for width upto 100 cm</a:t>
            </a:r>
            <a:endParaRPr/>
          </a:p>
          <a:p>
            <a:pPr indent="-411162" lvl="0" marL="547687" marR="0" rtl="0" algn="l">
              <a:lnSpc>
                <a:spcPct val="100000"/>
              </a:lnSpc>
              <a:spcBef>
                <a:spcPts val="0"/>
              </a:spcBef>
              <a:spcAft>
                <a:spcPts val="0"/>
              </a:spcAft>
              <a:buClr>
                <a:srgbClr val="F9F9F9"/>
              </a:buClr>
              <a:buSzPts val="1560"/>
              <a:buFont typeface="Noto Sans Symbols"/>
              <a:buAutoNum type="arabicParenR"/>
            </a:pPr>
            <a:r>
              <a:rPr b="0" i="0" lang="en-US" sz="2400" u="none">
                <a:solidFill>
                  <a:schemeClr val="dk1"/>
                </a:solidFill>
                <a:latin typeface="Times New Roman"/>
                <a:ea typeface="Times New Roman"/>
                <a:cs typeface="Times New Roman"/>
                <a:sym typeface="Times New Roman"/>
              </a:rPr>
              <a:t>To nearest 10mm for width over 100cm</a:t>
            </a:r>
            <a:endParaRPr/>
          </a:p>
          <a:p>
            <a:pPr indent="-411162" lvl="0" marL="547687" marR="0" rtl="0" algn="l">
              <a:lnSpc>
                <a:spcPct val="100000"/>
              </a:lnSpc>
              <a:spcBef>
                <a:spcPts val="0"/>
              </a:spcBef>
              <a:spcAft>
                <a:spcPts val="0"/>
              </a:spcAft>
              <a:buClr>
                <a:srgbClr val="F9F9F9"/>
              </a:buClr>
              <a:buSzPts val="1560"/>
              <a:buFont typeface="Noto Sans Symbols"/>
              <a:buNone/>
            </a:pPr>
            <a:r>
              <a:rPr b="0" i="0" lang="en-US" sz="2400" u="none">
                <a:solidFill>
                  <a:schemeClr val="dk1"/>
                </a:solidFill>
                <a:latin typeface="Times New Roman"/>
                <a:ea typeface="Times New Roman"/>
                <a:cs typeface="Times New Roman"/>
                <a:sym typeface="Times New Roman"/>
              </a:rPr>
              <a:t>In case of fabrics including narrow width fabrics with irregular selvedge, atleast two readings should be taken.</a:t>
            </a:r>
            <a:endParaRPr/>
          </a:p>
          <a:p>
            <a:pPr indent="-312103" lvl="0" marL="547688" marR="0" rtl="0" algn="l">
              <a:spcBef>
                <a:spcPts val="480"/>
              </a:spcBef>
              <a:spcAft>
                <a:spcPts val="0"/>
              </a:spcAft>
              <a:buClr>
                <a:srgbClr val="F9F9F9"/>
              </a:buClr>
              <a:buSzPts val="1560"/>
              <a:buFont typeface="Noto Sans Symbols"/>
              <a:buNone/>
            </a:pPr>
            <a:r>
              <a:t/>
            </a:r>
            <a:endParaRPr b="0" i="0" sz="2400" u="none">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idx="4294967295" type="title"/>
          </p:nvPr>
        </p:nvSpPr>
        <p:spPr>
          <a:xfrm>
            <a:off x="457200" y="0"/>
            <a:ext cx="8229600" cy="685800"/>
          </a:xfrm>
          <a:prstGeom prst="rect">
            <a:avLst/>
          </a:prstGeom>
          <a:noFill/>
          <a:ln>
            <a:noFill/>
          </a:ln>
        </p:spPr>
        <p:txBody>
          <a:bodyPr anchorCtr="0" anchor="ctr" bIns="45700" lIns="91425" spcFirstLastPara="1" rIns="91425" wrap="square" tIns="45700">
            <a:normAutofit fontScale="90000"/>
          </a:bodyPr>
          <a:lstStyle/>
          <a:p>
            <a:pPr indent="0" lvl="0" marL="54864" marR="0" rtl="0" algn="ctr">
              <a:lnSpc>
                <a:spcPct val="100000"/>
              </a:lnSpc>
              <a:spcBef>
                <a:spcPts val="0"/>
              </a:spcBef>
              <a:spcAft>
                <a:spcPts val="0"/>
              </a:spcAft>
              <a:buClr>
                <a:schemeClr val="dk1"/>
              </a:buClr>
              <a:buSzPct val="100000"/>
              <a:buFont typeface="Times New Roman"/>
              <a:buNone/>
            </a:pPr>
            <a:r>
              <a:rPr b="1" i="0" lang="en-US" sz="4100" u="none" cap="none" strike="noStrike">
                <a:solidFill>
                  <a:schemeClr val="dk1"/>
                </a:solidFill>
                <a:latin typeface="Times New Roman"/>
                <a:ea typeface="Times New Roman"/>
                <a:cs typeface="Times New Roman"/>
                <a:sym typeface="Times New Roman"/>
              </a:rPr>
              <a:t>FABRIC CRIMP </a:t>
            </a:r>
            <a:endParaRPr b="1" i="0" sz="4100" u="none" cap="none" strike="noStrike">
              <a:solidFill>
                <a:schemeClr val="dk1"/>
              </a:solidFill>
              <a:latin typeface="Times New Roman"/>
              <a:ea typeface="Times New Roman"/>
              <a:cs typeface="Times New Roman"/>
              <a:sym typeface="Times New Roman"/>
            </a:endParaRPr>
          </a:p>
        </p:txBody>
      </p:sp>
      <p:sp>
        <p:nvSpPr>
          <p:cNvPr id="129" name="Google Shape;129;p20"/>
          <p:cNvSpPr txBox="1"/>
          <p:nvPr>
            <p:ph idx="1" type="body"/>
          </p:nvPr>
        </p:nvSpPr>
        <p:spPr>
          <a:xfrm>
            <a:off x="228600" y="533400"/>
            <a:ext cx="8915400" cy="5638800"/>
          </a:xfrm>
          <a:prstGeom prst="rect">
            <a:avLst/>
          </a:prstGeom>
          <a:noFill/>
          <a:ln>
            <a:noFill/>
          </a:ln>
        </p:spPr>
        <p:txBody>
          <a:bodyPr anchorCtr="0" anchor="t" bIns="45700" lIns="91425" spcFirstLastPara="1" rIns="91425" wrap="square" tIns="45700">
            <a:noAutofit/>
          </a:bodyPr>
          <a:lstStyle/>
          <a:p>
            <a:pPr indent="-514350" lvl="0" marL="514350" marR="0" rtl="0" algn="l">
              <a:lnSpc>
                <a:spcPct val="100000"/>
              </a:lnSpc>
              <a:spcBef>
                <a:spcPts val="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1)Due to the interlacing of warp and weft threads a certain amount of waviness is imparted to the warp and weft threads in a fabric. This is called crimp.</a:t>
            </a:r>
            <a:endParaRPr/>
          </a:p>
          <a:p>
            <a:pPr indent="-514350" lvl="0" marL="514350"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2) Hence the apparent length of a thread as it exists in the fabric is less than its straightened  length.</a:t>
            </a:r>
            <a:endParaRPr/>
          </a:p>
          <a:p>
            <a:pPr indent="-514350" lvl="0" marL="514350" marR="0" rtl="0" algn="l">
              <a:lnSpc>
                <a:spcPct val="100000"/>
              </a:lnSpc>
              <a:spcBef>
                <a:spcPts val="560"/>
              </a:spcBef>
              <a:spcAft>
                <a:spcPts val="0"/>
              </a:spcAft>
              <a:buClr>
                <a:srgbClr val="F9F9F9"/>
              </a:buClr>
              <a:buSzPts val="1820"/>
              <a:buFont typeface="Noto Sans Symbols"/>
              <a:buNone/>
            </a:pPr>
            <a:r>
              <a:t/>
            </a:r>
            <a:endParaRPr b="1" i="0" sz="2800" u="none">
              <a:solidFill>
                <a:schemeClr val="dk1"/>
              </a:solidFill>
              <a:latin typeface="Book Antiqua"/>
              <a:ea typeface="Book Antiqua"/>
              <a:cs typeface="Book Antiqua"/>
              <a:sym typeface="Book Antiqua"/>
            </a:endParaRPr>
          </a:p>
          <a:p>
            <a:pPr indent="-514350" lvl="0" marL="514350" marR="0" rtl="0" algn="l">
              <a:lnSpc>
                <a:spcPct val="100000"/>
              </a:lnSpc>
              <a:spcBef>
                <a:spcPts val="560"/>
              </a:spcBef>
              <a:spcAft>
                <a:spcPts val="0"/>
              </a:spcAft>
              <a:buClr>
                <a:srgbClr val="F9F9F9"/>
              </a:buClr>
              <a:buSzPts val="1820"/>
              <a:buFont typeface="Noto Sans Symbols"/>
              <a:buNone/>
            </a:pPr>
            <a:r>
              <a:rPr b="1" i="0" lang="en-US" sz="2800" u="none">
                <a:solidFill>
                  <a:schemeClr val="dk1"/>
                </a:solidFill>
                <a:latin typeface="Book Antiqua"/>
                <a:ea typeface="Book Antiqua"/>
                <a:cs typeface="Book Antiqua"/>
                <a:sym typeface="Book Antiqua"/>
              </a:rPr>
              <a:t>SPECIMEN PREPARATION:</a:t>
            </a:r>
            <a:endParaRPr/>
          </a:p>
          <a:p>
            <a:pPr indent="-514350" lvl="0" marL="514350"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Rectangular strips are carefully marked on the cloth and each strip is cut in the form of a flap.</a:t>
            </a:r>
            <a:endParaRPr/>
          </a:p>
          <a:p>
            <a:pPr indent="-514350" lvl="0" marL="514350"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From each stripm10 threads will be removed.</a:t>
            </a:r>
            <a:endParaRPr/>
          </a:p>
          <a:p>
            <a:pPr indent="-514350" lvl="0" marL="514350" marR="0" rtl="0" algn="l">
              <a:lnSpc>
                <a:spcPct val="100000"/>
              </a:lnSpc>
              <a:spcBef>
                <a:spcPts val="560"/>
              </a:spcBef>
              <a:spcAft>
                <a:spcPts val="0"/>
              </a:spcAft>
              <a:buClr>
                <a:srgbClr val="F9F9F9"/>
              </a:buClr>
              <a:buSzPts val="1820"/>
              <a:buFont typeface="Noto Sans Symbols"/>
              <a:buNone/>
            </a:pPr>
            <a:r>
              <a:rPr b="0" i="0" lang="en-US" sz="2800" u="none">
                <a:solidFill>
                  <a:schemeClr val="dk1"/>
                </a:solidFill>
                <a:latin typeface="Book Antiqua"/>
                <a:ea typeface="Book Antiqua"/>
                <a:cs typeface="Book Antiqua"/>
                <a:sym typeface="Book Antiqua"/>
              </a:rPr>
              <a:t>3 strips in warp way  and 3 strips in weft way are cut.</a:t>
            </a:r>
            <a:endParaRPr/>
          </a:p>
          <a:p>
            <a:pPr indent="-514350" lvl="0" marL="514350" marR="0" rtl="0" algn="l">
              <a:lnSpc>
                <a:spcPct val="100000"/>
              </a:lnSpc>
              <a:spcBef>
                <a:spcPts val="560"/>
              </a:spcBef>
              <a:spcAft>
                <a:spcPts val="0"/>
              </a:spcAft>
              <a:buClr>
                <a:srgbClr val="F9F9F9"/>
              </a:buClr>
              <a:buSzPts val="1820"/>
              <a:buFont typeface="Noto Sans Symbols"/>
              <a:buNone/>
            </a:pPr>
            <a:r>
              <a:t/>
            </a:r>
            <a:endParaRPr b="0" i="0" sz="2800" u="none">
              <a:solidFill>
                <a:schemeClr val="dk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dk1"/>
              </a:solidFill>
              <a:latin typeface="Book Antiqua"/>
              <a:ea typeface="Book Antiqua"/>
              <a:cs typeface="Book Antiqua"/>
              <a:sym typeface="Book Antiqu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457200" y="254000"/>
            <a:ext cx="8229600" cy="431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t/>
            </a:r>
            <a:endParaRPr b="1" sz="4100">
              <a:solidFill>
                <a:srgbClr val="EAD594"/>
              </a:solidFill>
              <a:latin typeface="Lucida Sans"/>
              <a:ea typeface="Lucida Sans"/>
              <a:cs typeface="Lucida Sans"/>
              <a:sym typeface="Lucida Sans"/>
            </a:endParaRPr>
          </a:p>
        </p:txBody>
      </p:sp>
      <p:sp>
        <p:nvSpPr>
          <p:cNvPr id="135" name="Google Shape;135;p21"/>
          <p:cNvSpPr txBox="1"/>
          <p:nvPr>
            <p:ph idx="1" type="body"/>
          </p:nvPr>
        </p:nvSpPr>
        <p:spPr>
          <a:xfrm>
            <a:off x="304800" y="838200"/>
            <a:ext cx="8610600" cy="57150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F9F9F9"/>
              </a:buClr>
              <a:buSzPts val="1560"/>
              <a:buFont typeface="Rockwell"/>
              <a:buAutoNum type="arabicPeriod"/>
            </a:pPr>
            <a:r>
              <a:rPr b="0" i="0" lang="en-US" sz="2400" u="none">
                <a:solidFill>
                  <a:schemeClr val="dk1"/>
                </a:solidFill>
                <a:latin typeface="Book Antiqua"/>
                <a:ea typeface="Book Antiqua"/>
                <a:cs typeface="Book Antiqua"/>
                <a:sym typeface="Book Antiqua"/>
              </a:rPr>
              <a:t>The instrument consist of a scale fixed on the base.</a:t>
            </a:r>
            <a:endParaRPr/>
          </a:p>
          <a:p>
            <a:pPr indent="-457200" lvl="0" marL="457200" marR="0" rtl="0" algn="l">
              <a:lnSpc>
                <a:spcPct val="100000"/>
              </a:lnSpc>
              <a:spcBef>
                <a:spcPts val="480"/>
              </a:spcBef>
              <a:spcAft>
                <a:spcPts val="0"/>
              </a:spcAft>
              <a:buClr>
                <a:srgbClr val="F9F9F9"/>
              </a:buClr>
              <a:buSzPts val="1560"/>
              <a:buFont typeface="Rockwell"/>
              <a:buAutoNum type="arabicPeriod"/>
            </a:pPr>
            <a:r>
              <a:rPr b="0" i="0" lang="en-US" sz="2400" u="none">
                <a:solidFill>
                  <a:schemeClr val="dk1"/>
                </a:solidFill>
                <a:latin typeface="Book Antiqua"/>
                <a:ea typeface="Book Antiqua"/>
                <a:cs typeface="Book Antiqua"/>
                <a:sym typeface="Book Antiqua"/>
              </a:rPr>
              <a:t>At one end of the base, V groove are provided to support the balancing head and a mirror at the other end.</a:t>
            </a:r>
            <a:endParaRPr/>
          </a:p>
          <a:p>
            <a:pPr indent="-457200" lvl="0" marL="457200" marR="0" rtl="0" algn="l">
              <a:lnSpc>
                <a:spcPct val="100000"/>
              </a:lnSpc>
              <a:spcBef>
                <a:spcPts val="480"/>
              </a:spcBef>
              <a:spcAft>
                <a:spcPts val="0"/>
              </a:spcAft>
              <a:buClr>
                <a:srgbClr val="F9F9F9"/>
              </a:buClr>
              <a:buSzPts val="1560"/>
              <a:buFont typeface="Rockwell"/>
              <a:buAutoNum type="arabicPeriod"/>
            </a:pPr>
            <a:r>
              <a:rPr b="0" i="0" lang="en-US" sz="2400" u="none">
                <a:solidFill>
                  <a:schemeClr val="dk1"/>
                </a:solidFill>
                <a:latin typeface="Book Antiqua"/>
                <a:ea typeface="Book Antiqua"/>
                <a:cs typeface="Book Antiqua"/>
                <a:sym typeface="Book Antiqua"/>
              </a:rPr>
              <a:t>At one end of the balancing head a fixed clamp is provided and at its other end on the frame, index lines are marked.</a:t>
            </a:r>
            <a:endParaRPr/>
          </a:p>
          <a:p>
            <a:pPr indent="-457200" lvl="0" marL="457200" marR="0" rtl="0" algn="l">
              <a:lnSpc>
                <a:spcPct val="100000"/>
              </a:lnSpc>
              <a:spcBef>
                <a:spcPts val="480"/>
              </a:spcBef>
              <a:spcAft>
                <a:spcPts val="0"/>
              </a:spcAft>
              <a:buClr>
                <a:srgbClr val="F9F9F9"/>
              </a:buClr>
              <a:buSzPts val="1560"/>
              <a:buFont typeface="Rockwell"/>
              <a:buAutoNum type="arabicPeriod"/>
            </a:pPr>
            <a:r>
              <a:rPr b="0" i="0" lang="en-US" sz="2400" u="none">
                <a:solidFill>
                  <a:schemeClr val="dk1"/>
                </a:solidFill>
                <a:latin typeface="Book Antiqua"/>
                <a:ea typeface="Book Antiqua"/>
                <a:cs typeface="Book Antiqua"/>
                <a:sym typeface="Book Antiqua"/>
              </a:rPr>
              <a:t>Another movable clamp is provided on the base and can be slided over the scale.</a:t>
            </a:r>
            <a:endParaRPr/>
          </a:p>
          <a:p>
            <a:pPr indent="-457200" lvl="0" marL="457200" marR="0" rtl="0" algn="l">
              <a:lnSpc>
                <a:spcPct val="100000"/>
              </a:lnSpc>
              <a:spcBef>
                <a:spcPts val="480"/>
              </a:spcBef>
              <a:spcAft>
                <a:spcPts val="0"/>
              </a:spcAft>
              <a:buClr>
                <a:srgbClr val="F9F9F9"/>
              </a:buClr>
              <a:buSzPts val="1560"/>
              <a:buFont typeface="Rockwell"/>
              <a:buAutoNum type="arabicPeriod"/>
            </a:pPr>
            <a:r>
              <a:rPr b="0" i="0" lang="en-US" sz="2400" u="none">
                <a:solidFill>
                  <a:schemeClr val="dk1"/>
                </a:solidFill>
                <a:latin typeface="Book Antiqua"/>
                <a:ea typeface="Book Antiqua"/>
                <a:cs typeface="Book Antiqua"/>
                <a:sym typeface="Book Antiqua"/>
              </a:rPr>
              <a:t>Tension weight is provided on the balancing head to change the tension according to the yarn count.</a:t>
            </a:r>
            <a:endParaRPr/>
          </a:p>
          <a:p>
            <a:pPr indent="-457200" lvl="0" marL="457200" marR="0" rtl="0" algn="l">
              <a:lnSpc>
                <a:spcPct val="100000"/>
              </a:lnSpc>
              <a:spcBef>
                <a:spcPts val="480"/>
              </a:spcBef>
              <a:spcAft>
                <a:spcPts val="0"/>
              </a:spcAft>
              <a:buClr>
                <a:srgbClr val="F9F9F9"/>
              </a:buClr>
              <a:buSzPts val="1560"/>
              <a:buFont typeface="Rockwell"/>
              <a:buAutoNum type="arabicPeriod"/>
            </a:pPr>
            <a:r>
              <a:rPr b="0" i="0" lang="en-US" sz="2400" u="none">
                <a:solidFill>
                  <a:schemeClr val="dk1"/>
                </a:solidFill>
                <a:latin typeface="Book Antiqua"/>
                <a:ea typeface="Book Antiqua"/>
                <a:cs typeface="Book Antiqua"/>
                <a:sym typeface="Book Antiqua"/>
              </a:rPr>
              <a:t>Tension scale is marked in two ranges. </a:t>
            </a:r>
            <a:endParaRPr/>
          </a:p>
          <a:p>
            <a:pPr indent="-312103" lvl="0" marL="547688" marR="0" rtl="0" algn="l">
              <a:spcBef>
                <a:spcPts val="480"/>
              </a:spcBef>
              <a:spcAft>
                <a:spcPts val="0"/>
              </a:spcAft>
              <a:buClr>
                <a:srgbClr val="F9F9F9"/>
              </a:buClr>
              <a:buSzPts val="1560"/>
              <a:buFont typeface="Noto Sans Symbols"/>
              <a:buNone/>
            </a:pPr>
            <a:r>
              <a:t/>
            </a:r>
            <a:endParaRPr b="0" i="0" sz="2400" u="none">
              <a:solidFill>
                <a:schemeClr val="dk1"/>
              </a:solidFill>
              <a:latin typeface="Book Antiqua"/>
              <a:ea typeface="Book Antiqua"/>
              <a:cs typeface="Book Antiqua"/>
              <a:sym typeface="Book Antiqu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txBox="1"/>
          <p:nvPr>
            <p:ph idx="4294967295" type="title"/>
          </p:nvPr>
        </p:nvSpPr>
        <p:spPr>
          <a:xfrm>
            <a:off x="457200" y="152400"/>
            <a:ext cx="8229600" cy="584664"/>
          </a:xfrm>
          <a:prstGeom prst="rect">
            <a:avLst/>
          </a:prstGeom>
          <a:noFill/>
          <a:ln>
            <a:noFill/>
          </a:ln>
        </p:spPr>
        <p:txBody>
          <a:bodyPr anchorCtr="0" anchor="ctr" bIns="45700" lIns="91425" spcFirstLastPara="1" rIns="91425" wrap="square" tIns="45700">
            <a:normAutofit fontScale="90000"/>
          </a:bodyPr>
          <a:lstStyle/>
          <a:p>
            <a:pPr indent="0" lvl="0" marL="54864" marR="0" rtl="0" algn="ctr">
              <a:lnSpc>
                <a:spcPct val="100000"/>
              </a:lnSpc>
              <a:spcBef>
                <a:spcPts val="0"/>
              </a:spcBef>
              <a:spcAft>
                <a:spcPts val="0"/>
              </a:spcAft>
              <a:buClr>
                <a:srgbClr val="BEACD2"/>
              </a:buClr>
              <a:buSzPct val="100000"/>
              <a:buFont typeface="Lucida Sans"/>
              <a:buNone/>
            </a:pPr>
            <a:r>
              <a:rPr b="1" i="0" lang="en-US" sz="4100" u="none" cap="none" strike="noStrike">
                <a:solidFill>
                  <a:srgbClr val="BEACD2"/>
                </a:solidFill>
                <a:latin typeface="Lucida Sans"/>
                <a:ea typeface="Lucida Sans"/>
                <a:cs typeface="Lucida Sans"/>
                <a:sym typeface="Lucida Sans"/>
              </a:rPr>
              <a:t>FABRIC WEIGHT</a:t>
            </a:r>
            <a:endParaRPr b="1" i="0" sz="4100" u="none" cap="none" strike="noStrike">
              <a:solidFill>
                <a:srgbClr val="BEACD2"/>
              </a:solidFill>
              <a:latin typeface="Lucida Sans"/>
              <a:ea typeface="Lucida Sans"/>
              <a:cs typeface="Lucida Sans"/>
              <a:sym typeface="Lucida Sans"/>
            </a:endParaRPr>
          </a:p>
        </p:txBody>
      </p:sp>
      <p:sp>
        <p:nvSpPr>
          <p:cNvPr id="141" name="Google Shape;141;p22"/>
          <p:cNvSpPr txBox="1"/>
          <p:nvPr>
            <p:ph idx="1" type="body"/>
          </p:nvPr>
        </p:nvSpPr>
        <p:spPr>
          <a:xfrm>
            <a:off x="0" y="762000"/>
            <a:ext cx="9144000" cy="57912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The weight of the fabric can be determined in the following two ways</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1. Weight per unit area in terms of ounces per square yard or grams per sq.mtr.</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2. Weight per unit length interms of ounces per yard or grams per meter.</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FIRST METHOD:</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Weighting of the entire cut / roll/ bale when the length and width of the fabric are known using the formulae.</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Weight per unit area    = 576  M/LW oz/sq.yd   M=weight, L= Length, W= width</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Weight per unit length =  16 M/L oz/sq.yd </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SECOND METHOD:</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 weighting of 1 yard length of fabric . This weight is called as weight per running yard. The weight of a unit length  of fabric will be affected by its width. There fore it is necessary to know the agreed standards width upon which the weight per running yard is based.</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THIRD METHOD:</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Times New Roman"/>
                <a:ea typeface="Times New Roman"/>
                <a:cs typeface="Times New Roman"/>
                <a:sym typeface="Times New Roman"/>
              </a:rPr>
              <a:t>	weighting of the specimen using a quadrant balance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idx="4294967295" type="title"/>
          </p:nvPr>
        </p:nvSpPr>
        <p:spPr>
          <a:xfrm>
            <a:off x="457200" y="-152400"/>
            <a:ext cx="8229600" cy="1143000"/>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rgbClr val="BEACD2"/>
              </a:buClr>
              <a:buSzPts val="4100"/>
              <a:buFont typeface="Lucida Sans"/>
              <a:buNone/>
            </a:pPr>
            <a:r>
              <a:rPr b="1" i="0" lang="en-US" sz="4100" u="none" cap="none" strike="noStrike">
                <a:solidFill>
                  <a:srgbClr val="BEACD2"/>
                </a:solidFill>
                <a:latin typeface="Lucida Sans"/>
                <a:ea typeface="Lucida Sans"/>
                <a:cs typeface="Lucida Sans"/>
                <a:sym typeface="Lucida Sans"/>
              </a:rPr>
              <a:t>COVER FACTOR</a:t>
            </a:r>
            <a:endParaRPr b="1" i="0" sz="4100" u="none" cap="none" strike="noStrike">
              <a:solidFill>
                <a:srgbClr val="BEACD2"/>
              </a:solidFill>
              <a:latin typeface="Lucida Sans"/>
              <a:ea typeface="Lucida Sans"/>
              <a:cs typeface="Lucida Sans"/>
              <a:sym typeface="Lucida Sans"/>
            </a:endParaRPr>
          </a:p>
        </p:txBody>
      </p:sp>
      <p:sp>
        <p:nvSpPr>
          <p:cNvPr id="147" name="Google Shape;147;p23"/>
          <p:cNvSpPr txBox="1"/>
          <p:nvPr>
            <p:ph idx="1" type="body"/>
          </p:nvPr>
        </p:nvSpPr>
        <p:spPr>
          <a:xfrm>
            <a:off x="152400" y="777875"/>
            <a:ext cx="8839200" cy="59277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It is defined as the fraction of the area of the fabric covered by both warp and weft yarns.</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It is calculated from the threads / inch in the fabric and counts of the threads.</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CLOTH  SETTING:</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	it gives the density of thread spacing and is expressed as the number of threads over a convenient linear distance  such as inch or a centimeter.</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Two values are important the first defining the number of ends, the second the number of picks per unit space to express the cloth setting.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4"/>
          <p:cNvSpPr txBox="1"/>
          <p:nvPr>
            <p:ph idx="4294967295" type="title"/>
          </p:nvPr>
        </p:nvSpPr>
        <p:spPr>
          <a:xfrm>
            <a:off x="457200" y="-76200"/>
            <a:ext cx="8229600" cy="1143000"/>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rgbClr val="BEACD2"/>
              </a:buClr>
              <a:buSzPts val="4100"/>
              <a:buFont typeface="Lucida Sans"/>
              <a:buNone/>
            </a:pPr>
            <a:r>
              <a:rPr b="1" i="0" lang="en-US" sz="4100" u="none" cap="none" strike="noStrike">
                <a:solidFill>
                  <a:srgbClr val="BEACD2"/>
                </a:solidFill>
                <a:latin typeface="Lucida Sans"/>
                <a:ea typeface="Lucida Sans"/>
                <a:cs typeface="Lucida Sans"/>
                <a:sym typeface="Lucida Sans"/>
              </a:rPr>
              <a:t>FABRIC STRENGTH</a:t>
            </a:r>
            <a:endParaRPr b="1" i="0" sz="4100" u="none" cap="none" strike="noStrike">
              <a:solidFill>
                <a:srgbClr val="BEACD2"/>
              </a:solidFill>
              <a:latin typeface="Lucida Sans"/>
              <a:ea typeface="Lucida Sans"/>
              <a:cs typeface="Lucida Sans"/>
              <a:sym typeface="Lucida Sans"/>
            </a:endParaRPr>
          </a:p>
        </p:txBody>
      </p:sp>
      <p:sp>
        <p:nvSpPr>
          <p:cNvPr id="153" name="Google Shape;153;p24"/>
          <p:cNvSpPr txBox="1"/>
          <p:nvPr>
            <p:ph idx="1" type="body"/>
          </p:nvPr>
        </p:nvSpPr>
        <p:spPr>
          <a:xfrm>
            <a:off x="457200" y="914400"/>
            <a:ext cx="8229600" cy="53943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Testing of fabric becomes essential because of the following reason.</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To check the fabric for specifications</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To note the change in the structural details</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To note the change in the physical and chemical treatments, exposure to weather, laundering etc.,</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To check the probable performance in its use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To design the fabric for specific purpose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5"/>
          <p:cNvSpPr txBox="1"/>
          <p:nvPr>
            <p:ph idx="4294967295" type="title"/>
          </p:nvPr>
        </p:nvSpPr>
        <p:spPr>
          <a:xfrm>
            <a:off x="457200" y="-76200"/>
            <a:ext cx="8229600" cy="1143000"/>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rgbClr val="BEACD2"/>
              </a:buClr>
              <a:buSzPts val="4100"/>
              <a:buFont typeface="Lucida Sans"/>
              <a:buNone/>
            </a:pPr>
            <a:r>
              <a:rPr b="1" i="0" lang="en-US" sz="4100" u="none" cap="none" strike="noStrike">
                <a:solidFill>
                  <a:srgbClr val="BEACD2"/>
                </a:solidFill>
                <a:latin typeface="Lucida Sans"/>
                <a:ea typeface="Lucida Sans"/>
                <a:cs typeface="Lucida Sans"/>
                <a:sym typeface="Lucida Sans"/>
              </a:rPr>
              <a:t>FABRIC TENSILE STRENGTH</a:t>
            </a:r>
            <a:endParaRPr b="1" i="0" sz="4100" u="none" cap="none" strike="noStrike">
              <a:solidFill>
                <a:srgbClr val="BEACD2"/>
              </a:solidFill>
              <a:latin typeface="Lucida Sans"/>
              <a:ea typeface="Lucida Sans"/>
              <a:cs typeface="Lucida Sans"/>
              <a:sym typeface="Lucida Sans"/>
            </a:endParaRPr>
          </a:p>
        </p:txBody>
      </p:sp>
      <p:sp>
        <p:nvSpPr>
          <p:cNvPr id="159" name="Google Shape;159;p25"/>
          <p:cNvSpPr txBox="1"/>
          <p:nvPr>
            <p:ph idx="1" type="body"/>
          </p:nvPr>
        </p:nvSpPr>
        <p:spPr>
          <a:xfrm>
            <a:off x="152400" y="838200"/>
            <a:ext cx="8763000" cy="5867400"/>
          </a:xfrm>
          <a:prstGeom prst="rect">
            <a:avLst/>
          </a:prstGeom>
          <a:noFill/>
          <a:ln>
            <a:noFill/>
          </a:ln>
        </p:spPr>
        <p:txBody>
          <a:bodyPr anchorCtr="0" anchor="t" bIns="45700" lIns="91425" spcFirstLastPara="1" rIns="91425" wrap="square" tIns="45700">
            <a:norm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The breaking strength is a measure  of the resistance of the fabric to a tensile load or stress in either warp or weft direction.</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To measure the breaking strength there are three tests that may be used. They are</a:t>
            </a:r>
            <a:endParaRPr/>
          </a:p>
          <a:p>
            <a:pPr indent="-411162" lvl="0" marL="547687" marR="0" rtl="0" algn="l">
              <a:lnSpc>
                <a:spcPct val="100000"/>
              </a:lnSpc>
              <a:spcBef>
                <a:spcPts val="560"/>
              </a:spcBef>
              <a:spcAft>
                <a:spcPts val="0"/>
              </a:spcAft>
              <a:buClr>
                <a:srgbClr val="F9F9F9"/>
              </a:buClr>
              <a:buSzPts val="1820"/>
              <a:buFont typeface="Noto Sans Symbols"/>
              <a:buAutoNum type="arabicParenR"/>
            </a:pPr>
            <a:r>
              <a:rPr b="0" i="0" lang="en-US" sz="2800" u="none">
                <a:solidFill>
                  <a:schemeClr val="lt1"/>
                </a:solidFill>
                <a:latin typeface="Book Antiqua"/>
                <a:ea typeface="Book Antiqua"/>
                <a:cs typeface="Book Antiqua"/>
                <a:sym typeface="Book Antiqua"/>
              </a:rPr>
              <a:t>Raveling strip method</a:t>
            </a:r>
            <a:endParaRPr/>
          </a:p>
          <a:p>
            <a:pPr indent="-411162" lvl="0" marL="547687" marR="0" rtl="0" algn="l">
              <a:lnSpc>
                <a:spcPct val="100000"/>
              </a:lnSpc>
              <a:spcBef>
                <a:spcPts val="560"/>
              </a:spcBef>
              <a:spcAft>
                <a:spcPts val="0"/>
              </a:spcAft>
              <a:buClr>
                <a:srgbClr val="F9F9F9"/>
              </a:buClr>
              <a:buSzPts val="1820"/>
              <a:buFont typeface="Noto Sans Symbols"/>
              <a:buAutoNum type="arabicParenR"/>
            </a:pPr>
            <a:r>
              <a:rPr b="0" i="0" lang="en-US" sz="2800" u="none">
                <a:solidFill>
                  <a:schemeClr val="lt1"/>
                </a:solidFill>
                <a:latin typeface="Book Antiqua"/>
                <a:ea typeface="Book Antiqua"/>
                <a:cs typeface="Book Antiqua"/>
                <a:sym typeface="Book Antiqua"/>
              </a:rPr>
              <a:t> cut strip method</a:t>
            </a:r>
            <a:endParaRPr/>
          </a:p>
          <a:p>
            <a:pPr indent="-411162" lvl="0" marL="547687" marR="0" rtl="0" algn="l">
              <a:lnSpc>
                <a:spcPct val="100000"/>
              </a:lnSpc>
              <a:spcBef>
                <a:spcPts val="560"/>
              </a:spcBef>
              <a:spcAft>
                <a:spcPts val="0"/>
              </a:spcAft>
              <a:buClr>
                <a:srgbClr val="F9F9F9"/>
              </a:buClr>
              <a:buSzPts val="1820"/>
              <a:buFont typeface="Noto Sans Symbols"/>
              <a:buAutoNum type="arabicParenR"/>
            </a:pPr>
            <a:r>
              <a:rPr b="0" i="0" lang="en-US" sz="2800" u="none">
                <a:solidFill>
                  <a:schemeClr val="lt1"/>
                </a:solidFill>
                <a:latin typeface="Book Antiqua"/>
                <a:ea typeface="Book Antiqua"/>
                <a:cs typeface="Book Antiqua"/>
                <a:sym typeface="Book Antiqua"/>
              </a:rPr>
              <a:t>Grap method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idx="4294967295" type="title"/>
          </p:nvPr>
        </p:nvSpPr>
        <p:spPr>
          <a:xfrm>
            <a:off x="457200" y="503238"/>
            <a:ext cx="8229600" cy="4111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RAVELLED  STRIP METHOD:</a:t>
            </a:r>
            <a:br>
              <a:rPr b="1" i="0" lang="en-US" sz="4100" u="none" cap="none" strike="noStrike">
                <a:solidFill>
                  <a:srgbClr val="EAD594"/>
                </a:solidFill>
                <a:latin typeface="Lucida Sans"/>
                <a:ea typeface="Lucida Sans"/>
                <a:cs typeface="Lucida Sans"/>
                <a:sym typeface="Lucida Sans"/>
              </a:rPr>
            </a:br>
            <a:endParaRPr b="1" i="0" sz="4100" u="none" cap="none" strike="noStrike">
              <a:solidFill>
                <a:srgbClr val="EAD594"/>
              </a:solidFill>
              <a:latin typeface="Lucida Sans"/>
              <a:ea typeface="Lucida Sans"/>
              <a:cs typeface="Lucida Sans"/>
              <a:sym typeface="Lucida Sans"/>
            </a:endParaRPr>
          </a:p>
        </p:txBody>
      </p:sp>
      <p:sp>
        <p:nvSpPr>
          <p:cNvPr id="165" name="Google Shape;165;p26"/>
          <p:cNvSpPr txBox="1"/>
          <p:nvPr>
            <p:ph idx="1" type="body"/>
          </p:nvPr>
        </p:nvSpPr>
        <p:spPr>
          <a:xfrm>
            <a:off x="304800" y="1158875"/>
            <a:ext cx="8610600" cy="5546725"/>
          </a:xfrm>
          <a:prstGeom prst="rect">
            <a:avLst/>
          </a:prstGeom>
          <a:noFill/>
          <a:ln>
            <a:noFill/>
          </a:ln>
        </p:spPr>
        <p:txBody>
          <a:bodyPr anchorCtr="0" anchor="t" bIns="45700" lIns="91425" spcFirstLastPara="1" rIns="91425" wrap="square" tIns="45700">
            <a:normAutofit/>
          </a:bodyPr>
          <a:lstStyle/>
          <a:p>
            <a:pPr indent="-514350" lvl="0" marL="650875" marR="0" rtl="0" algn="l">
              <a:lnSpc>
                <a:spcPct val="100000"/>
              </a:lnSpc>
              <a:spcBef>
                <a:spcPts val="0"/>
              </a:spcBef>
              <a:spcAft>
                <a:spcPts val="0"/>
              </a:spcAft>
              <a:buClr>
                <a:srgbClr val="F9F9F9"/>
              </a:buClr>
              <a:buSzPts val="1690"/>
              <a:buFont typeface="Lucida Sans"/>
              <a:buAutoNum type="arabicPeriod"/>
            </a:pPr>
            <a:r>
              <a:rPr b="0" i="0" lang="en-US" sz="2600" u="none">
                <a:solidFill>
                  <a:schemeClr val="lt1"/>
                </a:solidFill>
                <a:latin typeface="Book Antiqua"/>
                <a:ea typeface="Book Antiqua"/>
                <a:cs typeface="Book Antiqua"/>
                <a:sym typeface="Book Antiqua"/>
              </a:rPr>
              <a:t>It is a tension test on a strip of fabric in which the specified specimen width is secured by raveling away yarns.</a:t>
            </a:r>
            <a:endParaRPr/>
          </a:p>
          <a:p>
            <a:pPr indent="-514350" lvl="0" marL="650875" marR="0" rtl="0" algn="l">
              <a:lnSpc>
                <a:spcPct val="100000"/>
              </a:lnSpc>
              <a:spcBef>
                <a:spcPts val="520"/>
              </a:spcBef>
              <a:spcAft>
                <a:spcPts val="0"/>
              </a:spcAft>
              <a:buClr>
                <a:srgbClr val="F9F9F9"/>
              </a:buClr>
              <a:buSzPts val="1690"/>
              <a:buFont typeface="Lucida Sans"/>
              <a:buAutoNum type="arabicPeriod"/>
            </a:pPr>
            <a:r>
              <a:rPr b="0" i="0" lang="en-US" sz="2600" u="none">
                <a:solidFill>
                  <a:schemeClr val="lt1"/>
                </a:solidFill>
                <a:latin typeface="Book Antiqua"/>
                <a:ea typeface="Book Antiqua"/>
                <a:cs typeface="Book Antiqua"/>
                <a:sym typeface="Book Antiqua"/>
              </a:rPr>
              <a:t>The specimen should be of width 2 inches and 8 inches test length.</a:t>
            </a:r>
            <a:endParaRPr/>
          </a:p>
          <a:p>
            <a:pPr indent="-514350" lvl="0" marL="650875" marR="0" rtl="0" algn="l">
              <a:lnSpc>
                <a:spcPct val="100000"/>
              </a:lnSpc>
              <a:spcBef>
                <a:spcPts val="520"/>
              </a:spcBef>
              <a:spcAft>
                <a:spcPts val="0"/>
              </a:spcAft>
              <a:buClr>
                <a:srgbClr val="F9F9F9"/>
              </a:buClr>
              <a:buSzPts val="1690"/>
              <a:buFont typeface="Lucida Sans"/>
              <a:buAutoNum type="arabicPeriod"/>
            </a:pPr>
            <a:r>
              <a:rPr b="0" i="0" lang="en-US" sz="2600" u="none">
                <a:solidFill>
                  <a:schemeClr val="lt1"/>
                </a:solidFill>
                <a:latin typeface="Book Antiqua"/>
                <a:ea typeface="Book Antiqua"/>
                <a:cs typeface="Book Antiqua"/>
                <a:sym typeface="Book Antiqua"/>
              </a:rPr>
              <a:t>For this samples of 12 inches  x  2 ½ inches are cut.</a:t>
            </a:r>
            <a:endParaRPr/>
          </a:p>
          <a:p>
            <a:pPr indent="-514350" lvl="0" marL="650875" marR="0" rtl="0" algn="l">
              <a:lnSpc>
                <a:spcPct val="100000"/>
              </a:lnSpc>
              <a:spcBef>
                <a:spcPts val="520"/>
              </a:spcBef>
              <a:spcAft>
                <a:spcPts val="0"/>
              </a:spcAft>
              <a:buClr>
                <a:srgbClr val="F9F9F9"/>
              </a:buClr>
              <a:buSzPts val="1690"/>
              <a:buFont typeface="Lucida Sans"/>
              <a:buAutoNum type="arabicPeriod"/>
            </a:pPr>
            <a:r>
              <a:rPr b="0" i="0" lang="en-US" sz="2600" u="none">
                <a:solidFill>
                  <a:schemeClr val="lt1"/>
                </a:solidFill>
                <a:latin typeface="Book Antiqua"/>
                <a:ea typeface="Book Antiqua"/>
                <a:cs typeface="Book Antiqua"/>
                <a:sym typeface="Book Antiqua"/>
              </a:rPr>
              <a:t>The extra length is allowed for gripping in the jaws.</a:t>
            </a:r>
            <a:endParaRPr/>
          </a:p>
          <a:p>
            <a:pPr indent="-514350" lvl="0" marL="650875" marR="0" rtl="0" algn="l">
              <a:lnSpc>
                <a:spcPct val="100000"/>
              </a:lnSpc>
              <a:spcBef>
                <a:spcPts val="520"/>
              </a:spcBef>
              <a:spcAft>
                <a:spcPts val="0"/>
              </a:spcAft>
              <a:buClr>
                <a:srgbClr val="F9F9F9"/>
              </a:buClr>
              <a:buSzPts val="1690"/>
              <a:buFont typeface="Lucida Sans"/>
              <a:buAutoNum type="arabicPeriod"/>
            </a:pPr>
            <a:r>
              <a:rPr b="0" i="0" lang="en-US" sz="2600" u="none">
                <a:solidFill>
                  <a:schemeClr val="lt1"/>
                </a:solidFill>
                <a:latin typeface="Book Antiqua"/>
                <a:ea typeface="Book Antiqua"/>
                <a:cs typeface="Book Antiqua"/>
                <a:sym typeface="Book Antiqua"/>
              </a:rPr>
              <a:t>From these samples threads from both the edges are removed until the width is reduced to 2 inches exactly.</a:t>
            </a:r>
            <a:endParaRPr/>
          </a:p>
          <a:p>
            <a:pPr indent="-514350" lvl="0" marL="650875" marR="0" rtl="0" algn="l">
              <a:lnSpc>
                <a:spcPct val="100000"/>
              </a:lnSpc>
              <a:spcBef>
                <a:spcPts val="520"/>
              </a:spcBef>
              <a:spcAft>
                <a:spcPts val="0"/>
              </a:spcAft>
              <a:buClr>
                <a:srgbClr val="F9F9F9"/>
              </a:buClr>
              <a:buSzPts val="1690"/>
              <a:buFont typeface="Lucida Sans"/>
              <a:buAutoNum type="arabicPeriod"/>
            </a:pPr>
            <a:r>
              <a:rPr b="0" i="0" lang="en-US" sz="2600" u="none">
                <a:solidFill>
                  <a:schemeClr val="lt1"/>
                </a:solidFill>
                <a:latin typeface="Book Antiqua"/>
                <a:ea typeface="Book Antiqua"/>
                <a:cs typeface="Book Antiqua"/>
                <a:sym typeface="Book Antiqua"/>
              </a:rPr>
              <a:t>Rate of traverse of bottom clamp is 12 inches / minute.    </a:t>
            </a:r>
            <a:endParaRPr/>
          </a:p>
          <a:p>
            <a:pPr indent="-303847" lvl="0" marL="547688" marR="0" rtl="0" algn="l">
              <a:spcBef>
                <a:spcPts val="520"/>
              </a:spcBef>
              <a:spcAft>
                <a:spcPts val="0"/>
              </a:spcAft>
              <a:buClr>
                <a:srgbClr val="F9F9F9"/>
              </a:buClr>
              <a:buSzPts val="1690"/>
              <a:buFont typeface="Noto Sans Symbols"/>
              <a:buNone/>
            </a:pPr>
            <a:r>
              <a:t/>
            </a:r>
            <a:endParaRPr b="0" i="0" sz="2600" u="none">
              <a:solidFill>
                <a:schemeClr val="lt1"/>
              </a:solidFill>
              <a:latin typeface="Book Antiqua"/>
              <a:ea typeface="Book Antiqua"/>
              <a:cs typeface="Book Antiqua"/>
              <a:sym typeface="Book Antiqu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idx="4294967295" type="title"/>
          </p:nvPr>
        </p:nvSpPr>
        <p:spPr>
          <a:xfrm>
            <a:off x="457200" y="-76200"/>
            <a:ext cx="8229600" cy="838200"/>
          </a:xfrm>
          <a:prstGeom prst="rect">
            <a:avLst/>
          </a:prstGeom>
          <a:noFill/>
          <a:ln>
            <a:noFill/>
          </a:ln>
        </p:spPr>
        <p:txBody>
          <a:bodyPr anchorCtr="0" anchor="ctr" bIns="45700" lIns="91425" spcFirstLastPara="1" rIns="91425" wrap="square" tIns="45700">
            <a:normAutofit/>
          </a:bodyPr>
          <a:lstStyle/>
          <a:p>
            <a:pPr indent="0" lvl="0" marL="54864" marR="0" rtl="0" algn="ctr">
              <a:lnSpc>
                <a:spcPct val="100000"/>
              </a:lnSpc>
              <a:spcBef>
                <a:spcPts val="0"/>
              </a:spcBef>
              <a:spcAft>
                <a:spcPts val="0"/>
              </a:spcAft>
              <a:buClr>
                <a:srgbClr val="BEACD2"/>
              </a:buClr>
              <a:buSzPts val="4100"/>
              <a:buFont typeface="Lucida Sans"/>
              <a:buNone/>
            </a:pPr>
            <a:r>
              <a:rPr b="1" i="0" lang="en-US" sz="4100" u="none" cap="none" strike="noStrike">
                <a:solidFill>
                  <a:srgbClr val="BEACD2"/>
                </a:solidFill>
                <a:latin typeface="Lucida Sans"/>
                <a:ea typeface="Lucida Sans"/>
                <a:cs typeface="Lucida Sans"/>
                <a:sym typeface="Lucida Sans"/>
              </a:rPr>
              <a:t>CUT STRIP METHOD</a:t>
            </a:r>
            <a:endParaRPr b="1" i="0" sz="4100" u="none" cap="none" strike="noStrike">
              <a:solidFill>
                <a:srgbClr val="BEACD2"/>
              </a:solidFill>
              <a:latin typeface="Lucida Sans"/>
              <a:ea typeface="Lucida Sans"/>
              <a:cs typeface="Lucida Sans"/>
              <a:sym typeface="Lucida Sans"/>
            </a:endParaRPr>
          </a:p>
        </p:txBody>
      </p:sp>
      <p:sp>
        <p:nvSpPr>
          <p:cNvPr id="171" name="Google Shape;171;p27"/>
          <p:cNvSpPr txBox="1"/>
          <p:nvPr>
            <p:ph idx="1" type="body"/>
          </p:nvPr>
        </p:nvSpPr>
        <p:spPr>
          <a:xfrm>
            <a:off x="228600" y="533400"/>
            <a:ext cx="8686800" cy="38100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It is a tension test on a strip of fabric in which the specimen width is secured by cutting the fabric.</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This method is identical to ravelled strip method</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The sample with is 2 inches and length is 8 inches exactly and no ravelling is needed.</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This method is used for coated and heavily sized fabrics.</a:t>
            </a:r>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p:txBody>
      </p:sp>
      <p:pic>
        <p:nvPicPr>
          <p:cNvPr descr="http://4.bp.blogspot.com/-F5UdpG4AQJE/UfJZXAX_tbI/AAAAAAAAI68/tkIZEc9ajR8/s1600/Tensile+strength+test.jpg" id="172" name="Google Shape;172;p27"/>
          <p:cNvPicPr preferRelativeResize="0"/>
          <p:nvPr/>
        </p:nvPicPr>
        <p:blipFill rotWithShape="1">
          <a:blip r:embed="rId3">
            <a:alphaModFix/>
          </a:blip>
          <a:srcRect b="0" l="0" r="0" t="0"/>
          <a:stretch/>
        </p:blipFill>
        <p:spPr>
          <a:xfrm>
            <a:off x="3733800" y="3505200"/>
            <a:ext cx="3057525" cy="2828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idx="4294967295"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GRAB TEST</a:t>
            </a:r>
            <a:endParaRPr b="1" i="0" sz="4100" u="none" cap="none" strike="noStrike">
              <a:solidFill>
                <a:srgbClr val="EAD594"/>
              </a:solidFill>
              <a:latin typeface="Lucida Sans"/>
              <a:ea typeface="Lucida Sans"/>
              <a:cs typeface="Lucida Sans"/>
              <a:sym typeface="Lucida Sans"/>
            </a:endParaRPr>
          </a:p>
        </p:txBody>
      </p:sp>
      <p:pic>
        <p:nvPicPr>
          <p:cNvPr descr="C:\Users\VIJAY\Desktop\Grab strength test.jpg" id="178" name="Google Shape;178;p28"/>
          <p:cNvPicPr preferRelativeResize="0"/>
          <p:nvPr>
            <p:ph idx="1" type="body"/>
          </p:nvPr>
        </p:nvPicPr>
        <p:blipFill rotWithShape="1">
          <a:blip r:embed="rId3">
            <a:alphaModFix/>
          </a:blip>
          <a:srcRect b="0" l="0" r="0" t="0"/>
          <a:stretch/>
        </p:blipFill>
        <p:spPr>
          <a:xfrm>
            <a:off x="1371600" y="1752600"/>
            <a:ext cx="2924175" cy="3076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txBox="1"/>
          <p:nvPr>
            <p:ph idx="4294967295" type="title"/>
          </p:nvPr>
        </p:nvSpPr>
        <p:spPr>
          <a:xfrm>
            <a:off x="457200" y="274638"/>
            <a:ext cx="8229600" cy="4873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TENSILE STRENGTH TESTER</a:t>
            </a:r>
            <a:endParaRPr b="1" i="0" sz="4100" u="none" cap="none" strike="noStrike">
              <a:solidFill>
                <a:srgbClr val="EAD594"/>
              </a:solidFill>
              <a:latin typeface="Lucida Sans"/>
              <a:ea typeface="Lucida Sans"/>
              <a:cs typeface="Lucida Sans"/>
              <a:sym typeface="Lucida Sans"/>
            </a:endParaRPr>
          </a:p>
        </p:txBody>
      </p:sp>
      <p:sp>
        <p:nvSpPr>
          <p:cNvPr id="184" name="Google Shape;184;p29"/>
          <p:cNvSpPr txBox="1"/>
          <p:nvPr>
            <p:ph idx="1" type="body"/>
          </p:nvPr>
        </p:nvSpPr>
        <p:spPr>
          <a:xfrm>
            <a:off x="457200" y="762000"/>
            <a:ext cx="8229600" cy="55467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a:t>
            </a:r>
            <a:endParaRPr/>
          </a:p>
        </p:txBody>
      </p:sp>
      <p:pic>
        <p:nvPicPr>
          <p:cNvPr descr="C:\Users\VIJAY\Desktop\New -vidhya\20160920_064622.jpg" id="185" name="Google Shape;185;p29"/>
          <p:cNvPicPr preferRelativeResize="0"/>
          <p:nvPr/>
        </p:nvPicPr>
        <p:blipFill rotWithShape="1">
          <a:blip r:embed="rId3">
            <a:alphaModFix/>
          </a:blip>
          <a:srcRect b="0" l="0" r="0" t="0"/>
          <a:stretch/>
        </p:blipFill>
        <p:spPr>
          <a:xfrm>
            <a:off x="76200" y="838200"/>
            <a:ext cx="4229100" cy="6019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idx="4294967295" type="title"/>
          </p:nvPr>
        </p:nvSpPr>
        <p:spPr>
          <a:xfrm>
            <a:off x="152400" y="76200"/>
            <a:ext cx="8991600" cy="7159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TENSILE STRENGTH TESTER</a:t>
            </a:r>
            <a:endParaRPr b="1" i="0" sz="4100" u="none" cap="none" strike="noStrike">
              <a:solidFill>
                <a:srgbClr val="EAD594"/>
              </a:solidFill>
              <a:latin typeface="Lucida Sans"/>
              <a:ea typeface="Lucida Sans"/>
              <a:cs typeface="Lucida Sans"/>
              <a:sym typeface="Lucida Sans"/>
            </a:endParaRPr>
          </a:p>
        </p:txBody>
      </p:sp>
      <p:sp>
        <p:nvSpPr>
          <p:cNvPr id="191" name="Google Shape;191;p30"/>
          <p:cNvSpPr txBox="1"/>
          <p:nvPr>
            <p:ph idx="1" type="body"/>
          </p:nvPr>
        </p:nvSpPr>
        <p:spPr>
          <a:xfrm>
            <a:off x="0" y="685800"/>
            <a:ext cx="9144000" cy="57912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This is a motor driven pendulum type strength tester.</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A dial plate is calibrated in kgs and lbs is provided at the top and a pointer is made to move over the dial plate.</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The pointer shaft is connected to the upper clamp by connecting rod and a steel tape against a heavy pendulum.</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The pendulum carries a pawl which moves over a toothed quadrant.</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This acts as a catch and prevents the heavy pendulum from dropping back after the breakage of the material takes place.</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This also helps to note the reading.</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A red pointer is provided in the upper clamp and an elongation scale in the lower clamp to note the elongation specimen.</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Downward movement is given to the lower clamp by a screw rod and a lever at the rate of 18 inches / minute.</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A catch is provided for the upper clamp to mount the sample without disturbing the pointer on the dial.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1"/>
          <p:cNvSpPr txBox="1"/>
          <p:nvPr>
            <p:ph idx="4294967295" type="title"/>
          </p:nvPr>
        </p:nvSpPr>
        <p:spPr>
          <a:xfrm>
            <a:off x="457200" y="274638"/>
            <a:ext cx="8229600" cy="868362"/>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TEARING STRENGTH TESTER</a:t>
            </a:r>
            <a:endParaRPr b="1" i="0" sz="4100" u="none" cap="none" strike="noStrike">
              <a:solidFill>
                <a:srgbClr val="EAD594"/>
              </a:solidFill>
              <a:latin typeface="Lucida Sans"/>
              <a:ea typeface="Lucida Sans"/>
              <a:cs typeface="Lucida Sans"/>
              <a:sym typeface="Lucida Sans"/>
            </a:endParaRPr>
          </a:p>
        </p:txBody>
      </p:sp>
      <p:pic>
        <p:nvPicPr>
          <p:cNvPr descr="C:\Users\VIJAY\Desktop\is.7193.1994_012_02.jpg" id="197" name="Google Shape;197;p31"/>
          <p:cNvPicPr preferRelativeResize="0"/>
          <p:nvPr>
            <p:ph idx="1" type="body"/>
          </p:nvPr>
        </p:nvPicPr>
        <p:blipFill rotWithShape="1">
          <a:blip r:embed="rId3">
            <a:alphaModFix/>
          </a:blip>
          <a:srcRect b="0" l="0" r="0" t="0"/>
          <a:stretch/>
        </p:blipFill>
        <p:spPr>
          <a:xfrm>
            <a:off x="533400" y="2209800"/>
            <a:ext cx="2730500" cy="1752600"/>
          </a:xfrm>
          <a:prstGeom prst="rect">
            <a:avLst/>
          </a:prstGeom>
          <a:noFill/>
          <a:ln>
            <a:noFill/>
          </a:ln>
        </p:spPr>
      </p:pic>
      <p:pic>
        <p:nvPicPr>
          <p:cNvPr id="198" name="Google Shape;198;p31"/>
          <p:cNvPicPr preferRelativeResize="0"/>
          <p:nvPr/>
        </p:nvPicPr>
        <p:blipFill rotWithShape="1">
          <a:blip r:embed="rId4">
            <a:alphaModFix/>
          </a:blip>
          <a:srcRect b="0" l="0" r="0" t="0"/>
          <a:stretch/>
        </p:blipFill>
        <p:spPr>
          <a:xfrm>
            <a:off x="3505200" y="1295400"/>
            <a:ext cx="5094287" cy="4708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2"/>
          <p:cNvSpPr txBox="1"/>
          <p:nvPr>
            <p:ph idx="4294967295" type="title"/>
          </p:nvPr>
        </p:nvSpPr>
        <p:spPr>
          <a:xfrm>
            <a:off x="457200" y="-76200"/>
            <a:ext cx="8229600" cy="762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2800"/>
              <a:buFont typeface="Times New Roman"/>
              <a:buNone/>
            </a:pPr>
            <a:r>
              <a:rPr b="1" i="0" lang="en-US" sz="2800" u="none" cap="none" strike="noStrike">
                <a:solidFill>
                  <a:srgbClr val="EAD594"/>
                </a:solidFill>
                <a:latin typeface="Times New Roman"/>
                <a:ea typeface="Times New Roman"/>
                <a:cs typeface="Times New Roman"/>
                <a:sym typeface="Times New Roman"/>
              </a:rPr>
              <a:t>TEARING STRENGTH TESTER</a:t>
            </a:r>
            <a:endParaRPr b="1" i="0" sz="2800" u="none" cap="none" strike="noStrike">
              <a:solidFill>
                <a:srgbClr val="EAD594"/>
              </a:solidFill>
              <a:latin typeface="Times New Roman"/>
              <a:ea typeface="Times New Roman"/>
              <a:cs typeface="Times New Roman"/>
              <a:sym typeface="Times New Roman"/>
            </a:endParaRPr>
          </a:p>
        </p:txBody>
      </p:sp>
      <p:sp>
        <p:nvSpPr>
          <p:cNvPr id="204" name="Google Shape;204;p32"/>
          <p:cNvSpPr txBox="1"/>
          <p:nvPr>
            <p:ph idx="1" type="body"/>
          </p:nvPr>
        </p:nvSpPr>
        <p:spPr>
          <a:xfrm>
            <a:off x="0" y="609600"/>
            <a:ext cx="9144000" cy="47085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The instrument is leveled and adjusted to zero.</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The capacity of the instrument is selected so that the specimen tears between 20  and 60 percent.</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The pendulum is raised to the starting position and the pointer is set against its stop.</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The conditioned test specimen is fixed in the clamps so that it is well centered, with bottom edge set against  the  marks and the upper edge parallel to the top of the clamps. The clamps are tightened.</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If the slit has not been cut by the die, using the knife, a 20 mm slit is cut in specimen.</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The pendulum is released by depressing the pendulum stop.</a:t>
            </a:r>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3"/>
          <p:cNvSpPr txBox="1"/>
          <p:nvPr>
            <p:ph idx="1" type="body"/>
          </p:nvPr>
        </p:nvSpPr>
        <p:spPr>
          <a:xfrm>
            <a:off x="0" y="304800"/>
            <a:ext cx="8915400" cy="64008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The stop is held down until after the tear is completed and the pendulum is caught on the return swing by the hand without disturbing the position of the pointer.</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The above procedure is repeated for all the test specimens and the average tearing force is calculated.</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 Tearing    = Capacity of instrument  X </a:t>
            </a:r>
            <a:r>
              <a:rPr b="0" i="0" lang="en-US" sz="2800" u="sng">
                <a:solidFill>
                  <a:schemeClr val="lt1"/>
                </a:solidFill>
                <a:latin typeface="Book Antiqua"/>
                <a:ea typeface="Book Antiqua"/>
                <a:cs typeface="Book Antiqua"/>
                <a:sym typeface="Book Antiqua"/>
              </a:rPr>
              <a:t>Pointer reading</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 strength							100</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in gms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4"/>
          <p:cNvSpPr txBox="1"/>
          <p:nvPr>
            <p:ph idx="4294967295" type="title"/>
          </p:nvPr>
        </p:nvSpPr>
        <p:spPr>
          <a:xfrm>
            <a:off x="457200" y="76200"/>
            <a:ext cx="8229600" cy="5635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HYDRAULIC BURSTING TESTER</a:t>
            </a:r>
            <a:endParaRPr b="1" i="0" sz="4100" u="none" cap="none" strike="noStrike">
              <a:solidFill>
                <a:srgbClr val="EAD594"/>
              </a:solidFill>
              <a:latin typeface="Lucida Sans"/>
              <a:ea typeface="Lucida Sans"/>
              <a:cs typeface="Lucida Sans"/>
              <a:sym typeface="Lucida Sans"/>
            </a:endParaRPr>
          </a:p>
        </p:txBody>
      </p:sp>
      <p:sp>
        <p:nvSpPr>
          <p:cNvPr id="215" name="Google Shape;215;p34"/>
          <p:cNvSpPr txBox="1"/>
          <p:nvPr>
            <p:ph idx="1" type="body"/>
          </p:nvPr>
        </p:nvSpPr>
        <p:spPr>
          <a:xfrm>
            <a:off x="0" y="914400"/>
            <a:ext cx="9144000" cy="50292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The pressure in a liquid is exerted in all directions and this phenomenon of a liquid is used for testing bursting stregth in hydraulic bursting strength tester.</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The specimen is clamped by a ring over a thin flexible diaphragm. </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This diaphragm is clamped over a circular hole in the upper face of  a reservoir.</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The liquid used may be water or glycerine.</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The pressure in the liquid is increased by valves.</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Due to increase in pressure the diaphragm bulges with it the specimen. </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At some point the fabric bursts and the pressure at the point is indicated by the pressure gauge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5"/>
          <p:cNvSpPr txBox="1"/>
          <p:nvPr>
            <p:ph idx="1" type="body"/>
          </p:nvPr>
        </p:nvSpPr>
        <p:spPr>
          <a:xfrm>
            <a:off x="0" y="0"/>
            <a:ext cx="9372600" cy="6858000"/>
          </a:xfrm>
          <a:prstGeom prst="rect">
            <a:avLst/>
          </a:prstGeom>
          <a:noFill/>
          <a:ln>
            <a:noFill/>
          </a:ln>
        </p:spPr>
        <p:txBody>
          <a:bodyPr anchorCtr="0" anchor="t" bIns="45700" lIns="91425" spcFirstLastPara="1" rIns="91425" wrap="square" tIns="45700">
            <a:noAutofit/>
          </a:bodyPr>
          <a:lstStyle/>
          <a:p>
            <a:pPr indent="-411162" lvl="0" marL="547687" marR="0" rtl="0" algn="ctr">
              <a:lnSpc>
                <a:spcPct val="100000"/>
              </a:lnSpc>
              <a:spcBef>
                <a:spcPts val="0"/>
              </a:spcBef>
              <a:spcAft>
                <a:spcPts val="0"/>
              </a:spcAft>
              <a:buClr>
                <a:srgbClr val="F9F9F9"/>
              </a:buClr>
              <a:buSzPts val="1560"/>
              <a:buFont typeface="Noto Sans Symbols"/>
              <a:buChar char="▣"/>
            </a:pPr>
            <a:r>
              <a:rPr b="1" i="0" lang="en-US" sz="2400" u="none">
                <a:solidFill>
                  <a:schemeClr val="lt1"/>
                </a:solidFill>
                <a:latin typeface="Times New Roman"/>
                <a:ea typeface="Times New Roman"/>
                <a:cs typeface="Times New Roman"/>
                <a:sym typeface="Times New Roman"/>
              </a:rPr>
              <a:t>Diaphragm bursting test:</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 </a:t>
            </a:r>
            <a:r>
              <a:rPr b="0" i="0" lang="en-US" sz="2000" u="none">
                <a:solidFill>
                  <a:schemeClr val="lt1"/>
                </a:solidFill>
                <a:latin typeface="Times New Roman"/>
                <a:ea typeface="Times New Roman"/>
                <a:cs typeface="Times New Roman"/>
                <a:sym typeface="Times New Roman"/>
              </a:rPr>
              <a:t>In this test the fabric sample is clamped over a rubber diaphragm by means of an annular clamping ring.</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An increasing fluid pressure is applied to the underside of the diaphragm until the specimen bursts.</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The operating fluid may be a liquid or a gas.</a:t>
            </a:r>
            <a:endParaRPr/>
          </a:p>
          <a:p>
            <a:pPr indent="-411162" lvl="0" marL="547687" marR="0" rtl="0" algn="l">
              <a:lnSpc>
                <a:spcPct val="100000"/>
              </a:lnSpc>
              <a:spcBef>
                <a:spcPts val="400"/>
              </a:spcBef>
              <a:spcAft>
                <a:spcPts val="0"/>
              </a:spcAft>
              <a:buClr>
                <a:srgbClr val="F9F9F9"/>
              </a:buClr>
              <a:buSzPts val="1300"/>
              <a:buFont typeface="Noto Sans Symbols"/>
              <a:buNone/>
            </a:pPr>
            <a:r>
              <a:rPr b="1" i="0" lang="en-US" sz="2000" u="none">
                <a:solidFill>
                  <a:schemeClr val="lt1"/>
                </a:solidFill>
                <a:latin typeface="Times New Roman"/>
                <a:ea typeface="Times New Roman"/>
                <a:cs typeface="Times New Roman"/>
                <a:sym typeface="Times New Roman"/>
              </a:rPr>
              <a:t>Sample:</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 Specimens of two sizes are used; 30mm and 113mm.</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The specimen with the larger diameter fails at lower pressure (approximately 1/5 of the 30mm diameter value).</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The standard requires 10 specimens to be tested.</a:t>
            </a:r>
            <a:endParaRPr/>
          </a:p>
          <a:p>
            <a:pPr indent="-411162" lvl="0" marL="547687" marR="0" rtl="0" algn="l">
              <a:lnSpc>
                <a:spcPct val="100000"/>
              </a:lnSpc>
              <a:spcBef>
                <a:spcPts val="400"/>
              </a:spcBef>
              <a:spcAft>
                <a:spcPts val="0"/>
              </a:spcAft>
              <a:buClr>
                <a:srgbClr val="F9F9F9"/>
              </a:buClr>
              <a:buSzPts val="1300"/>
              <a:buFont typeface="Noto Sans Symbols"/>
              <a:buNone/>
            </a:pPr>
            <a:r>
              <a:rPr b="1" i="0" lang="en-US" sz="2000" u="none">
                <a:solidFill>
                  <a:schemeClr val="lt1"/>
                </a:solidFill>
                <a:latin typeface="Times New Roman"/>
                <a:ea typeface="Times New Roman"/>
                <a:cs typeface="Times New Roman"/>
                <a:sym typeface="Times New Roman"/>
              </a:rPr>
              <a:t>Procedure:</a:t>
            </a:r>
            <a:r>
              <a:rPr b="0" i="0" lang="en-US" sz="2000" u="none">
                <a:solidFill>
                  <a:schemeClr val="lt1"/>
                </a:solidFill>
                <a:latin typeface="Times New Roman"/>
                <a:ea typeface="Times New Roman"/>
                <a:cs typeface="Times New Roman"/>
                <a:sym typeface="Times New Roman"/>
              </a:rPr>
              <a:t>  The fabric sample is clamped over the rubber diaphragm.</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The pressure in the fluid increases at such a rate that the specimen bursts within 20 ± 3 sec. (</a:t>
            </a:r>
            <a:r>
              <a:rPr b="1" i="1" lang="en-US" sz="2000" u="none">
                <a:solidFill>
                  <a:schemeClr val="lt1"/>
                </a:solidFill>
                <a:latin typeface="Times New Roman"/>
                <a:ea typeface="Times New Roman"/>
                <a:cs typeface="Times New Roman"/>
                <a:sym typeface="Times New Roman"/>
              </a:rPr>
              <a:t>P</a:t>
            </a:r>
            <a:r>
              <a:rPr b="1" baseline="-25000" i="1" lang="en-US" sz="2000" u="none">
                <a:solidFill>
                  <a:schemeClr val="lt1"/>
                </a:solidFill>
                <a:latin typeface="Times New Roman"/>
                <a:ea typeface="Times New Roman"/>
                <a:cs typeface="Times New Roman"/>
                <a:sym typeface="Times New Roman"/>
              </a:rPr>
              <a:t>1</a:t>
            </a:r>
            <a:r>
              <a:rPr b="0" i="0" lang="en-US" sz="2000" u="none">
                <a:solidFill>
                  <a:schemeClr val="lt1"/>
                </a:solidFill>
                <a:latin typeface="Times New Roman"/>
                <a:ea typeface="Times New Roman"/>
                <a:cs typeface="Times New Roman"/>
                <a:sym typeface="Times New Roman"/>
              </a:rPr>
              <a:t>).</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The height (extension) of the diaphragm is noted</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Another test is carried out without a specimen.</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The pressure to do this is noted and then deducted from the earlier reading.</a:t>
            </a:r>
            <a:endParaRPr/>
          </a:p>
          <a:p>
            <a:pPr indent="-411162" lvl="0" marL="547687" marR="0" rtl="0" algn="l">
              <a:lnSpc>
                <a:spcPct val="100000"/>
              </a:lnSpc>
              <a:spcBef>
                <a:spcPts val="400"/>
              </a:spcBef>
              <a:spcAft>
                <a:spcPts val="0"/>
              </a:spcAft>
              <a:buClr>
                <a:srgbClr val="F9F9F9"/>
              </a:buClr>
              <a:buSzPts val="1300"/>
              <a:buFont typeface="Noto Sans Symbols"/>
              <a:buChar char="▣"/>
            </a:pPr>
            <a:r>
              <a:rPr b="0" i="0" lang="en-US" sz="2000" u="none">
                <a:solidFill>
                  <a:schemeClr val="lt1"/>
                </a:solidFill>
                <a:latin typeface="Times New Roman"/>
                <a:ea typeface="Times New Roman"/>
                <a:cs typeface="Times New Roman"/>
                <a:sym typeface="Times New Roman"/>
              </a:rPr>
              <a:t>(</a:t>
            </a:r>
            <a:r>
              <a:rPr b="1" i="1" lang="en-US" sz="2000" u="none">
                <a:solidFill>
                  <a:schemeClr val="lt1"/>
                </a:solidFill>
                <a:latin typeface="Times New Roman"/>
                <a:ea typeface="Times New Roman"/>
                <a:cs typeface="Times New Roman"/>
                <a:sym typeface="Times New Roman"/>
              </a:rPr>
              <a:t>P</a:t>
            </a:r>
            <a:r>
              <a:rPr b="1" baseline="-25000" i="1" lang="en-US" sz="2000" u="none">
                <a:solidFill>
                  <a:schemeClr val="lt1"/>
                </a:solidFill>
                <a:latin typeface="Times New Roman"/>
                <a:ea typeface="Times New Roman"/>
                <a:cs typeface="Times New Roman"/>
                <a:sym typeface="Times New Roman"/>
              </a:rPr>
              <a:t>1</a:t>
            </a:r>
            <a:r>
              <a:rPr b="1" i="1" lang="en-US" sz="2000" u="none">
                <a:solidFill>
                  <a:schemeClr val="lt1"/>
                </a:solidFill>
                <a:latin typeface="Times New Roman"/>
                <a:ea typeface="Times New Roman"/>
                <a:cs typeface="Times New Roman"/>
                <a:sym typeface="Times New Roman"/>
              </a:rPr>
              <a:t> - P</a:t>
            </a:r>
            <a:r>
              <a:rPr b="1" baseline="-25000" i="1" lang="en-US" sz="2000" u="none">
                <a:solidFill>
                  <a:schemeClr val="lt1"/>
                </a:solidFill>
                <a:latin typeface="Times New Roman"/>
                <a:ea typeface="Times New Roman"/>
                <a:cs typeface="Times New Roman"/>
                <a:sym typeface="Times New Roman"/>
              </a:rPr>
              <a:t>2</a:t>
            </a:r>
            <a:r>
              <a:rPr b="0" i="0" lang="en-US" sz="2000" u="none">
                <a:solidFill>
                  <a:schemeClr val="lt1"/>
                </a:solidFill>
                <a:latin typeface="Times New Roman"/>
                <a:ea typeface="Times New Roman"/>
                <a:cs typeface="Times New Roman"/>
                <a:sym typeface="Times New Roman"/>
              </a:rPr>
              <a:t>) is the actual bursting strength of the specimen.</a:t>
            </a:r>
            <a:endParaRPr/>
          </a:p>
          <a:p>
            <a:pPr indent="-411162" lvl="0" marL="547687" marR="0" rtl="0" algn="l">
              <a:lnSpc>
                <a:spcPct val="100000"/>
              </a:lnSpc>
              <a:spcBef>
                <a:spcPts val="400"/>
              </a:spcBef>
              <a:spcAft>
                <a:spcPts val="0"/>
              </a:spcAft>
              <a:buClr>
                <a:srgbClr val="F9F9F9"/>
              </a:buClr>
              <a:buSzPts val="1300"/>
              <a:buFont typeface="Noto Sans Symbols"/>
              <a:buChar char="▣"/>
            </a:pPr>
            <a:r>
              <a:rPr b="1" i="0" lang="en-US" sz="2000" u="none">
                <a:solidFill>
                  <a:schemeClr val="lt1"/>
                </a:solidFill>
                <a:latin typeface="Times New Roman"/>
                <a:ea typeface="Times New Roman"/>
                <a:cs typeface="Times New Roman"/>
                <a:sym typeface="Times New Roman"/>
              </a:rPr>
              <a:t>Mean bursting strength “kN/m</a:t>
            </a:r>
            <a:r>
              <a:rPr b="1" baseline="30000" i="0" lang="en-US" sz="2000" u="none">
                <a:solidFill>
                  <a:schemeClr val="lt1"/>
                </a:solidFill>
                <a:latin typeface="Times New Roman"/>
                <a:ea typeface="Times New Roman"/>
                <a:cs typeface="Times New Roman"/>
                <a:sym typeface="Times New Roman"/>
              </a:rPr>
              <a:t>2</a:t>
            </a:r>
            <a:r>
              <a:rPr b="1" i="0" lang="en-US" sz="2000" u="none">
                <a:solidFill>
                  <a:schemeClr val="lt1"/>
                </a:solidFill>
                <a:latin typeface="Times New Roman"/>
                <a:ea typeface="Times New Roman"/>
                <a:cs typeface="Times New Roman"/>
                <a:sym typeface="Times New Roman"/>
              </a:rPr>
              <a:t>”</a:t>
            </a:r>
            <a:endParaRPr b="0" i="0" sz="2000" u="none">
              <a:solidFill>
                <a:schemeClr val="lt1"/>
              </a:solidFill>
              <a:latin typeface="Times New Roman"/>
              <a:ea typeface="Times New Roman"/>
              <a:cs typeface="Times New Roman"/>
              <a:sym typeface="Times New Roman"/>
            </a:endParaRPr>
          </a:p>
          <a:p>
            <a:pPr indent="-328613" lvl="0" marL="547688" marR="0" rtl="0" algn="l">
              <a:spcBef>
                <a:spcPts val="400"/>
              </a:spcBef>
              <a:spcAft>
                <a:spcPts val="0"/>
              </a:spcAft>
              <a:buClr>
                <a:srgbClr val="F9F9F9"/>
              </a:buClr>
              <a:buSzPts val="1300"/>
              <a:buFont typeface="Noto Sans Symbols"/>
              <a:buNone/>
            </a:pPr>
            <a:r>
              <a:t/>
            </a:r>
            <a:endParaRPr b="0" i="0" sz="2000" u="none">
              <a:solidFill>
                <a:schemeClr val="lt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t/>
            </a:r>
            <a:endParaRPr b="1" sz="4100">
              <a:solidFill>
                <a:srgbClr val="EAD594"/>
              </a:solidFill>
              <a:latin typeface="Lucida Sans"/>
              <a:ea typeface="Lucida Sans"/>
              <a:cs typeface="Lucida Sans"/>
              <a:sym typeface="Lucida Sans"/>
            </a:endParaRPr>
          </a:p>
        </p:txBody>
      </p:sp>
      <p:pic>
        <p:nvPicPr>
          <p:cNvPr id="226" name="Google Shape;226;p36"/>
          <p:cNvPicPr preferRelativeResize="0"/>
          <p:nvPr>
            <p:ph idx="1" type="body"/>
          </p:nvPr>
        </p:nvPicPr>
        <p:blipFill rotWithShape="1">
          <a:blip r:embed="rId3">
            <a:alphaModFix/>
          </a:blip>
          <a:srcRect b="0" l="0" r="0" t="0"/>
          <a:stretch/>
        </p:blipFill>
        <p:spPr>
          <a:xfrm>
            <a:off x="2209800" y="2438400"/>
            <a:ext cx="5287962" cy="3581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7"/>
          <p:cNvSpPr txBox="1"/>
          <p:nvPr>
            <p:ph idx="1" type="body"/>
          </p:nvPr>
        </p:nvSpPr>
        <p:spPr>
          <a:xfrm>
            <a:off x="228600" y="1371600"/>
            <a:ext cx="8915400" cy="54864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1" i="0" lang="en-US" sz="2800" u="none">
                <a:solidFill>
                  <a:schemeClr val="lt1"/>
                </a:solidFill>
                <a:latin typeface="Book Antiqua"/>
                <a:ea typeface="Book Antiqua"/>
                <a:cs typeface="Book Antiqua"/>
                <a:sym typeface="Book Antiqua"/>
              </a:rPr>
              <a:t>Abrasion Resistance:</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Abrasion is the rubbing away of the component fibres and yarns of the fabric.</a:t>
            </a:r>
            <a:endParaRPr/>
          </a:p>
          <a:p>
            <a:pPr indent="-411162" lvl="0" marL="547687" marR="0" rtl="0" algn="l">
              <a:lnSpc>
                <a:spcPct val="100000"/>
              </a:lnSpc>
              <a:spcBef>
                <a:spcPts val="560"/>
              </a:spcBef>
              <a:spcAft>
                <a:spcPts val="0"/>
              </a:spcAft>
              <a:buClr>
                <a:srgbClr val="F9F9F9"/>
              </a:buClr>
              <a:buSzPts val="1820"/>
              <a:buFont typeface="Noto Sans Symbols"/>
              <a:buChar char="▣"/>
            </a:pPr>
            <a:r>
              <a:rPr b="1" i="0" lang="en-US" sz="2800" u="none">
                <a:solidFill>
                  <a:schemeClr val="lt1"/>
                </a:solidFill>
                <a:latin typeface="Book Antiqua"/>
                <a:ea typeface="Book Antiqua"/>
                <a:cs typeface="Book Antiqua"/>
                <a:sym typeface="Book Antiqua"/>
              </a:rPr>
              <a:t>Abrasion is of three types :</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Plain or flat abrasion - A flat area of material is abraded.</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Edge abrasion - Kind of abrasion which occurs at collars and folds.</a:t>
            </a:r>
            <a:endParaRPr/>
          </a:p>
          <a:p>
            <a:pPr indent="-411162" lvl="0" marL="547687" marR="0" rtl="0" algn="l">
              <a:lnSpc>
                <a:spcPct val="100000"/>
              </a:lnSpc>
              <a:spcBef>
                <a:spcPts val="560"/>
              </a:spcBef>
              <a:spcAft>
                <a:spcPts val="0"/>
              </a:spcAft>
              <a:buClr>
                <a:srgbClr val="F9F9F9"/>
              </a:buClr>
              <a:buSzPts val="1820"/>
              <a:buFont typeface="Noto Sans Symbols"/>
              <a:buChar char="▣"/>
            </a:pPr>
            <a:r>
              <a:rPr b="0" i="0" lang="en-US" sz="2800" u="none">
                <a:solidFill>
                  <a:schemeClr val="lt1"/>
                </a:solidFill>
                <a:latin typeface="Book Antiqua"/>
                <a:ea typeface="Book Antiqua"/>
                <a:cs typeface="Book Antiqua"/>
                <a:sym typeface="Book Antiqua"/>
              </a:rPr>
              <a:t>Flex abrasion - Rubbing is accompanied by flexing and bending</a:t>
            </a:r>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p:txBody>
      </p:sp>
      <p:sp>
        <p:nvSpPr>
          <p:cNvPr id="232" name="Google Shape;232;p37"/>
          <p:cNvSpPr txBox="1"/>
          <p:nvPr/>
        </p:nvSpPr>
        <p:spPr>
          <a:xfrm>
            <a:off x="2743200" y="314325"/>
            <a:ext cx="3524250"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E2D5A3"/>
              </a:buClr>
              <a:buSzPts val="2800"/>
              <a:buFont typeface="Arial"/>
              <a:buNone/>
            </a:pPr>
            <a:r>
              <a:rPr b="1" i="0" lang="en-US" sz="2800" u="none" cap="none" strike="noStrike">
                <a:solidFill>
                  <a:srgbClr val="E2D5A3"/>
                </a:solidFill>
                <a:latin typeface="Arial"/>
                <a:ea typeface="Arial"/>
                <a:cs typeface="Arial"/>
                <a:sym typeface="Arial"/>
              </a:rPr>
              <a:t>FABRIC ABRASION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8"/>
          <p:cNvSpPr txBox="1"/>
          <p:nvPr>
            <p:ph idx="4294967295" type="title"/>
          </p:nvPr>
        </p:nvSpPr>
        <p:spPr>
          <a:xfrm>
            <a:off x="457200" y="-76200"/>
            <a:ext cx="8229600" cy="792162"/>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FABRIC ABRASION</a:t>
            </a:r>
            <a:endParaRPr b="1" i="0" sz="4100" u="none" cap="none" strike="noStrike">
              <a:solidFill>
                <a:srgbClr val="EAD594"/>
              </a:solidFill>
              <a:latin typeface="Lucida Sans"/>
              <a:ea typeface="Lucida Sans"/>
              <a:cs typeface="Lucida Sans"/>
              <a:sym typeface="Lucida Sans"/>
            </a:endParaRPr>
          </a:p>
        </p:txBody>
      </p:sp>
      <p:sp>
        <p:nvSpPr>
          <p:cNvPr id="238" name="Google Shape;238;p38"/>
          <p:cNvSpPr txBox="1"/>
          <p:nvPr>
            <p:ph idx="1" type="body"/>
          </p:nvPr>
        </p:nvSpPr>
        <p:spPr>
          <a:xfrm>
            <a:off x="0" y="838200"/>
            <a:ext cx="9144000" cy="57912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SERVICEABILITY:</a:t>
            </a:r>
            <a:endParaRPr/>
          </a:p>
          <a:p>
            <a:pPr indent="-411162" lvl="0" marL="547687" marR="0" rtl="0" algn="l">
              <a:lnSpc>
                <a:spcPct val="100000"/>
              </a:lnSpc>
              <a:spcBef>
                <a:spcPts val="480"/>
              </a:spcBef>
              <a:spcAft>
                <a:spcPts val="0"/>
              </a:spcAft>
              <a:buClr>
                <a:srgbClr val="F9F9F9"/>
              </a:buClr>
              <a:buSzPts val="1560"/>
              <a:buFont typeface="Noto Sans Symbols"/>
              <a:buAutoNum type="arabicParenR"/>
            </a:pPr>
            <a:r>
              <a:rPr b="0" i="0" lang="en-US" sz="2400" u="none">
                <a:solidFill>
                  <a:schemeClr val="lt1"/>
                </a:solidFill>
                <a:latin typeface="Times New Roman"/>
                <a:ea typeface="Times New Roman"/>
                <a:cs typeface="Times New Roman"/>
                <a:sym typeface="Times New Roman"/>
              </a:rPr>
              <a:t>To decide about the suitability of the end use for the fiber, yarn or fabric.</a:t>
            </a:r>
            <a:endParaRPr/>
          </a:p>
          <a:p>
            <a:pPr indent="-411162" lvl="0" marL="547687" marR="0" rtl="0" algn="l">
              <a:lnSpc>
                <a:spcPct val="100000"/>
              </a:lnSpc>
              <a:spcBef>
                <a:spcPts val="480"/>
              </a:spcBef>
              <a:spcAft>
                <a:spcPts val="0"/>
              </a:spcAft>
              <a:buClr>
                <a:srgbClr val="F9F9F9"/>
              </a:buClr>
              <a:buSzPts val="1560"/>
              <a:buFont typeface="Noto Sans Symbols"/>
              <a:buAutoNum type="arabicParenR"/>
            </a:pPr>
            <a:r>
              <a:rPr b="0" i="0" lang="en-US" sz="2400" u="none">
                <a:solidFill>
                  <a:schemeClr val="lt1"/>
                </a:solidFill>
                <a:latin typeface="Times New Roman"/>
                <a:ea typeface="Times New Roman"/>
                <a:cs typeface="Times New Roman"/>
                <a:sym typeface="Times New Roman"/>
              </a:rPr>
              <a:t>To compare a number of different fibers, yarns or fabrics.</a:t>
            </a:r>
            <a:endParaRPr/>
          </a:p>
          <a:p>
            <a:pPr indent="-411162" lvl="0" marL="547687" marR="0" rtl="0" algn="l">
              <a:lnSpc>
                <a:spcPct val="100000"/>
              </a:lnSpc>
              <a:spcBef>
                <a:spcPts val="480"/>
              </a:spcBef>
              <a:spcAft>
                <a:spcPts val="0"/>
              </a:spcAft>
              <a:buClr>
                <a:srgbClr val="F9F9F9"/>
              </a:buClr>
              <a:buSzPts val="1560"/>
              <a:buFont typeface="Noto Sans Symbols"/>
              <a:buAutoNum type="arabicParenR"/>
            </a:pPr>
            <a:r>
              <a:rPr b="0" i="0" lang="en-US" sz="2400" u="none">
                <a:solidFill>
                  <a:schemeClr val="lt1"/>
                </a:solidFill>
                <a:latin typeface="Times New Roman"/>
                <a:ea typeface="Times New Roman"/>
                <a:cs typeface="Times New Roman"/>
                <a:sym typeface="Times New Roman"/>
              </a:rPr>
              <a:t> To determine the effect of cloth structure and finishing on the performance of fabric.</a:t>
            </a:r>
            <a:endParaRPr/>
          </a:p>
          <a:p>
            <a:pPr indent="-411162" lvl="0" marL="547687" marR="0" rtl="0" algn="l">
              <a:lnSpc>
                <a:spcPct val="100000"/>
              </a:lnSpc>
              <a:spcBef>
                <a:spcPts val="480"/>
              </a:spcBef>
              <a:spcAft>
                <a:spcPts val="0"/>
              </a:spcAft>
              <a:buClr>
                <a:srgbClr val="F9F9F9"/>
              </a:buClr>
              <a:buSzPts val="1560"/>
              <a:buFont typeface="Noto Sans Symbols"/>
              <a:buAutoNum type="arabicParenR"/>
            </a:pPr>
            <a:r>
              <a:rPr b="0" i="0" lang="en-US" sz="2400" u="none">
                <a:solidFill>
                  <a:schemeClr val="lt1"/>
                </a:solidFill>
                <a:latin typeface="Times New Roman"/>
                <a:ea typeface="Times New Roman"/>
                <a:cs typeface="Times New Roman"/>
                <a:sym typeface="Times New Roman"/>
              </a:rPr>
              <a:t>To determine the suitability of the fabric for the particular end use.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WEAR:</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 </a:t>
            </a:r>
            <a:r>
              <a:rPr b="0" i="0" lang="en-US" sz="2400" u="none">
                <a:solidFill>
                  <a:schemeClr val="lt1"/>
                </a:solidFill>
                <a:latin typeface="Times New Roman"/>
                <a:ea typeface="Times New Roman"/>
                <a:cs typeface="Times New Roman"/>
                <a:sym typeface="Times New Roman"/>
              </a:rPr>
              <a:t>wear is the amount of deterioration of a fabric due to breaking, cutting or removal of the fibers. It is the net result of a number of agencies which reduce the serviceability of an article.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9"/>
          <p:cNvSpPr txBox="1"/>
          <p:nvPr>
            <p:ph idx="1" type="body"/>
          </p:nvPr>
        </p:nvSpPr>
        <p:spPr>
          <a:xfrm>
            <a:off x="0" y="152400"/>
            <a:ext cx="9144000" cy="61563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ABRASION RESISTANCE: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The following points require consideration in abrasion resistance testing.</a:t>
            </a:r>
            <a:endParaRPr/>
          </a:p>
          <a:p>
            <a:pPr indent="-411162" lvl="0" marL="547687"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Condition of specimen</a:t>
            </a:r>
            <a:endParaRPr/>
          </a:p>
          <a:p>
            <a:pPr indent="-411162" lvl="0" marL="547687"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Choice of testing instrument – </a:t>
            </a:r>
            <a:r>
              <a:rPr b="0" i="1" lang="en-US" sz="2000" u="none">
                <a:solidFill>
                  <a:schemeClr val="lt1"/>
                </a:solidFill>
                <a:latin typeface="Book Antiqua"/>
                <a:ea typeface="Book Antiqua"/>
                <a:cs typeface="Book Antiqua"/>
                <a:sym typeface="Book Antiqua"/>
              </a:rPr>
              <a:t>flat or flexing method</a:t>
            </a:r>
            <a:endParaRPr/>
          </a:p>
          <a:p>
            <a:pPr indent="-411162" lvl="0" marL="547687"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Choice of abrasion motion- </a:t>
            </a:r>
            <a:r>
              <a:rPr b="0" i="1" lang="en-US" sz="2000" u="none">
                <a:solidFill>
                  <a:schemeClr val="lt1"/>
                </a:solidFill>
                <a:latin typeface="Book Antiqua"/>
                <a:ea typeface="Book Antiqua"/>
                <a:cs typeface="Book Antiqua"/>
                <a:sym typeface="Book Antiqua"/>
              </a:rPr>
              <a:t>rubbing movement</a:t>
            </a:r>
            <a:endParaRPr/>
          </a:p>
          <a:p>
            <a:pPr indent="-411162" lvl="0" marL="547687"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Direction of abrasion – </a:t>
            </a:r>
            <a:r>
              <a:rPr b="0" i="1" lang="en-US" sz="2000" u="none">
                <a:solidFill>
                  <a:schemeClr val="lt1"/>
                </a:solidFill>
                <a:latin typeface="Book Antiqua"/>
                <a:ea typeface="Book Antiqua"/>
                <a:cs typeface="Book Antiqua"/>
                <a:sym typeface="Book Antiqua"/>
              </a:rPr>
              <a:t>warp, weft , un idirection</a:t>
            </a:r>
            <a:endParaRPr/>
          </a:p>
          <a:p>
            <a:pPr indent="-411162" lvl="0" marL="547687"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Choice of abradant – </a:t>
            </a:r>
            <a:r>
              <a:rPr b="0" i="1" lang="en-US" sz="2000" u="none">
                <a:solidFill>
                  <a:schemeClr val="lt1"/>
                </a:solidFill>
                <a:latin typeface="Book Antiqua"/>
                <a:ea typeface="Book Antiqua"/>
                <a:cs typeface="Book Antiqua"/>
                <a:sym typeface="Book Antiqua"/>
              </a:rPr>
              <a:t>steel, silicon carbide will give constant abrasive qualities.</a:t>
            </a:r>
            <a:endParaRPr/>
          </a:p>
          <a:p>
            <a:pPr indent="-411162" lvl="0" marL="547687"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Backing of the specimen </a:t>
            </a:r>
            <a:r>
              <a:rPr b="0" i="1" lang="en-US" sz="2000" u="none">
                <a:solidFill>
                  <a:schemeClr val="lt1"/>
                </a:solidFill>
                <a:latin typeface="Book Antiqua"/>
                <a:ea typeface="Book Antiqua"/>
                <a:cs typeface="Book Antiqua"/>
                <a:sym typeface="Book Antiqua"/>
              </a:rPr>
              <a:t>– hardness if the backing material can effect the result.</a:t>
            </a:r>
            <a:endParaRPr/>
          </a:p>
          <a:p>
            <a:pPr indent="-411162" lvl="0" marL="547687"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Cleanliness of the specimen and the instrument –</a:t>
            </a:r>
            <a:r>
              <a:rPr b="0" i="1" lang="en-US" sz="2000" u="none">
                <a:solidFill>
                  <a:schemeClr val="lt1"/>
                </a:solidFill>
                <a:latin typeface="Book Antiqua"/>
                <a:ea typeface="Book Antiqua"/>
                <a:cs typeface="Book Antiqua"/>
                <a:sym typeface="Book Antiqua"/>
              </a:rPr>
              <a:t>abrading region should be handles minimum. Free from foreign matters – wax, graphite, etc.,</a:t>
            </a:r>
            <a:endParaRPr/>
          </a:p>
          <a:p>
            <a:pPr indent="-328613" lvl="0" marL="547688" marR="0" rtl="0" algn="l">
              <a:spcBef>
                <a:spcPts val="400"/>
              </a:spcBef>
              <a:spcAft>
                <a:spcPts val="0"/>
              </a:spcAft>
              <a:buClr>
                <a:srgbClr val="F9F9F9"/>
              </a:buClr>
              <a:buSzPts val="1300"/>
              <a:buFont typeface="Noto Sans Symbols"/>
              <a:buNone/>
            </a:pPr>
            <a:r>
              <a:t/>
            </a:r>
            <a:endParaRPr b="0" i="1" sz="2000" u="none">
              <a:solidFill>
                <a:schemeClr val="lt1"/>
              </a:solidFill>
              <a:latin typeface="Book Antiqua"/>
              <a:ea typeface="Book Antiqua"/>
              <a:cs typeface="Book Antiqua"/>
              <a:sym typeface="Book Antiqu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0"/>
          <p:cNvSpPr txBox="1"/>
          <p:nvPr>
            <p:ph idx="1" type="body"/>
          </p:nvPr>
        </p:nvSpPr>
        <p:spPr>
          <a:xfrm>
            <a:off x="0" y="0"/>
            <a:ext cx="8686800" cy="68580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8. Tension of the specimen</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9. The pressure between specimen and the abradant.</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10.End point test.</a:t>
            </a:r>
            <a:endParaRPr/>
          </a:p>
          <a:p>
            <a:pPr indent="-411162" lvl="0" marL="547687" marR="0" rtl="0" algn="l">
              <a:lnSpc>
                <a:spcPct val="100000"/>
              </a:lnSpc>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a:p>
            <a:pPr indent="-411162" lvl="0" marL="547687" marR="0" rtl="0" algn="l">
              <a:lnSpc>
                <a:spcPct val="100000"/>
              </a:lnSpc>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ASSESSMENT:</a:t>
            </a:r>
            <a:endParaRPr/>
          </a:p>
          <a:p>
            <a:pPr indent="-411162" lvl="0" marL="547687"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Times New Roman"/>
                <a:ea typeface="Times New Roman"/>
                <a:cs typeface="Times New Roman"/>
                <a:sym typeface="Times New Roman"/>
              </a:rPr>
              <a:t>Comparison  of abraded specimen with unabraded specimen</a:t>
            </a:r>
            <a:endParaRPr/>
          </a:p>
          <a:p>
            <a:pPr indent="-411162" lvl="0" marL="547687"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Times New Roman"/>
                <a:ea typeface="Times New Roman"/>
                <a:cs typeface="Times New Roman"/>
                <a:sym typeface="Times New Roman"/>
              </a:rPr>
              <a:t>Cycles required to produce a hole broken thread</a:t>
            </a:r>
            <a:endParaRPr/>
          </a:p>
          <a:p>
            <a:pPr indent="-411162" lvl="0" marL="547687"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Times New Roman"/>
                <a:ea typeface="Times New Roman"/>
                <a:cs typeface="Times New Roman"/>
                <a:sym typeface="Times New Roman"/>
              </a:rPr>
              <a:t>Loss in weight</a:t>
            </a:r>
            <a:endParaRPr/>
          </a:p>
          <a:p>
            <a:pPr indent="-411162" lvl="0" marL="547687"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Times New Roman"/>
                <a:ea typeface="Times New Roman"/>
                <a:cs typeface="Times New Roman"/>
                <a:sym typeface="Times New Roman"/>
              </a:rPr>
              <a:t>Change in thickness</a:t>
            </a:r>
            <a:endParaRPr/>
          </a:p>
          <a:p>
            <a:pPr indent="-411162" lvl="0" marL="547687"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Times New Roman"/>
                <a:ea typeface="Times New Roman"/>
                <a:cs typeface="Times New Roman"/>
                <a:sym typeface="Times New Roman"/>
              </a:rPr>
              <a:t>Loss in strength – tensile, tearing, bursting</a:t>
            </a:r>
            <a:endParaRPr/>
          </a:p>
          <a:p>
            <a:pPr indent="-411162" lvl="0" marL="547687"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Times New Roman"/>
                <a:ea typeface="Times New Roman"/>
                <a:cs typeface="Times New Roman"/>
                <a:sym typeface="Times New Roman"/>
              </a:rPr>
              <a:t>Change in other properties – permeability, lusture</a:t>
            </a:r>
            <a:endParaRPr/>
          </a:p>
          <a:p>
            <a:pPr indent="-411162" lvl="0" marL="547687"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Times New Roman"/>
                <a:ea typeface="Times New Roman"/>
                <a:cs typeface="Times New Roman"/>
                <a:sym typeface="Times New Roman"/>
              </a:rPr>
              <a:t>Microscopic examination of the damage.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1"/>
          <p:cNvSpPr txBox="1"/>
          <p:nvPr>
            <p:ph idx="4294967295" type="title"/>
          </p:nvPr>
        </p:nvSpPr>
        <p:spPr>
          <a:xfrm>
            <a:off x="457200" y="-76200"/>
            <a:ext cx="8229600" cy="7921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MARTINDALE ABRASION TESTER</a:t>
            </a:r>
            <a:endParaRPr b="1" i="0" sz="4100" u="none" cap="none" strike="noStrike">
              <a:solidFill>
                <a:srgbClr val="EAD594"/>
              </a:solidFill>
              <a:latin typeface="Lucida Sans"/>
              <a:ea typeface="Lucida Sans"/>
              <a:cs typeface="Lucida Sans"/>
              <a:sym typeface="Lucida Sans"/>
            </a:endParaRPr>
          </a:p>
        </p:txBody>
      </p:sp>
      <p:sp>
        <p:nvSpPr>
          <p:cNvPr id="254" name="Google Shape;254;p41"/>
          <p:cNvSpPr txBox="1"/>
          <p:nvPr>
            <p:ph idx="1" type="body"/>
          </p:nvPr>
        </p:nvSpPr>
        <p:spPr>
          <a:xfrm>
            <a:off x="228600" y="609600"/>
            <a:ext cx="8915400" cy="6096000"/>
          </a:xfrm>
          <a:prstGeom prst="rect">
            <a:avLst/>
          </a:prstGeom>
          <a:noFill/>
          <a:ln>
            <a:noFill/>
          </a:ln>
        </p:spPr>
        <p:txBody>
          <a:bodyPr anchorCtr="0" anchor="t" bIns="45700" lIns="91425" spcFirstLastPara="1" rIns="91425" wrap="square" tIns="45700">
            <a:noAutofit/>
          </a:bodyPr>
          <a:lstStyle/>
          <a:p>
            <a:pPr indent="-295592" lvl="0" marL="547688" marR="0" rtl="0" algn="l">
              <a:spcBef>
                <a:spcPts val="0"/>
              </a:spcBef>
              <a:spcAft>
                <a:spcPts val="0"/>
              </a:spcAft>
              <a:buClr>
                <a:srgbClr val="F9F9F9"/>
              </a:buClr>
              <a:buSzPts val="1820"/>
              <a:buFont typeface="Noto Sans Symbols"/>
              <a:buNone/>
            </a:pPr>
            <a:r>
              <a:t/>
            </a:r>
            <a:endParaRPr sz="2800">
              <a:solidFill>
                <a:schemeClr val="lt1"/>
              </a:solidFill>
              <a:latin typeface="Book Antiqua"/>
              <a:ea typeface="Book Antiqua"/>
              <a:cs typeface="Book Antiqua"/>
              <a:sym typeface="Book Antiqua"/>
            </a:endParaRPr>
          </a:p>
        </p:txBody>
      </p:sp>
      <p:pic>
        <p:nvPicPr>
          <p:cNvPr id="255" name="Google Shape;255;p41"/>
          <p:cNvPicPr preferRelativeResize="0"/>
          <p:nvPr/>
        </p:nvPicPr>
        <p:blipFill rotWithShape="1">
          <a:blip r:embed="rId3">
            <a:alphaModFix/>
          </a:blip>
          <a:srcRect b="0" l="0" r="0" t="0"/>
          <a:stretch/>
        </p:blipFill>
        <p:spPr>
          <a:xfrm>
            <a:off x="1676400" y="1600200"/>
            <a:ext cx="6248400" cy="403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2"/>
          <p:cNvSpPr txBox="1"/>
          <p:nvPr>
            <p:ph idx="1" type="body"/>
          </p:nvPr>
        </p:nvSpPr>
        <p:spPr>
          <a:xfrm>
            <a:off x="304800" y="304800"/>
            <a:ext cx="8610600" cy="63246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It consist of top plate supported by three pillars. </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On the top of each pillar is a caster.</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These ball caster allows the plate to slide easily in the horizontal plane.</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The driving arrangement for the plate consist of mechanical device of worm and worm wheel driving three circular cam disc.</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On the cams pins are provided with bush bearings and pins engage the slot in the place.</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The  two outside pin work in two slots in the same line and the centre pin works in the slot at right angles.</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As the cam disc carrying  the pins rotate, they rotate  the plate.</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Hence the result of these two motions will be two simple harmonic motion at right angles.</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The top plate also consist of four holes to carry the circular sample holder s and they can be clamped to the top plate.</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4 specimens of 38mm diameter are cut and fixed on the sample holders.</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The sample holders touch the table surface and it will be flat and will move in the same plane in which the top plate slides.</a:t>
            </a:r>
            <a:endParaRPr/>
          </a:p>
          <a:p>
            <a:pPr indent="-374650" lvl="0" marL="457200" marR="0" rtl="0" algn="l">
              <a:lnSpc>
                <a:spcPct val="100000"/>
              </a:lnSpc>
              <a:spcBef>
                <a:spcPts val="400"/>
              </a:spcBef>
              <a:spcAft>
                <a:spcPts val="0"/>
              </a:spcAft>
              <a:buClr>
                <a:srgbClr val="F9F9F9"/>
              </a:buClr>
              <a:buSzPts val="1300"/>
              <a:buFont typeface="Lucida Sans"/>
              <a:buNone/>
            </a:pPr>
            <a:r>
              <a:t/>
            </a:r>
            <a:endParaRPr b="0" i="0" sz="2000" u="none">
              <a:solidFill>
                <a:schemeClr val="lt1"/>
              </a:solidFill>
              <a:latin typeface="Book Antiqua"/>
              <a:ea typeface="Book Antiqua"/>
              <a:cs typeface="Book Antiqua"/>
              <a:sym typeface="Book Antiqua"/>
            </a:endParaRPr>
          </a:p>
          <a:p>
            <a:pPr indent="-328613" lvl="0" marL="547688" marR="0" rtl="0" algn="l">
              <a:spcBef>
                <a:spcPts val="400"/>
              </a:spcBef>
              <a:spcAft>
                <a:spcPts val="0"/>
              </a:spcAft>
              <a:buClr>
                <a:srgbClr val="F9F9F9"/>
              </a:buClr>
              <a:buSzPts val="1300"/>
              <a:buFont typeface="Noto Sans Symbols"/>
              <a:buNone/>
            </a:pPr>
            <a:r>
              <a:t/>
            </a:r>
            <a:endParaRPr b="0" i="0" sz="2000" u="none">
              <a:solidFill>
                <a:schemeClr val="lt1"/>
              </a:solidFill>
              <a:latin typeface="Book Antiqua"/>
              <a:ea typeface="Book Antiqua"/>
              <a:cs typeface="Book Antiqua"/>
              <a:sym typeface="Book Antiqu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3"/>
          <p:cNvSpPr txBox="1"/>
          <p:nvPr>
            <p:ph idx="1" type="body"/>
          </p:nvPr>
        </p:nvSpPr>
        <p:spPr>
          <a:xfrm>
            <a:off x="457200" y="533400"/>
            <a:ext cx="8229600" cy="57753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Because of this movement the cloth is rubbed against the cloth surface in harmonic pattern.</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At one stage it will be circular and then changes to a curve of ellipse until the line becomes a straight line along the diagonal of the circle.</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This type of motion has the advantage that the specimen will be rubbed in all portions . Both the warp and weft ways and this is superior to flax abrasion.</a:t>
            </a:r>
            <a:endParaRPr/>
          </a:p>
          <a:p>
            <a:pPr indent="-411162" lvl="0" marL="547687" marR="0" rtl="0" algn="l">
              <a:lnSpc>
                <a:spcPct val="100000"/>
              </a:lnSpc>
              <a:spcBef>
                <a:spcPts val="400"/>
              </a:spcBef>
              <a:spcAft>
                <a:spcPts val="0"/>
              </a:spcAft>
              <a:buClr>
                <a:srgbClr val="F9F9F9"/>
              </a:buClr>
              <a:buSzPts val="1300"/>
              <a:buFont typeface="Noto Sans Symbols"/>
              <a:buNone/>
            </a:pPr>
            <a:r>
              <a:t/>
            </a:r>
            <a:endParaRPr b="0" i="0" sz="2000" u="none">
              <a:solidFill>
                <a:schemeClr val="lt1"/>
              </a:solidFill>
              <a:latin typeface="Book Antiqua"/>
              <a:ea typeface="Book Antiqua"/>
              <a:cs typeface="Book Antiqua"/>
              <a:sym typeface="Book Antiqua"/>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END POINT:</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 </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End point is determined either by visual examination by the appearance of holes for a known cycle or loss in weight of the sample for known cycles. </a:t>
            </a:r>
            <a:endParaRPr/>
          </a:p>
          <a:p>
            <a:pPr indent="-328613" lvl="0" marL="547688" marR="0" rtl="0" algn="l">
              <a:spcBef>
                <a:spcPts val="400"/>
              </a:spcBef>
              <a:spcAft>
                <a:spcPts val="0"/>
              </a:spcAft>
              <a:buClr>
                <a:srgbClr val="F9F9F9"/>
              </a:buClr>
              <a:buSzPts val="1300"/>
              <a:buFont typeface="Noto Sans Symbols"/>
              <a:buNone/>
            </a:pPr>
            <a:r>
              <a:t/>
            </a:r>
            <a:endParaRPr b="0" i="0" sz="2000" u="none">
              <a:solidFill>
                <a:schemeClr val="lt1"/>
              </a:solidFill>
              <a:latin typeface="Book Antiqua"/>
              <a:ea typeface="Book Antiqua"/>
              <a:cs typeface="Book Antiqua"/>
              <a:sym typeface="Book Antiqu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4"/>
          <p:cNvSpPr txBox="1"/>
          <p:nvPr>
            <p:ph idx="4294967295" type="title"/>
          </p:nvPr>
        </p:nvSpPr>
        <p:spPr>
          <a:xfrm>
            <a:off x="457200" y="-76200"/>
            <a:ext cx="8229600" cy="8382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Pilling</a:t>
            </a:r>
            <a:endParaRPr b="1" i="0" sz="4100" u="none" cap="none" strike="noStrike">
              <a:solidFill>
                <a:srgbClr val="EAD594"/>
              </a:solidFill>
              <a:latin typeface="Lucida Sans"/>
              <a:ea typeface="Lucida Sans"/>
              <a:cs typeface="Lucida Sans"/>
              <a:sym typeface="Lucida Sans"/>
            </a:endParaRPr>
          </a:p>
        </p:txBody>
      </p:sp>
      <p:sp>
        <p:nvSpPr>
          <p:cNvPr id="271" name="Google Shape;271;p44"/>
          <p:cNvSpPr txBox="1"/>
          <p:nvPr>
            <p:ph idx="1" type="body"/>
          </p:nvPr>
        </p:nvSpPr>
        <p:spPr>
          <a:xfrm>
            <a:off x="0" y="609600"/>
            <a:ext cx="9144000" cy="62484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A garment is considered to be serviceable when it is fit for its particular end use.</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 It is a fabric surface fault characterized by little pills of entangled fibre clinging to the cloth surface and giving the garment an unsightly appearance.</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Formed by rubbing action on loose fibres that are present on the fabric surface.</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Stronger component in the blend aggravated its seriousness.</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Higher breaking strength and lower bending stiffness results more pill.</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Low twist factor, higher hairiness, and loose fabric structure results easy and large pills (knitwear)</a:t>
            </a:r>
            <a:endParaRPr/>
          </a:p>
          <a:p>
            <a:pPr indent="-312103" lvl="0" marL="547688" marR="0" rtl="0" algn="l">
              <a:spcBef>
                <a:spcPts val="480"/>
              </a:spcBef>
              <a:spcAft>
                <a:spcPts val="0"/>
              </a:spcAft>
              <a:buClr>
                <a:srgbClr val="F9F9F9"/>
              </a:buClr>
              <a:buSzPts val="1560"/>
              <a:buFont typeface="Noto Sans Symbols"/>
              <a:buNone/>
            </a:pPr>
            <a:r>
              <a:t/>
            </a:r>
            <a:endParaRPr b="0" i="0" sz="2400" u="none">
              <a:solidFill>
                <a:schemeClr val="lt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5"/>
          <p:cNvSpPr txBox="1"/>
          <p:nvPr>
            <p:ph idx="1" type="body"/>
          </p:nvPr>
        </p:nvSpPr>
        <p:spPr>
          <a:xfrm>
            <a:off x="228600" y="0"/>
            <a:ext cx="8763000" cy="66294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Char char="▣"/>
            </a:pPr>
            <a:r>
              <a:rPr b="1" i="0" lang="en-US" sz="2800" u="none">
                <a:solidFill>
                  <a:schemeClr val="lt1"/>
                </a:solidFill>
                <a:latin typeface="Book Antiqua"/>
                <a:ea typeface="Book Antiqua"/>
                <a:cs typeface="Book Antiqua"/>
                <a:sym typeface="Book Antiqua"/>
              </a:rPr>
              <a:t>Measurement of fabric pilling:</a:t>
            </a:r>
            <a:endParaRPr/>
          </a:p>
          <a:p>
            <a:pPr indent="-411162" lvl="0" marL="547687" marR="0" rtl="0" algn="l">
              <a:lnSpc>
                <a:spcPct val="100000"/>
              </a:lnSpc>
              <a:spcBef>
                <a:spcPts val="560"/>
              </a:spcBef>
              <a:spcAft>
                <a:spcPts val="0"/>
              </a:spcAft>
              <a:buClr>
                <a:srgbClr val="F9F9F9"/>
              </a:buClr>
              <a:buSzPts val="1820"/>
              <a:buFont typeface="Noto Sans Symbols"/>
              <a:buNone/>
            </a:pPr>
            <a:r>
              <a:rPr b="1" i="0" lang="en-US" sz="2800" u="none">
                <a:solidFill>
                  <a:schemeClr val="lt1"/>
                </a:solidFill>
                <a:latin typeface="Book Antiqua"/>
                <a:ea typeface="Book Antiqua"/>
                <a:cs typeface="Book Antiqua"/>
                <a:sym typeface="Book Antiqua"/>
              </a:rPr>
              <a:t>a</a:t>
            </a:r>
            <a:r>
              <a:rPr b="1" i="0" lang="en-US" sz="2400" u="none">
                <a:solidFill>
                  <a:schemeClr val="lt1"/>
                </a:solidFill>
                <a:latin typeface="Times New Roman"/>
                <a:ea typeface="Times New Roman"/>
                <a:cs typeface="Times New Roman"/>
                <a:sym typeface="Times New Roman"/>
              </a:rPr>
              <a:t>) Objective method:</a:t>
            </a:r>
            <a:r>
              <a:rPr b="0" i="0" lang="en-US" sz="2400" u="none">
                <a:solidFill>
                  <a:schemeClr val="lt1"/>
                </a:solidFill>
                <a:latin typeface="Times New Roman"/>
                <a:ea typeface="Times New Roman"/>
                <a:cs typeface="Times New Roman"/>
                <a:sym typeface="Times New Roman"/>
              </a:rPr>
              <a:t> Counting the number of pills or by removing and weighting them.</a:t>
            </a:r>
            <a:endParaRPr/>
          </a:p>
          <a:p>
            <a:pPr indent="-411162" lvl="0" marL="547687" marR="0" rtl="0" algn="l">
              <a:lnSpc>
                <a:spcPct val="100000"/>
              </a:lnSpc>
              <a:spcBef>
                <a:spcPts val="480"/>
              </a:spcBef>
              <a:spcAft>
                <a:spcPts val="0"/>
              </a:spcAft>
              <a:buClr>
                <a:srgbClr val="F9F9F9"/>
              </a:buClr>
              <a:buSzPts val="1560"/>
              <a:buFont typeface="Noto Sans Symbols"/>
              <a:buChar char="▣"/>
            </a:pPr>
            <a:r>
              <a:rPr b="0" i="0" lang="en-US" sz="2400" u="none">
                <a:solidFill>
                  <a:schemeClr val="lt1"/>
                </a:solidFill>
                <a:latin typeface="Times New Roman"/>
                <a:ea typeface="Times New Roman"/>
                <a:cs typeface="Times New Roman"/>
                <a:sym typeface="Times New Roman"/>
              </a:rPr>
              <a:t>Time consuming, also does not take into account the degree of colour contrast with the ground. </a:t>
            </a:r>
            <a:endParaRPr/>
          </a:p>
          <a:p>
            <a:pPr indent="-411162" lvl="0" marL="547687" marR="0" rtl="0" algn="l">
              <a:lnSpc>
                <a:spcPct val="100000"/>
              </a:lnSpc>
              <a:spcBef>
                <a:spcPts val="560"/>
              </a:spcBef>
              <a:spcAft>
                <a:spcPts val="0"/>
              </a:spcAft>
              <a:buClr>
                <a:srgbClr val="F9F9F9"/>
              </a:buClr>
              <a:buSzPts val="1560"/>
              <a:buFont typeface="Noto Sans Symbols"/>
              <a:buNone/>
            </a:pPr>
            <a:r>
              <a:rPr b="1" i="0" lang="en-US" sz="2400" u="none">
                <a:solidFill>
                  <a:schemeClr val="lt1"/>
                </a:solidFill>
                <a:latin typeface="Times New Roman"/>
                <a:ea typeface="Times New Roman"/>
                <a:cs typeface="Times New Roman"/>
                <a:sym typeface="Times New Roman"/>
              </a:rPr>
              <a:t>b) Subjective method:</a:t>
            </a:r>
            <a:r>
              <a:rPr b="0" i="0" lang="en-US" sz="2400" u="none">
                <a:solidFill>
                  <a:schemeClr val="lt1"/>
                </a:solidFill>
                <a:latin typeface="Times New Roman"/>
                <a:ea typeface="Times New Roman"/>
                <a:cs typeface="Times New Roman"/>
                <a:sym typeface="Times New Roman"/>
              </a:rPr>
              <a:t> By comparing it with either standard sample or with photograph or by the use of a written scale of severity</a:t>
            </a:r>
            <a:r>
              <a:rPr b="0" i="0" lang="en-US" sz="2800" u="none">
                <a:solidFill>
                  <a:schemeClr val="lt1"/>
                </a:solidFill>
                <a:latin typeface="Book Antiqua"/>
                <a:ea typeface="Book Antiqua"/>
                <a:cs typeface="Book Antiqua"/>
                <a:sym typeface="Book Antiqua"/>
              </a:rPr>
              <a:t>.</a:t>
            </a:r>
            <a:endParaRPr/>
          </a:p>
          <a:p>
            <a:pPr indent="-411162" lvl="0" marL="547687" marR="0" rtl="0" algn="l">
              <a:lnSpc>
                <a:spcPct val="100000"/>
              </a:lnSpc>
              <a:spcBef>
                <a:spcPts val="560"/>
              </a:spcBef>
              <a:spcAft>
                <a:spcPts val="0"/>
              </a:spcAft>
              <a:buClr>
                <a:srgbClr val="F9F9F9"/>
              </a:buClr>
              <a:buSzPts val="1820"/>
              <a:buFont typeface="Noto Sans Symbols"/>
              <a:buNone/>
            </a:pPr>
            <a:br>
              <a:rPr b="0" i="0" lang="en-US" sz="2800" u="none">
                <a:solidFill>
                  <a:schemeClr val="lt1"/>
                </a:solidFill>
                <a:latin typeface="Book Antiqua"/>
                <a:ea typeface="Book Antiqua"/>
                <a:cs typeface="Book Antiqua"/>
                <a:sym typeface="Book Antiqua"/>
              </a:rPr>
            </a:br>
            <a:endParaRPr/>
          </a:p>
        </p:txBody>
      </p:sp>
      <p:pic>
        <p:nvPicPr>
          <p:cNvPr id="277" name="Google Shape;277;p45"/>
          <p:cNvPicPr preferRelativeResize="0"/>
          <p:nvPr/>
        </p:nvPicPr>
        <p:blipFill rotWithShape="1">
          <a:blip r:embed="rId3">
            <a:alphaModFix/>
          </a:blip>
          <a:srcRect b="0" l="0" r="0" t="0"/>
          <a:stretch/>
        </p:blipFill>
        <p:spPr>
          <a:xfrm>
            <a:off x="2819400" y="3141662"/>
            <a:ext cx="5165725" cy="356393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6"/>
          <p:cNvSpPr txBox="1"/>
          <p:nvPr>
            <p:ph idx="4294967295" type="title"/>
          </p:nvPr>
        </p:nvSpPr>
        <p:spPr>
          <a:xfrm>
            <a:off x="457200" y="76200"/>
            <a:ext cx="8229600" cy="868362"/>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I C I PILL BOX TSETER </a:t>
            </a:r>
            <a:endParaRPr b="1" i="0" sz="4100" u="none" cap="none" strike="noStrike">
              <a:solidFill>
                <a:srgbClr val="EAD594"/>
              </a:solidFill>
              <a:latin typeface="Lucida Sans"/>
              <a:ea typeface="Lucida Sans"/>
              <a:cs typeface="Lucida Sans"/>
              <a:sym typeface="Lucida Sans"/>
            </a:endParaRPr>
          </a:p>
        </p:txBody>
      </p:sp>
      <p:sp>
        <p:nvSpPr>
          <p:cNvPr id="283" name="Google Shape;283;p46"/>
          <p:cNvSpPr txBox="1"/>
          <p:nvPr>
            <p:ph idx="1" type="body"/>
          </p:nvPr>
        </p:nvSpPr>
        <p:spPr>
          <a:xfrm>
            <a:off x="228600" y="914400"/>
            <a:ext cx="8458200" cy="5394325"/>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A piece of fabric measuring 5 x 5 inch is stitches so as to be a firm fit when placed round a rubber tube in 1 ¼ inch outside dia.</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The cut ends of the fabric are covered by cellophane tape.</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Four such tubes are placed in a box (9 x 9 x 9 inch).</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The box is then rotated at 60 rpm for 5 hrs.</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For garments which are normally subjected to repeated washing as well as to wear washing may be done prior to sample preparation.</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After the test is over the extent  of pilling  is assessed visually by comparison with the arbitary standards 1, 2 and 3.</a:t>
            </a:r>
            <a:endParaRPr/>
          </a:p>
          <a:p>
            <a:pPr indent="-457200" lvl="0" marL="457200" marR="0" rtl="0" algn="l">
              <a:lnSpc>
                <a:spcPct val="100000"/>
              </a:lnSpc>
              <a:spcBef>
                <a:spcPts val="400"/>
              </a:spcBef>
              <a:spcAft>
                <a:spcPts val="0"/>
              </a:spcAft>
              <a:buClr>
                <a:srgbClr val="F9F9F9"/>
              </a:buClr>
              <a:buSzPts val="1300"/>
              <a:buFont typeface="Lucida Sans"/>
              <a:buAutoNum type="arabicPeriod"/>
            </a:pPr>
            <a:r>
              <a:rPr b="0" i="0" lang="en-US" sz="2000" u="none">
                <a:solidFill>
                  <a:schemeClr val="lt1"/>
                </a:solidFill>
                <a:latin typeface="Book Antiqua"/>
                <a:ea typeface="Book Antiqua"/>
                <a:cs typeface="Book Antiqua"/>
                <a:sym typeface="Book Antiqua"/>
              </a:rPr>
              <a:t>Under test conditions fabrics of </a:t>
            </a:r>
            <a:endParaRPr/>
          </a:p>
          <a:p>
            <a:pPr indent="-457200" lvl="0" marL="457200"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		standard 1 become hairy but do not pill</a:t>
            </a:r>
            <a:endParaRPr/>
          </a:p>
          <a:p>
            <a:pPr indent="-457200" lvl="0" marL="457200"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		standard 2 become hairy and pills lightly </a:t>
            </a:r>
            <a:endParaRPr/>
          </a:p>
          <a:p>
            <a:pPr indent="-457200" lvl="0" marL="457200"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		standard 3 becomes hairy and pills more severely.</a:t>
            </a:r>
            <a:endParaRPr/>
          </a:p>
          <a:p>
            <a:pPr indent="-328613" lvl="0" marL="547688" marR="0" rtl="0" algn="l">
              <a:spcBef>
                <a:spcPts val="400"/>
              </a:spcBef>
              <a:spcAft>
                <a:spcPts val="0"/>
              </a:spcAft>
              <a:buClr>
                <a:srgbClr val="F9F9F9"/>
              </a:buClr>
              <a:buSzPts val="1300"/>
              <a:buFont typeface="Noto Sans Symbols"/>
              <a:buNone/>
            </a:pPr>
            <a:r>
              <a:t/>
            </a:r>
            <a:endParaRPr b="0" i="0" sz="2000" u="none">
              <a:solidFill>
                <a:schemeClr val="lt1"/>
              </a:solidFill>
              <a:latin typeface="Book Antiqua"/>
              <a:ea typeface="Book Antiqua"/>
              <a:cs typeface="Book Antiqua"/>
              <a:sym typeface="Book Antiqu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7"/>
          <p:cNvSpPr txBox="1"/>
          <p:nvPr>
            <p:ph idx="4294967295" type="title"/>
          </p:nvPr>
        </p:nvSpPr>
        <p:spPr>
          <a:xfrm>
            <a:off x="457200" y="-76200"/>
            <a:ext cx="8229600" cy="6397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DRAPE METER</a:t>
            </a:r>
            <a:endParaRPr b="1" i="0" sz="4100" u="none" cap="none" strike="noStrike">
              <a:solidFill>
                <a:srgbClr val="EAD594"/>
              </a:solidFill>
              <a:latin typeface="Lucida Sans"/>
              <a:ea typeface="Lucida Sans"/>
              <a:cs typeface="Lucida Sans"/>
              <a:sym typeface="Lucida Sans"/>
            </a:endParaRPr>
          </a:p>
        </p:txBody>
      </p:sp>
      <p:sp>
        <p:nvSpPr>
          <p:cNvPr id="289" name="Google Shape;289;p47"/>
          <p:cNvSpPr txBox="1"/>
          <p:nvPr>
            <p:ph idx="1" type="body"/>
          </p:nvPr>
        </p:nvSpPr>
        <p:spPr>
          <a:xfrm>
            <a:off x="304800" y="609600"/>
            <a:ext cx="8686800" cy="6248400"/>
          </a:xfrm>
          <a:prstGeom prst="rect">
            <a:avLst/>
          </a:prstGeom>
          <a:noFill/>
          <a:ln>
            <a:noFill/>
          </a:ln>
        </p:spPr>
        <p:txBody>
          <a:bodyPr anchorCtr="0" anchor="t" bIns="45700" lIns="91425" spcFirstLastPara="1" rIns="91425" wrap="square" tIns="45700">
            <a:noAutofit/>
          </a:bodyPr>
          <a:lstStyle/>
          <a:p>
            <a:pPr indent="-457200" lvl="0" marL="593725" marR="0" rtl="0" algn="l">
              <a:lnSpc>
                <a:spcPct val="100000"/>
              </a:lnSpc>
              <a:spcBef>
                <a:spcPts val="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A circular specimen of diameter 10inches is supported on a circular disc of diameter 5 inches.</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When doing so the unsupported area of the fabric drapes over the edge of the supporting disc.</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If the specimen is a solid say a cardboard draping would not occur and hence the area of projection from the periphery would equal to the area of the solid object.</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When the fabric is supported , it will assume the folded configuration due to gravity and the shape of the projected area will not be circular.</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Measuring the following areas, the drape co –efficient F1, can be calculated</a:t>
            </a:r>
            <a:endParaRPr/>
          </a:p>
          <a:p>
            <a:pPr indent="-457200" lvl="0" marL="593725"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a) The area of the specimen, AD</a:t>
            </a:r>
            <a:endParaRPr/>
          </a:p>
          <a:p>
            <a:pPr indent="-457200" lvl="0" marL="593725"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b) The area of supporting disc Ad</a:t>
            </a:r>
            <a:endParaRPr/>
          </a:p>
          <a:p>
            <a:pPr indent="-457200" lvl="0" marL="593725"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c) The actual projected area of the specimen As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8"/>
          <p:cNvSpPr txBox="1"/>
          <p:nvPr>
            <p:ph idx="1" type="body"/>
          </p:nvPr>
        </p:nvSpPr>
        <p:spPr>
          <a:xfrm>
            <a:off x="0" y="152400"/>
            <a:ext cx="8991600" cy="68580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The drape co-efficient F is the ratio between the projected area of the draped specimen and its unsupported area, after the deduction of the area of the supporting disc.</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Thus   F  =  As -  Ad / AD – Ad</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Instead of the areas of the draped and undraped specimen their corresponding weights of paper projection can also be taken to calculate the drape co – efficient.</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F  = Ws  - Wd / WD -  Ad.</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WD – weight of the paper whose area is equal to the specimen.</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Wd – Weight of the paper whose area is equal supporting disc.</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Ws – weight of the paper whose area is equal to the projected area of the specimen.</a:t>
            </a:r>
            <a:endParaRPr/>
          </a:p>
          <a:p>
            <a:pPr indent="-411162" lvl="0" marL="547687" marR="0" rtl="0" algn="l">
              <a:lnSpc>
                <a:spcPct val="100000"/>
              </a:lnSpc>
              <a:spcBef>
                <a:spcPts val="480"/>
              </a:spcBef>
              <a:spcAft>
                <a:spcPts val="0"/>
              </a:spcAft>
              <a:buClr>
                <a:srgbClr val="F9F9F9"/>
              </a:buClr>
              <a:buSzPts val="1560"/>
              <a:buFont typeface="Noto Sans Symbols"/>
              <a:buNone/>
            </a:pPr>
            <a:r>
              <a:t/>
            </a:r>
            <a:endParaRPr b="0" i="0" sz="2400" u="none">
              <a:solidFill>
                <a:schemeClr val="lt1"/>
              </a:solidFill>
              <a:latin typeface="Book Antiqua"/>
              <a:ea typeface="Book Antiqua"/>
              <a:cs typeface="Book Antiqua"/>
              <a:sym typeface="Book Antiqua"/>
            </a:endParaRPr>
          </a:p>
          <a:p>
            <a:pPr indent="-312103" lvl="0" marL="547688" marR="0" rtl="0" algn="l">
              <a:spcBef>
                <a:spcPts val="480"/>
              </a:spcBef>
              <a:spcAft>
                <a:spcPts val="0"/>
              </a:spcAft>
              <a:buClr>
                <a:srgbClr val="F9F9F9"/>
              </a:buClr>
              <a:buSzPts val="1560"/>
              <a:buFont typeface="Noto Sans Symbols"/>
              <a:buNone/>
            </a:pPr>
            <a:r>
              <a:t/>
            </a:r>
            <a:endParaRPr b="0" i="0" sz="2400" u="none">
              <a:solidFill>
                <a:schemeClr val="lt1"/>
              </a:solidFill>
              <a:latin typeface="Book Antiqua"/>
              <a:ea typeface="Book Antiqua"/>
              <a:cs typeface="Book Antiqua"/>
              <a:sym typeface="Book Antiqu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9"/>
          <p:cNvSpPr txBox="1"/>
          <p:nvPr>
            <p:ph idx="4294967295"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FABRIC STIFFNESS TESTER</a:t>
            </a:r>
            <a:endParaRPr b="1" i="0" sz="4100" u="none" cap="none" strike="noStrike">
              <a:solidFill>
                <a:srgbClr val="EAD594"/>
              </a:solidFill>
              <a:latin typeface="Lucida Sans"/>
              <a:ea typeface="Lucida Sans"/>
              <a:cs typeface="Lucida Sans"/>
              <a:sym typeface="Lucida Sans"/>
            </a:endParaRPr>
          </a:p>
        </p:txBody>
      </p:sp>
      <p:pic>
        <p:nvPicPr>
          <p:cNvPr id="300" name="Google Shape;300;p49"/>
          <p:cNvPicPr preferRelativeResize="0"/>
          <p:nvPr>
            <p:ph idx="1" type="body"/>
          </p:nvPr>
        </p:nvPicPr>
        <p:blipFill rotWithShape="1">
          <a:blip r:embed="rId3">
            <a:alphaModFix/>
          </a:blip>
          <a:srcRect b="0" l="0" r="0" t="0"/>
          <a:stretch/>
        </p:blipFill>
        <p:spPr>
          <a:xfrm>
            <a:off x="533400" y="1371600"/>
            <a:ext cx="5018087" cy="34893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50"/>
          <p:cNvSpPr txBox="1"/>
          <p:nvPr>
            <p:ph idx="4294967295" type="title"/>
          </p:nvPr>
        </p:nvSpPr>
        <p:spPr>
          <a:xfrm>
            <a:off x="457200" y="-76200"/>
            <a:ext cx="8229600" cy="7159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SHIRLEY STIFFNESS TESTER</a:t>
            </a:r>
            <a:endParaRPr b="1" i="0" sz="4100" u="none" cap="none" strike="noStrike">
              <a:solidFill>
                <a:srgbClr val="EAD594"/>
              </a:solidFill>
              <a:latin typeface="Lucida Sans"/>
              <a:ea typeface="Lucida Sans"/>
              <a:cs typeface="Lucida Sans"/>
              <a:sym typeface="Lucida Sans"/>
            </a:endParaRPr>
          </a:p>
        </p:txBody>
      </p:sp>
      <p:sp>
        <p:nvSpPr>
          <p:cNvPr id="306" name="Google Shape;306;p50"/>
          <p:cNvSpPr txBox="1"/>
          <p:nvPr>
            <p:ph idx="1" type="body"/>
          </p:nvPr>
        </p:nvSpPr>
        <p:spPr>
          <a:xfrm>
            <a:off x="0" y="685800"/>
            <a:ext cx="8991600" cy="4876800"/>
          </a:xfrm>
          <a:prstGeom prst="rect">
            <a:avLst/>
          </a:prstGeom>
          <a:noFill/>
          <a:ln>
            <a:noFill/>
          </a:ln>
        </p:spPr>
        <p:txBody>
          <a:bodyPr anchorCtr="0" anchor="t" bIns="45700" lIns="91425" spcFirstLastPara="1" rIns="91425" wrap="square" tIns="45700">
            <a:noAutofit/>
          </a:bodyPr>
          <a:lstStyle/>
          <a:p>
            <a:pPr indent="-457200" lvl="0" marL="593725" marR="0" rtl="0" algn="l">
              <a:lnSpc>
                <a:spcPct val="100000"/>
              </a:lnSpc>
              <a:spcBef>
                <a:spcPts val="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test is carried out in the standard testing atmosphere.</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tester is set on a table so that the horizontal platform and the index lines are at eye level.</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specimen is placed on the platform with the template at the top of it so that the leading edges coincide. </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Both are slowly pushed forward until the leading edge is taken.</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For the specimens which twist 45 degree.</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Then the bending length can be read from the scale opposite to datum line.</a:t>
            </a:r>
            <a:endParaRPr/>
          </a:p>
          <a:p>
            <a:pPr indent="-457200" lvl="0" marL="59372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Four readings are taken from each specimen, with each side up first at one end  and then the other.</a:t>
            </a:r>
            <a:endParaRPr/>
          </a:p>
          <a:p>
            <a:pPr indent="-312103" lvl="0" marL="547688" marR="0" rtl="0" algn="l">
              <a:spcBef>
                <a:spcPts val="480"/>
              </a:spcBef>
              <a:spcAft>
                <a:spcPts val="0"/>
              </a:spcAft>
              <a:buClr>
                <a:srgbClr val="F9F9F9"/>
              </a:buClr>
              <a:buSzPts val="1560"/>
              <a:buFont typeface="Noto Sans Symbols"/>
              <a:buNone/>
            </a:pPr>
            <a:r>
              <a:t/>
            </a:r>
            <a:endParaRPr b="0" i="0" sz="2400" u="none">
              <a:solidFill>
                <a:schemeClr val="lt1"/>
              </a:solidFill>
              <a:latin typeface="Book Antiqua"/>
              <a:ea typeface="Book Antiqua"/>
              <a:cs typeface="Book Antiqua"/>
              <a:sym typeface="Book Antiqu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1"/>
          <p:cNvSpPr txBox="1"/>
          <p:nvPr>
            <p:ph idx="4294967295"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CREASE RECOVERY TESTER</a:t>
            </a:r>
            <a:endParaRPr b="1" i="0" sz="4100" u="none" cap="none" strike="noStrike">
              <a:solidFill>
                <a:srgbClr val="EAD594"/>
              </a:solidFill>
              <a:latin typeface="Lucida Sans"/>
              <a:ea typeface="Lucida Sans"/>
              <a:cs typeface="Lucida Sans"/>
              <a:sym typeface="Lucida Sans"/>
            </a:endParaRPr>
          </a:p>
        </p:txBody>
      </p:sp>
      <p:pic>
        <p:nvPicPr>
          <p:cNvPr id="312" name="Google Shape;312;p51"/>
          <p:cNvPicPr preferRelativeResize="0"/>
          <p:nvPr>
            <p:ph idx="1" type="body"/>
          </p:nvPr>
        </p:nvPicPr>
        <p:blipFill rotWithShape="1">
          <a:blip r:embed="rId3">
            <a:alphaModFix/>
          </a:blip>
          <a:srcRect b="0" l="0" r="0" t="0"/>
          <a:stretch/>
        </p:blipFill>
        <p:spPr>
          <a:xfrm>
            <a:off x="381000" y="1371600"/>
            <a:ext cx="2795587" cy="47085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2"/>
          <p:cNvSpPr txBox="1"/>
          <p:nvPr>
            <p:ph idx="1" type="body"/>
          </p:nvPr>
        </p:nvSpPr>
        <p:spPr>
          <a:xfrm>
            <a:off x="0" y="914400"/>
            <a:ext cx="8991600" cy="5791200"/>
          </a:xfrm>
          <a:prstGeom prst="rect">
            <a:avLst/>
          </a:prstGeom>
          <a:noFill/>
          <a:ln>
            <a:noFill/>
          </a:ln>
        </p:spPr>
        <p:txBody>
          <a:bodyPr anchorCtr="0" anchor="t" bIns="45700" lIns="91425" spcFirstLastPara="1" rIns="91425" wrap="square" tIns="45700">
            <a:noAutofit/>
          </a:bodyPr>
          <a:lstStyle/>
          <a:p>
            <a:pPr indent="-514350" lvl="0" marL="650875" marR="0" rtl="0" algn="l">
              <a:lnSpc>
                <a:spcPct val="100000"/>
              </a:lnSpc>
              <a:spcBef>
                <a:spcPts val="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instrument is levelled with the help of the levelling screw and spirit level.</a:t>
            </a:r>
            <a:endParaRPr/>
          </a:p>
          <a:p>
            <a:pPr indent="-514350" lvl="0" marL="65087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specimen is folded gently end to end with its edges in one line with the help of the tweezers.</a:t>
            </a:r>
            <a:endParaRPr/>
          </a:p>
          <a:p>
            <a:pPr indent="-514350" lvl="0" marL="65087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edges should not be gripped more than 5 mm in the tweezers.</a:t>
            </a:r>
            <a:endParaRPr/>
          </a:p>
          <a:p>
            <a:pPr indent="-514350" lvl="0" marL="65087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folded specimen is placed on the lower plate of the loading device and the load is applied gently.</a:t>
            </a:r>
            <a:endParaRPr/>
          </a:p>
          <a:p>
            <a:pPr indent="-514350" lvl="0" marL="65087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Before loading a metal foil with thickness not more than 0.02 mm is placed between the limbs of the specimen.</a:t>
            </a:r>
            <a:endParaRPr/>
          </a:p>
          <a:p>
            <a:pPr indent="-514350" lvl="0" marL="65087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The load is then removed after 5 minutes.</a:t>
            </a:r>
            <a:endParaRPr/>
          </a:p>
          <a:p>
            <a:pPr indent="-514350" lvl="0" marL="650875" marR="0" rtl="0" algn="l">
              <a:lnSpc>
                <a:spcPct val="100000"/>
              </a:lnSpc>
              <a:spcBef>
                <a:spcPts val="480"/>
              </a:spcBef>
              <a:spcAft>
                <a:spcPts val="0"/>
              </a:spcAft>
              <a:buClr>
                <a:srgbClr val="F9F9F9"/>
              </a:buClr>
              <a:buSzPts val="1560"/>
              <a:buFont typeface="Lucida Sans"/>
              <a:buAutoNum type="arabicPeriod"/>
            </a:pPr>
            <a:r>
              <a:rPr b="0" i="0" lang="en-US" sz="2400" u="none">
                <a:solidFill>
                  <a:schemeClr val="lt1"/>
                </a:solidFill>
                <a:latin typeface="Book Antiqua"/>
                <a:ea typeface="Book Antiqua"/>
                <a:cs typeface="Book Antiqua"/>
                <a:sym typeface="Book Antiqua"/>
              </a:rPr>
              <a:t>Half the number of specimens both warp and weft should be folded face to face and the other half back to back.</a:t>
            </a:r>
            <a:endParaRPr/>
          </a:p>
          <a:p>
            <a:pPr indent="-312103" lvl="0" marL="547688" marR="0" rtl="0" algn="l">
              <a:spcBef>
                <a:spcPts val="480"/>
              </a:spcBef>
              <a:spcAft>
                <a:spcPts val="0"/>
              </a:spcAft>
              <a:buClr>
                <a:srgbClr val="F9F9F9"/>
              </a:buClr>
              <a:buSzPts val="1560"/>
              <a:buFont typeface="Noto Sans Symbols"/>
              <a:buNone/>
            </a:pPr>
            <a:r>
              <a:t/>
            </a:r>
            <a:endParaRPr b="0" i="0" sz="2400" u="none">
              <a:solidFill>
                <a:schemeClr val="lt1"/>
              </a:solidFill>
              <a:latin typeface="Book Antiqua"/>
              <a:ea typeface="Book Antiqua"/>
              <a:cs typeface="Book Antiqua"/>
              <a:sym typeface="Book Antiqua"/>
            </a:endParaRPr>
          </a:p>
        </p:txBody>
      </p:sp>
      <p:sp>
        <p:nvSpPr>
          <p:cNvPr id="318" name="Google Shape;318;p52"/>
          <p:cNvSpPr txBox="1"/>
          <p:nvPr/>
        </p:nvSpPr>
        <p:spPr>
          <a:xfrm>
            <a:off x="685800" y="152400"/>
            <a:ext cx="6705600" cy="46196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E2D5A3"/>
              </a:buClr>
              <a:buSzPts val="2400"/>
              <a:buFont typeface="Arial"/>
              <a:buNone/>
            </a:pPr>
            <a:r>
              <a:rPr b="1" i="0" lang="en-US" sz="2400" u="none" cap="none" strike="noStrike">
                <a:solidFill>
                  <a:srgbClr val="E2D5A3"/>
                </a:solidFill>
                <a:latin typeface="Arial"/>
                <a:ea typeface="Arial"/>
                <a:cs typeface="Arial"/>
                <a:sym typeface="Arial"/>
              </a:rPr>
              <a:t>CREASE RESISTANCE TESTER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3"/>
          <p:cNvSpPr txBox="1"/>
          <p:nvPr>
            <p:ph idx="4294967295" type="title"/>
          </p:nvPr>
        </p:nvSpPr>
        <p:spPr>
          <a:xfrm>
            <a:off x="457200" y="-76200"/>
            <a:ext cx="8229600" cy="7159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CREASE RECOVERY TESTER</a:t>
            </a:r>
            <a:endParaRPr b="1" i="0" sz="4100" u="none" cap="none" strike="noStrike">
              <a:solidFill>
                <a:srgbClr val="EAD594"/>
              </a:solidFill>
              <a:latin typeface="Lucida Sans"/>
              <a:ea typeface="Lucida Sans"/>
              <a:cs typeface="Lucida Sans"/>
              <a:sym typeface="Lucida Sans"/>
            </a:endParaRPr>
          </a:p>
        </p:txBody>
      </p:sp>
      <p:sp>
        <p:nvSpPr>
          <p:cNvPr id="324" name="Google Shape;324;p53"/>
          <p:cNvSpPr txBox="1"/>
          <p:nvPr>
            <p:ph idx="1" type="body"/>
          </p:nvPr>
        </p:nvSpPr>
        <p:spPr>
          <a:xfrm>
            <a:off x="228600" y="685800"/>
            <a:ext cx="8915400" cy="60198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After the load is removed the specimen is transferred to the clamp of the instrument.</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For this one limb of the specimen is hold in the tweezers and the other limb is placed in the clamp.</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As the specimen recovers the dial is rotated to keep the free edge of the specimen in line with the knife edge .</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At the end of the time period (5 min) allowed for recovery the recovery angle in degrees is read on the dial.</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The above procedure is repeated for all the warp way and weft way specimens and the average recovery angle is calculated.</a:t>
            </a:r>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4"/>
          <p:cNvSpPr txBox="1"/>
          <p:nvPr>
            <p:ph idx="4294967295" type="title"/>
          </p:nvPr>
        </p:nvSpPr>
        <p:spPr>
          <a:xfrm>
            <a:off x="457200" y="0"/>
            <a:ext cx="8229600" cy="7159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AIR PERMEABILITY</a:t>
            </a:r>
            <a:endParaRPr b="1" i="0" sz="4100" u="none" cap="none" strike="noStrike">
              <a:solidFill>
                <a:srgbClr val="EAD594"/>
              </a:solidFill>
              <a:latin typeface="Lucida Sans"/>
              <a:ea typeface="Lucida Sans"/>
              <a:cs typeface="Lucida Sans"/>
              <a:sym typeface="Lucida Sans"/>
            </a:endParaRPr>
          </a:p>
        </p:txBody>
      </p:sp>
      <p:sp>
        <p:nvSpPr>
          <p:cNvPr id="330" name="Google Shape;330;p54"/>
          <p:cNvSpPr txBox="1"/>
          <p:nvPr>
            <p:ph idx="1" type="body"/>
          </p:nvPr>
        </p:nvSpPr>
        <p:spPr>
          <a:xfrm>
            <a:off x="304800" y="609600"/>
            <a:ext cx="8839200" cy="59436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Air permeability of a fabric is the volume of air measured in cubic cm passed per second through 1 sq.cm. for the fabric at a pressure of one cm. </a:t>
            </a:r>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5"/>
          <p:cNvSpPr txBox="1"/>
          <p:nvPr>
            <p:ph idx="4294967295" type="title"/>
          </p:nvPr>
        </p:nvSpPr>
        <p:spPr>
          <a:xfrm>
            <a:off x="0" y="-76200"/>
            <a:ext cx="9220200" cy="868362"/>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3600"/>
              <a:buFont typeface="Lucida Sans"/>
              <a:buNone/>
            </a:pPr>
            <a:r>
              <a:rPr b="1" i="0" lang="en-US" sz="3600" u="none" cap="none" strike="noStrike">
                <a:solidFill>
                  <a:srgbClr val="EAD594"/>
                </a:solidFill>
                <a:latin typeface="Lucida Sans"/>
                <a:ea typeface="Lucida Sans"/>
                <a:cs typeface="Lucida Sans"/>
                <a:sym typeface="Lucida Sans"/>
              </a:rPr>
              <a:t>SHIRLEY AIR PERMEABILITY TESTER</a:t>
            </a:r>
            <a:endParaRPr b="1" i="0" sz="3600" u="none" cap="none" strike="noStrike">
              <a:solidFill>
                <a:srgbClr val="EAD594"/>
              </a:solidFill>
              <a:latin typeface="Lucida Sans"/>
              <a:ea typeface="Lucida Sans"/>
              <a:cs typeface="Lucida Sans"/>
              <a:sym typeface="Lucida Sans"/>
            </a:endParaRPr>
          </a:p>
        </p:txBody>
      </p:sp>
      <p:sp>
        <p:nvSpPr>
          <p:cNvPr id="336" name="Google Shape;336;p55"/>
          <p:cNvSpPr txBox="1"/>
          <p:nvPr>
            <p:ph idx="1" type="body"/>
          </p:nvPr>
        </p:nvSpPr>
        <p:spPr>
          <a:xfrm>
            <a:off x="0" y="685800"/>
            <a:ext cx="9144000" cy="5943600"/>
          </a:xfrm>
          <a:prstGeom prst="rect">
            <a:avLst/>
          </a:prstGeom>
          <a:noFill/>
          <a:ln>
            <a:noFill/>
          </a:ln>
        </p:spPr>
        <p:txBody>
          <a:bodyPr anchorCtr="0" anchor="t" bIns="45700" lIns="91425" spcFirstLastPara="1" rIns="91425" wrap="square" tIns="45700">
            <a:noAutofit/>
          </a:bodyPr>
          <a:lstStyle/>
          <a:p>
            <a:pPr indent="-514350" lvl="0" marL="650875" marR="0" rtl="0" algn="l">
              <a:lnSpc>
                <a:spcPct val="100000"/>
              </a:lnSpc>
              <a:spcBef>
                <a:spcPts val="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The specimen is clamped and the suction pump is started keeping all the taps closed.</a:t>
            </a:r>
            <a:endParaRPr/>
          </a:p>
          <a:p>
            <a:pPr indent="-514350" lvl="0" marL="650875"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When the required pressure drop which is normally 1 cm of water is attained and the indicator of the draught gauge is steady, the rate of flow of air is read of one of the four rotameters.</a:t>
            </a:r>
            <a:endParaRPr/>
          </a:p>
          <a:p>
            <a:pPr indent="-514350" lvl="0" marL="650875"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Out of the four rotameters anyone can be selected according to the type of fabric.</a:t>
            </a:r>
            <a:endParaRPr/>
          </a:p>
          <a:p>
            <a:pPr indent="-514350" lvl="0" marL="650875"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 The test is commenced with R4 open and others closed.</a:t>
            </a:r>
            <a:endParaRPr/>
          </a:p>
          <a:p>
            <a:pPr indent="-514350" lvl="0" marL="650875" marR="0" rtl="0" algn="l">
              <a:lnSpc>
                <a:spcPct val="100000"/>
              </a:lnSpc>
              <a:spcBef>
                <a:spcPts val="560"/>
              </a:spcBef>
              <a:spcAft>
                <a:spcPts val="0"/>
              </a:spcAft>
              <a:buClr>
                <a:srgbClr val="F9F9F9"/>
              </a:buClr>
              <a:buSzPts val="1820"/>
              <a:buFont typeface="Lucida Sans"/>
              <a:buAutoNum type="arabicPeriod"/>
            </a:pPr>
            <a:r>
              <a:rPr b="0" i="0" lang="en-US" sz="2800" u="none">
                <a:solidFill>
                  <a:schemeClr val="lt1"/>
                </a:solidFill>
                <a:latin typeface="Book Antiqua"/>
                <a:ea typeface="Book Antiqua"/>
                <a:cs typeface="Book Antiqua"/>
                <a:sym typeface="Book Antiqua"/>
              </a:rPr>
              <a:t>To prevent any damage to the draught gauge , due to any undue pressure drop across the fabric a sfety valve  F is provided.</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6"/>
          <p:cNvSpPr txBox="1"/>
          <p:nvPr>
            <p:ph idx="1" type="body"/>
          </p:nvPr>
        </p:nvSpPr>
        <p:spPr>
          <a:xfrm>
            <a:off x="228600" y="381000"/>
            <a:ext cx="8686800" cy="62484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The area of the sample exposed for the test is 5.07 sq.cm 1 inch diameter circular fabric is exposed to air. </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From the readings of the rotameter, air permeability and air resistance can be calculated using the following formulae.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Air permeability= Average rate of air flow/5.07</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Air resistance = 5.07 / Average rate of air flow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7"/>
          <p:cNvSpPr txBox="1"/>
          <p:nvPr>
            <p:ph idx="4294967295" type="title"/>
          </p:nvPr>
        </p:nvSpPr>
        <p:spPr>
          <a:xfrm>
            <a:off x="457200" y="0"/>
            <a:ext cx="8229600" cy="7159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rgbClr val="EAD594"/>
              </a:buClr>
              <a:buSzPct val="100000"/>
              <a:buFont typeface="Lucida Sans"/>
              <a:buNone/>
            </a:pPr>
            <a:r>
              <a:rPr b="1" i="0" lang="en-US" sz="4100" u="none" cap="none" strike="noStrike">
                <a:solidFill>
                  <a:srgbClr val="EAD594"/>
                </a:solidFill>
                <a:latin typeface="Lucida Sans"/>
                <a:ea typeface="Lucida Sans"/>
                <a:cs typeface="Lucida Sans"/>
                <a:sym typeface="Lucida Sans"/>
              </a:rPr>
              <a:t>WATER PERMEABILITY TEST</a:t>
            </a:r>
            <a:endParaRPr b="1" i="0" sz="4100" u="none" cap="none" strike="noStrike">
              <a:solidFill>
                <a:srgbClr val="EAD594"/>
              </a:solidFill>
              <a:latin typeface="Lucida Sans"/>
              <a:ea typeface="Lucida Sans"/>
              <a:cs typeface="Lucida Sans"/>
              <a:sym typeface="Lucida Sans"/>
            </a:endParaRPr>
          </a:p>
        </p:txBody>
      </p:sp>
      <p:sp>
        <p:nvSpPr>
          <p:cNvPr id="347" name="Google Shape;347;p57"/>
          <p:cNvSpPr txBox="1"/>
          <p:nvPr>
            <p:ph idx="1" type="body"/>
          </p:nvPr>
        </p:nvSpPr>
        <p:spPr>
          <a:xfrm>
            <a:off x="0" y="609600"/>
            <a:ext cx="9144000" cy="60960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SPRAY TEST</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In this test a small scale mock rain shower is produced by pouring water through a spray nozzle.</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The water falls onto the specimen which is mounted over a 6inches diameter embroidery hoop and fixed at an angle of 45degree.</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To carry out the test 250  cu.cm of water 27 plus or minus degrees are poured steadily into the funnel.</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The distance from the bottom of the spray has finished, the sample holder is removed and the surplus water removed by tapping the frame  six times against a solid object, with the face of the sample facing the solid object.</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The assessment of the water repellency  of the fabric  is given by the spray rating.</a:t>
            </a:r>
            <a:endParaRPr/>
          </a:p>
          <a:p>
            <a:pPr indent="-411162" lvl="0" marL="547687" marR="0" rtl="0" algn="l">
              <a:lnSpc>
                <a:spcPct val="100000"/>
              </a:lnSpc>
              <a:spcBef>
                <a:spcPts val="400"/>
              </a:spcBef>
              <a:spcAft>
                <a:spcPts val="0"/>
              </a:spcAft>
              <a:buClr>
                <a:srgbClr val="F9F9F9"/>
              </a:buClr>
              <a:buSzPts val="1300"/>
              <a:buFont typeface="Noto Sans Symbols"/>
              <a:buNone/>
            </a:pPr>
            <a:r>
              <a:rPr b="0" i="0" lang="en-US" sz="2000" u="none">
                <a:solidFill>
                  <a:schemeClr val="lt1"/>
                </a:solidFill>
                <a:latin typeface="Book Antiqua"/>
                <a:ea typeface="Book Antiqua"/>
                <a:cs typeface="Book Antiqua"/>
                <a:sym typeface="Book Antiqua"/>
              </a:rPr>
              <a:t>After the removal  of the surplus water is accomplished the fabric surface is examined visually by matching against  the rating chart of photographs.</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8"/>
          <p:cNvSpPr txBox="1"/>
          <p:nvPr>
            <p:ph idx="1" type="body"/>
          </p:nvPr>
        </p:nvSpPr>
        <p:spPr>
          <a:xfrm>
            <a:off x="457200" y="1066800"/>
            <a:ext cx="8229600" cy="55626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100 – no sticking or wetting of the upper surface </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90 – slight random sticking or wetting of the upper surface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80 – wetting of upper surface at spray points</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70 – partial wetting of whole of upper surface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50 – complete wetting of whole of upper surface</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0 – complete wetting of whole of upper and lower surfaces.</a:t>
            </a:r>
            <a:endParaRPr/>
          </a:p>
          <a:p>
            <a:pPr indent="-411162" lvl="0" marL="547687" marR="0" rtl="0" algn="l">
              <a:lnSpc>
                <a:spcPct val="100000"/>
              </a:lnSpc>
              <a:spcBef>
                <a:spcPts val="560"/>
              </a:spcBef>
              <a:spcAft>
                <a:spcPts val="0"/>
              </a:spcAft>
              <a:buClr>
                <a:srgbClr val="F9F9F9"/>
              </a:buClr>
              <a:buSzPts val="1820"/>
              <a:buFont typeface="Noto Sans Symbols"/>
              <a:buNone/>
            </a:pPr>
            <a:r>
              <a:rPr b="0" i="0" lang="en-US" sz="2800" u="none">
                <a:solidFill>
                  <a:schemeClr val="lt1"/>
                </a:solidFill>
                <a:latin typeface="Book Antiqua"/>
                <a:ea typeface="Book Antiqua"/>
                <a:cs typeface="Book Antiqua"/>
                <a:sym typeface="Book Antiqua"/>
              </a:rPr>
              <a:t>Five test should be made and the mean is reported.</a:t>
            </a:r>
            <a:endParaRPr/>
          </a:p>
          <a:p>
            <a:pPr indent="-411162" lvl="0" marL="547687" marR="0" rtl="0" algn="l">
              <a:lnSpc>
                <a:spcPct val="100000"/>
              </a:lnSpc>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a:p>
            <a:pPr indent="-411162" lvl="0" marL="547687" marR="0" rtl="0" algn="l">
              <a:lnSpc>
                <a:spcPct val="100000"/>
              </a:lnSpc>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a:solidFill>
                <a:schemeClr val="lt1"/>
              </a:solidFill>
              <a:latin typeface="Book Antiqua"/>
              <a:ea typeface="Book Antiqua"/>
              <a:cs typeface="Book Antiqua"/>
              <a:sym typeface="Book Antiqu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9"/>
          <p:cNvSpPr txBox="1"/>
          <p:nvPr>
            <p:ph idx="4294967295" type="title"/>
          </p:nvPr>
        </p:nvSpPr>
        <p:spPr>
          <a:xfrm>
            <a:off x="457200" y="-76200"/>
            <a:ext cx="8229600" cy="9144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EAD594"/>
              </a:buClr>
              <a:buSzPts val="4100"/>
              <a:buFont typeface="Lucida Sans"/>
              <a:buNone/>
            </a:pPr>
            <a:r>
              <a:rPr b="1" i="0" lang="en-US" sz="4100" u="none" cap="none" strike="noStrike">
                <a:solidFill>
                  <a:srgbClr val="EAD594"/>
                </a:solidFill>
                <a:latin typeface="Lucida Sans"/>
                <a:ea typeface="Lucida Sans"/>
                <a:cs typeface="Lucida Sans"/>
                <a:sym typeface="Lucida Sans"/>
              </a:rPr>
              <a:t>BUNDERSMANN TESTER</a:t>
            </a:r>
            <a:endParaRPr b="1" i="0" sz="4100" u="none" cap="none" strike="noStrike">
              <a:solidFill>
                <a:srgbClr val="EAD594"/>
              </a:solidFill>
              <a:latin typeface="Lucida Sans"/>
              <a:ea typeface="Lucida Sans"/>
              <a:cs typeface="Lucida Sans"/>
              <a:sym typeface="Lucida Sans"/>
            </a:endParaRPr>
          </a:p>
        </p:txBody>
      </p:sp>
      <p:sp>
        <p:nvSpPr>
          <p:cNvPr id="358" name="Google Shape;358;p59"/>
          <p:cNvSpPr txBox="1"/>
          <p:nvPr>
            <p:ph idx="1" type="body"/>
          </p:nvPr>
        </p:nvSpPr>
        <p:spPr>
          <a:xfrm>
            <a:off x="0" y="685800"/>
            <a:ext cx="8991600" cy="60198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00000"/>
              </a:lnSpc>
              <a:spcBef>
                <a:spcPts val="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The fabric specimen are mounted over special cups or bezels and subjected to a shower of water from a multi nozzle drop producer.</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Water which penetrates the fabric is collected in the bezels and measured.</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The water which is retained by the specimen is also measured.</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The shower producer is mounted 150 cm above the four bezels.</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The bezels are mounted on an assembly rotating at 5 rpm. </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As the fabric circulate in the shower of water special wipes inside the bezels rub the underside of the specimens in order to reproduce the rubbing action mechanically which occurs in practice.</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After 10 minutes shower of controlled severity the specimens are removed and two values determined.</a:t>
            </a:r>
            <a:endParaRPr/>
          </a:p>
          <a:p>
            <a:pPr indent="-411162" lvl="0" marL="547687" marR="0" rtl="0" algn="l">
              <a:lnSpc>
                <a:spcPct val="100000"/>
              </a:lnSpc>
              <a:spcBef>
                <a:spcPts val="480"/>
              </a:spcBef>
              <a:spcAft>
                <a:spcPts val="0"/>
              </a:spcAft>
              <a:buClr>
                <a:srgbClr val="F9F9F9"/>
              </a:buClr>
              <a:buSzPts val="1560"/>
              <a:buFont typeface="Noto Sans Symbols"/>
              <a:buNone/>
            </a:pPr>
            <a:r>
              <a:rPr b="0" i="0" lang="en-US" sz="2400" u="none">
                <a:solidFill>
                  <a:schemeClr val="lt1"/>
                </a:solidFill>
                <a:latin typeface="Book Antiqua"/>
                <a:ea typeface="Book Antiqua"/>
                <a:cs typeface="Book Antiqua"/>
                <a:sym typeface="Book Antiqua"/>
              </a:rPr>
              <a:t>a) Penetration b) Absorption.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pex">
  <a:themeElements>
    <a:clrScheme name="Apex">
      <a:dk1>
        <a:srgbClr val="000000"/>
      </a:dk1>
      <a:lt1>
        <a:srgbClr val="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Apex">
  <a:themeElements>
    <a:clrScheme name="Apex">
      <a:dk1>
        <a:srgbClr val="000000"/>
      </a:dk1>
      <a:lt1>
        <a:srgbClr val="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