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3" r:id="rId1"/>
  </p:sldMasterIdLst>
  <p:sldIdLst>
    <p:sldId id="256" r:id="rId2"/>
    <p:sldId id="257" r:id="rId3"/>
    <p:sldId id="258" r:id="rId4"/>
    <p:sldId id="259" r:id="rId5"/>
    <p:sldId id="260" r:id="rId6"/>
    <p:sldId id="261" r:id="rId7"/>
    <p:sldId id="265" r:id="rId8"/>
    <p:sldId id="262" r:id="rId9"/>
    <p:sldId id="266" r:id="rId10"/>
    <p:sldId id="263" r:id="rId11"/>
    <p:sldId id="275" r:id="rId12"/>
    <p:sldId id="264" r:id="rId13"/>
    <p:sldId id="268" r:id="rId14"/>
    <p:sldId id="267" r:id="rId15"/>
    <p:sldId id="269" r:id="rId16"/>
    <p:sldId id="270" r:id="rId17"/>
    <p:sldId id="272" r:id="rId18"/>
    <p:sldId id="271" r:id="rId19"/>
    <p:sldId id="273"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55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2978261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3946068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8051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61CE4A-11B9-4BA2-A1FF-F6AB2DF54321}" type="datetimeFigureOut">
              <a:rPr lang="en-IN" smtClean="0"/>
              <a:t>08-12-2022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802921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61CE4A-11B9-4BA2-A1FF-F6AB2DF54321}" type="datetimeFigureOut">
              <a:rPr lang="en-IN" smtClean="0"/>
              <a:t>08-12-2022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2850383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61CE4A-11B9-4BA2-A1FF-F6AB2DF54321}" type="datetimeFigureOut">
              <a:rPr lang="en-IN" smtClean="0"/>
              <a:t>08-12-2022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3322159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61CE4A-11B9-4BA2-A1FF-F6AB2DF54321}" type="datetimeFigureOut">
              <a:rPr lang="en-IN" smtClean="0"/>
              <a:t>08-12-2022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3277857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61CE4A-11B9-4BA2-A1FF-F6AB2DF54321}" type="datetimeFigureOut">
              <a:rPr lang="en-IN" smtClean="0"/>
              <a:t>08-12-2022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254509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4361CE4A-11B9-4BA2-A1FF-F6AB2DF54321}" type="datetimeFigureOut">
              <a:rPr lang="en-IN" smtClean="0"/>
              <a:t>08-12-2022</a:t>
            </a:fld>
            <a:endParaRPr lang="en-IN"/>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688834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61CE4A-11B9-4BA2-A1FF-F6AB2DF54321}" type="datetimeFigureOut">
              <a:rPr lang="en-IN" smtClean="0"/>
              <a:t>08-12-2022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2215525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247064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3498103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1041948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1046826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21241339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4105948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61CE4A-11B9-4BA2-A1FF-F6AB2DF54321}" type="datetimeFigureOut">
              <a:rPr lang="en-IN" smtClean="0"/>
              <a:t>08-12-2022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9C957-D0D5-4D5F-A0C5-C774B91C5A4C}" type="slidenum">
              <a:rPr lang="en-IN" smtClean="0"/>
              <a:t>‹#›</a:t>
            </a:fld>
            <a:endParaRPr lang="en-IN"/>
          </a:p>
        </p:txBody>
      </p:sp>
    </p:spTree>
    <p:extLst>
      <p:ext uri="{BB962C8B-B14F-4D97-AF65-F5344CB8AC3E}">
        <p14:creationId xmlns:p14="http://schemas.microsoft.com/office/powerpoint/2010/main" val="2605143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361CE4A-11B9-4BA2-A1FF-F6AB2DF54321}" type="datetimeFigureOut">
              <a:rPr lang="en-IN" smtClean="0"/>
              <a:t>08-12-2022</a:t>
            </a:fld>
            <a:endParaRPr lang="en-IN"/>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IN"/>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0759C957-D0D5-4D5F-A0C5-C774B91C5A4C}" type="slidenum">
              <a:rPr lang="en-IN" smtClean="0"/>
              <a:t>‹#›</a:t>
            </a:fld>
            <a:endParaRPr lang="en-IN"/>
          </a:p>
        </p:txBody>
      </p:sp>
    </p:spTree>
    <p:extLst>
      <p:ext uri="{BB962C8B-B14F-4D97-AF65-F5344CB8AC3E}">
        <p14:creationId xmlns:p14="http://schemas.microsoft.com/office/powerpoint/2010/main" val="1486777062"/>
      </p:ext>
    </p:extLst>
  </p:cSld>
  <p:clrMap bg1="dk1" tx1="lt1" bg2="dk2" tx2="lt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C947F-9A6F-B161-7EFB-6ADEFEE86A8B}"/>
              </a:ext>
            </a:extLst>
          </p:cNvPr>
          <p:cNvSpPr>
            <a:spLocks noGrp="1"/>
          </p:cNvSpPr>
          <p:nvPr>
            <p:ph type="ctrTitle"/>
          </p:nvPr>
        </p:nvSpPr>
        <p:spPr>
          <a:xfrm>
            <a:off x="1614152" y="481774"/>
            <a:ext cx="9144000" cy="1758436"/>
          </a:xfrm>
        </p:spPr>
        <p:txBody>
          <a:bodyPr>
            <a:normAutofit/>
          </a:bodyPr>
          <a:lstStyle/>
          <a:p>
            <a:pPr algn="ctr"/>
            <a:r>
              <a:rPr lang="en-IN" dirty="0">
                <a:latin typeface="Algerian" panose="04020705040A02060702" pitchFamily="82" charset="0"/>
              </a:rPr>
              <a:t>FUNDAMENTALS OF TEXTILES</a:t>
            </a:r>
          </a:p>
        </p:txBody>
      </p:sp>
      <p:sp>
        <p:nvSpPr>
          <p:cNvPr id="3" name="Subtitle 2">
            <a:extLst>
              <a:ext uri="{FF2B5EF4-FFF2-40B4-BE49-F238E27FC236}">
                <a16:creationId xmlns:a16="http://schemas.microsoft.com/office/drawing/2014/main" id="{D3DEBC05-1AC5-0560-677C-593EB7D90A53}"/>
              </a:ext>
            </a:extLst>
          </p:cNvPr>
          <p:cNvSpPr>
            <a:spLocks noGrp="1"/>
          </p:cNvSpPr>
          <p:nvPr>
            <p:ph type="subTitle" idx="1"/>
          </p:nvPr>
        </p:nvSpPr>
        <p:spPr>
          <a:xfrm>
            <a:off x="1614152" y="2962029"/>
            <a:ext cx="9144000" cy="1655762"/>
          </a:xfrm>
        </p:spPr>
        <p:txBody>
          <a:bodyPr>
            <a:normAutofit/>
          </a:bodyPr>
          <a:lstStyle/>
          <a:p>
            <a:pPr algn="ctr"/>
            <a:r>
              <a:rPr lang="en-IN" sz="2800" b="1" dirty="0">
                <a:latin typeface="Arial Black" panose="020B0A04020102020204" pitchFamily="34" charset="0"/>
              </a:rPr>
              <a:t>UNIT – 1</a:t>
            </a:r>
          </a:p>
          <a:p>
            <a:pPr algn="ctr"/>
            <a:r>
              <a:rPr lang="en-IN" sz="2800" b="1" dirty="0">
                <a:latin typeface="Arial Black" panose="020B0A04020102020204" pitchFamily="34" charset="0"/>
              </a:rPr>
              <a:t>INTRODUCTION TO TEXTILE FIBERS</a:t>
            </a:r>
          </a:p>
          <a:p>
            <a:pPr algn="ctr"/>
            <a:endParaRPr lang="en-IN" sz="2800" b="1" dirty="0">
              <a:latin typeface="Arial Black" panose="020B0A04020102020204" pitchFamily="34" charset="0"/>
            </a:endParaRPr>
          </a:p>
        </p:txBody>
      </p:sp>
    </p:spTree>
    <p:extLst>
      <p:ext uri="{BB962C8B-B14F-4D97-AF65-F5344CB8AC3E}">
        <p14:creationId xmlns:p14="http://schemas.microsoft.com/office/powerpoint/2010/main" val="509069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86D647-0A39-4E23-7928-576D696BAA50}"/>
              </a:ext>
            </a:extLst>
          </p:cNvPr>
          <p:cNvSpPr txBox="1"/>
          <p:nvPr/>
        </p:nvSpPr>
        <p:spPr>
          <a:xfrm>
            <a:off x="3009364" y="342179"/>
            <a:ext cx="6031605"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IN" sz="2800" dirty="0">
                <a:latin typeface="Arial Black" panose="020B0A04020102020204" pitchFamily="34" charset="0"/>
              </a:rPr>
              <a:t>Classification of textile fibers</a:t>
            </a:r>
          </a:p>
        </p:txBody>
      </p:sp>
      <p:sp>
        <p:nvSpPr>
          <p:cNvPr id="3" name="Minus Sign 2">
            <a:extLst>
              <a:ext uri="{FF2B5EF4-FFF2-40B4-BE49-F238E27FC236}">
                <a16:creationId xmlns:a16="http://schemas.microsoft.com/office/drawing/2014/main" id="{BD17F688-D1A8-EE79-3E4F-CE70F279A12E}"/>
              </a:ext>
            </a:extLst>
          </p:cNvPr>
          <p:cNvSpPr/>
          <p:nvPr/>
        </p:nvSpPr>
        <p:spPr>
          <a:xfrm>
            <a:off x="1166235" y="1146222"/>
            <a:ext cx="9933795" cy="152676"/>
          </a:xfrm>
          <a:prstGeom prst="mathMinus">
            <a:avLst/>
          </a:prstGeom>
          <a:solidFill>
            <a:schemeClr val="tx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solidFill>
                <a:schemeClr val="tx1"/>
              </a:solidFill>
            </a:endParaRPr>
          </a:p>
        </p:txBody>
      </p:sp>
      <p:sp>
        <p:nvSpPr>
          <p:cNvPr id="4" name="Arrow: Down 3">
            <a:extLst>
              <a:ext uri="{FF2B5EF4-FFF2-40B4-BE49-F238E27FC236}">
                <a16:creationId xmlns:a16="http://schemas.microsoft.com/office/drawing/2014/main" id="{796886D7-FA69-2AC1-3986-E2D6815D911D}"/>
              </a:ext>
            </a:extLst>
          </p:cNvPr>
          <p:cNvSpPr/>
          <p:nvPr/>
        </p:nvSpPr>
        <p:spPr>
          <a:xfrm>
            <a:off x="2434643" y="1204176"/>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5" name="Arrow: Down 4">
            <a:extLst>
              <a:ext uri="{FF2B5EF4-FFF2-40B4-BE49-F238E27FC236}">
                <a16:creationId xmlns:a16="http://schemas.microsoft.com/office/drawing/2014/main" id="{7C8E0DF5-E1D2-90BE-F6BB-3050155526ED}"/>
              </a:ext>
            </a:extLst>
          </p:cNvPr>
          <p:cNvSpPr/>
          <p:nvPr/>
        </p:nvSpPr>
        <p:spPr>
          <a:xfrm>
            <a:off x="9667205" y="1204176"/>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6" name="TextBox 5">
            <a:extLst>
              <a:ext uri="{FF2B5EF4-FFF2-40B4-BE49-F238E27FC236}">
                <a16:creationId xmlns:a16="http://schemas.microsoft.com/office/drawing/2014/main" id="{A1F382CB-BB0A-BD65-25AB-030B85578DAC}"/>
              </a:ext>
            </a:extLst>
          </p:cNvPr>
          <p:cNvSpPr txBox="1"/>
          <p:nvPr/>
        </p:nvSpPr>
        <p:spPr>
          <a:xfrm>
            <a:off x="1496631" y="1609217"/>
            <a:ext cx="2236631"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Natural fibers</a:t>
            </a:r>
          </a:p>
        </p:txBody>
      </p:sp>
      <p:sp>
        <p:nvSpPr>
          <p:cNvPr id="7" name="TextBox 6">
            <a:extLst>
              <a:ext uri="{FF2B5EF4-FFF2-40B4-BE49-F238E27FC236}">
                <a16:creationId xmlns:a16="http://schemas.microsoft.com/office/drawing/2014/main" id="{4C2A406D-E1A0-1524-49F2-F97FA467BC99}"/>
              </a:ext>
            </a:extLst>
          </p:cNvPr>
          <p:cNvSpPr txBox="1"/>
          <p:nvPr/>
        </p:nvSpPr>
        <p:spPr>
          <a:xfrm>
            <a:off x="8688300" y="1649305"/>
            <a:ext cx="2358981"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Man-made fibers</a:t>
            </a:r>
          </a:p>
        </p:txBody>
      </p:sp>
      <p:sp>
        <p:nvSpPr>
          <p:cNvPr id="8" name="Minus Sign 7">
            <a:extLst>
              <a:ext uri="{FF2B5EF4-FFF2-40B4-BE49-F238E27FC236}">
                <a16:creationId xmlns:a16="http://schemas.microsoft.com/office/drawing/2014/main" id="{B4252056-36D3-20FE-4AFE-4B6E7193A519}"/>
              </a:ext>
            </a:extLst>
          </p:cNvPr>
          <p:cNvSpPr/>
          <p:nvPr/>
        </p:nvSpPr>
        <p:spPr>
          <a:xfrm>
            <a:off x="6087414" y="541899"/>
            <a:ext cx="45719" cy="1159097"/>
          </a:xfrm>
          <a:prstGeom prst="mathMinus">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9" name="Minus Sign 8">
            <a:extLst>
              <a:ext uri="{FF2B5EF4-FFF2-40B4-BE49-F238E27FC236}">
                <a16:creationId xmlns:a16="http://schemas.microsoft.com/office/drawing/2014/main" id="{B4DF3849-525B-B5B3-2E40-FBB36928E304}"/>
              </a:ext>
            </a:extLst>
          </p:cNvPr>
          <p:cNvSpPr/>
          <p:nvPr/>
        </p:nvSpPr>
        <p:spPr>
          <a:xfrm>
            <a:off x="559158" y="2022710"/>
            <a:ext cx="4356063" cy="162004"/>
          </a:xfrm>
          <a:prstGeom prst="mathMinus">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10" name="Arrow: Down 9">
            <a:extLst>
              <a:ext uri="{FF2B5EF4-FFF2-40B4-BE49-F238E27FC236}">
                <a16:creationId xmlns:a16="http://schemas.microsoft.com/office/drawing/2014/main" id="{EDC5BE01-BFAF-6D90-DD55-167A528A7E02}"/>
              </a:ext>
            </a:extLst>
          </p:cNvPr>
          <p:cNvSpPr/>
          <p:nvPr/>
        </p:nvSpPr>
        <p:spPr>
          <a:xfrm>
            <a:off x="1101789" y="2101104"/>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11" name="Arrow: Down 10">
            <a:extLst>
              <a:ext uri="{FF2B5EF4-FFF2-40B4-BE49-F238E27FC236}">
                <a16:creationId xmlns:a16="http://schemas.microsoft.com/office/drawing/2014/main" id="{28BCA718-D894-F78A-8F6C-766663E376C3}"/>
              </a:ext>
            </a:extLst>
          </p:cNvPr>
          <p:cNvSpPr/>
          <p:nvPr/>
        </p:nvSpPr>
        <p:spPr>
          <a:xfrm>
            <a:off x="2650899" y="2113880"/>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12" name="Arrow: Down 11">
            <a:extLst>
              <a:ext uri="{FF2B5EF4-FFF2-40B4-BE49-F238E27FC236}">
                <a16:creationId xmlns:a16="http://schemas.microsoft.com/office/drawing/2014/main" id="{92562C80-4EB2-C4E1-97DC-21AE239F8823}"/>
              </a:ext>
            </a:extLst>
          </p:cNvPr>
          <p:cNvSpPr/>
          <p:nvPr/>
        </p:nvSpPr>
        <p:spPr>
          <a:xfrm>
            <a:off x="4200009" y="2109685"/>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14" name="TextBox 13">
            <a:extLst>
              <a:ext uri="{FF2B5EF4-FFF2-40B4-BE49-F238E27FC236}">
                <a16:creationId xmlns:a16="http://schemas.microsoft.com/office/drawing/2014/main" id="{8A79AD1E-1129-3347-187B-DE172358DDFF}"/>
              </a:ext>
            </a:extLst>
          </p:cNvPr>
          <p:cNvSpPr txBox="1"/>
          <p:nvPr/>
        </p:nvSpPr>
        <p:spPr>
          <a:xfrm>
            <a:off x="478928" y="2618543"/>
            <a:ext cx="1403799" cy="707886"/>
          </a:xfrm>
          <a:prstGeom prst="rect">
            <a:avLst/>
          </a:prstGeom>
          <a:noFill/>
        </p:spPr>
        <p:txBody>
          <a:bodyPr wrap="square" rtlCol="0">
            <a:spAutoFit/>
          </a:bodyPr>
          <a:lstStyle/>
          <a:p>
            <a:pPr algn="ctr"/>
            <a:r>
              <a:rPr lang="en-IN" sz="2000" dirty="0">
                <a:latin typeface="Times New Roman" panose="02020603050405020304" pitchFamily="18" charset="0"/>
                <a:cs typeface="Times New Roman" panose="02020603050405020304" pitchFamily="18" charset="0"/>
              </a:rPr>
              <a:t>Vegetable fiber</a:t>
            </a:r>
          </a:p>
        </p:txBody>
      </p:sp>
      <p:sp>
        <p:nvSpPr>
          <p:cNvPr id="15" name="TextBox 14">
            <a:extLst>
              <a:ext uri="{FF2B5EF4-FFF2-40B4-BE49-F238E27FC236}">
                <a16:creationId xmlns:a16="http://schemas.microsoft.com/office/drawing/2014/main" id="{2ACD8AAB-CB7F-8F35-999D-3B524C8A19DF}"/>
              </a:ext>
            </a:extLst>
          </p:cNvPr>
          <p:cNvSpPr txBox="1"/>
          <p:nvPr/>
        </p:nvSpPr>
        <p:spPr>
          <a:xfrm>
            <a:off x="2039151" y="2642720"/>
            <a:ext cx="1403799" cy="707886"/>
          </a:xfrm>
          <a:prstGeom prst="rect">
            <a:avLst/>
          </a:prstGeom>
          <a:noFill/>
        </p:spPr>
        <p:txBody>
          <a:bodyPr wrap="square" rtlCol="0">
            <a:spAutoFit/>
          </a:bodyPr>
          <a:lstStyle/>
          <a:p>
            <a:pPr algn="ctr"/>
            <a:r>
              <a:rPr lang="en-IN" sz="2000" dirty="0">
                <a:latin typeface="Times New Roman" panose="02020603050405020304" pitchFamily="18" charset="0"/>
                <a:cs typeface="Times New Roman" panose="02020603050405020304" pitchFamily="18" charset="0"/>
              </a:rPr>
              <a:t>Animal fiber</a:t>
            </a:r>
          </a:p>
        </p:txBody>
      </p:sp>
      <p:sp>
        <p:nvSpPr>
          <p:cNvPr id="16" name="TextBox 15">
            <a:extLst>
              <a:ext uri="{FF2B5EF4-FFF2-40B4-BE49-F238E27FC236}">
                <a16:creationId xmlns:a16="http://schemas.microsoft.com/office/drawing/2014/main" id="{99F1EAFB-1DB3-F539-5594-AE55F682C94B}"/>
              </a:ext>
            </a:extLst>
          </p:cNvPr>
          <p:cNvSpPr txBox="1"/>
          <p:nvPr/>
        </p:nvSpPr>
        <p:spPr>
          <a:xfrm>
            <a:off x="3613749" y="2631334"/>
            <a:ext cx="1403799" cy="707886"/>
          </a:xfrm>
          <a:prstGeom prst="rect">
            <a:avLst/>
          </a:prstGeom>
          <a:noFill/>
        </p:spPr>
        <p:txBody>
          <a:bodyPr wrap="square" rtlCol="0">
            <a:spAutoFit/>
          </a:bodyPr>
          <a:lstStyle/>
          <a:p>
            <a:pPr algn="ctr"/>
            <a:r>
              <a:rPr lang="en-IN" sz="2000" dirty="0">
                <a:latin typeface="Times New Roman" panose="02020603050405020304" pitchFamily="18" charset="0"/>
                <a:cs typeface="Times New Roman" panose="02020603050405020304" pitchFamily="18" charset="0"/>
              </a:rPr>
              <a:t>Mineral fiber</a:t>
            </a:r>
          </a:p>
        </p:txBody>
      </p:sp>
      <p:sp>
        <p:nvSpPr>
          <p:cNvPr id="17" name="Minus Sign 16">
            <a:extLst>
              <a:ext uri="{FF2B5EF4-FFF2-40B4-BE49-F238E27FC236}">
                <a16:creationId xmlns:a16="http://schemas.microsoft.com/office/drawing/2014/main" id="{6156CA51-0088-37FF-8CF5-29CB82A0225F}"/>
              </a:ext>
            </a:extLst>
          </p:cNvPr>
          <p:cNvSpPr/>
          <p:nvPr/>
        </p:nvSpPr>
        <p:spPr>
          <a:xfrm>
            <a:off x="7314865" y="2072912"/>
            <a:ext cx="4584879" cy="141668"/>
          </a:xfrm>
          <a:prstGeom prst="mathMinus">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19" name="Arrow: Down 18">
            <a:extLst>
              <a:ext uri="{FF2B5EF4-FFF2-40B4-BE49-F238E27FC236}">
                <a16:creationId xmlns:a16="http://schemas.microsoft.com/office/drawing/2014/main" id="{4FB2928D-C6B6-7B86-C772-F052047A71E0}"/>
              </a:ext>
            </a:extLst>
          </p:cNvPr>
          <p:cNvSpPr/>
          <p:nvPr/>
        </p:nvSpPr>
        <p:spPr>
          <a:xfrm>
            <a:off x="7840228" y="2160740"/>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20" name="Arrow: Down 19">
            <a:extLst>
              <a:ext uri="{FF2B5EF4-FFF2-40B4-BE49-F238E27FC236}">
                <a16:creationId xmlns:a16="http://schemas.microsoft.com/office/drawing/2014/main" id="{E992268F-8575-C9AE-53FC-89806487218E}"/>
              </a:ext>
            </a:extLst>
          </p:cNvPr>
          <p:cNvSpPr/>
          <p:nvPr/>
        </p:nvSpPr>
        <p:spPr>
          <a:xfrm>
            <a:off x="9607304" y="2150071"/>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21" name="Arrow: Down 20">
            <a:extLst>
              <a:ext uri="{FF2B5EF4-FFF2-40B4-BE49-F238E27FC236}">
                <a16:creationId xmlns:a16="http://schemas.microsoft.com/office/drawing/2014/main" id="{B2720CDD-6B92-B5C3-3E3F-C5AB37F5A667}"/>
              </a:ext>
            </a:extLst>
          </p:cNvPr>
          <p:cNvSpPr/>
          <p:nvPr/>
        </p:nvSpPr>
        <p:spPr>
          <a:xfrm>
            <a:off x="11178589" y="2124717"/>
            <a:ext cx="180304" cy="386366"/>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solidFill>
                <a:schemeClr val="tx1"/>
              </a:solidFill>
            </a:endParaRPr>
          </a:p>
        </p:txBody>
      </p:sp>
      <p:sp>
        <p:nvSpPr>
          <p:cNvPr id="22" name="TextBox 21">
            <a:extLst>
              <a:ext uri="{FF2B5EF4-FFF2-40B4-BE49-F238E27FC236}">
                <a16:creationId xmlns:a16="http://schemas.microsoft.com/office/drawing/2014/main" id="{A55AF173-BF71-278E-581D-4B6150EA5D68}"/>
              </a:ext>
            </a:extLst>
          </p:cNvPr>
          <p:cNvSpPr txBox="1"/>
          <p:nvPr/>
        </p:nvSpPr>
        <p:spPr>
          <a:xfrm>
            <a:off x="6959000" y="2582188"/>
            <a:ext cx="1885681" cy="1015663"/>
          </a:xfrm>
          <a:prstGeom prst="rect">
            <a:avLst/>
          </a:prstGeom>
          <a:noFill/>
        </p:spPr>
        <p:txBody>
          <a:bodyPr wrap="square" rtlCol="0">
            <a:spAutoFit/>
          </a:bodyPr>
          <a:lstStyle/>
          <a:p>
            <a:pPr algn="ctr"/>
            <a:r>
              <a:rPr lang="en-IN" sz="2000" dirty="0">
                <a:latin typeface="Times New Roman" panose="02020603050405020304" pitchFamily="18" charset="0"/>
                <a:cs typeface="Times New Roman" panose="02020603050405020304" pitchFamily="18" charset="0"/>
              </a:rPr>
              <a:t>Re-generated/</a:t>
            </a:r>
          </a:p>
          <a:p>
            <a:pPr algn="ctr"/>
            <a:r>
              <a:rPr lang="en-IN" sz="2000" dirty="0">
                <a:latin typeface="Times New Roman" panose="02020603050405020304" pitchFamily="18" charset="0"/>
                <a:cs typeface="Times New Roman" panose="02020603050405020304" pitchFamily="18" charset="0"/>
              </a:rPr>
              <a:t>Semi-synthetic fiber</a:t>
            </a:r>
          </a:p>
        </p:txBody>
      </p:sp>
      <p:sp>
        <p:nvSpPr>
          <p:cNvPr id="23" name="TextBox 22">
            <a:extLst>
              <a:ext uri="{FF2B5EF4-FFF2-40B4-BE49-F238E27FC236}">
                <a16:creationId xmlns:a16="http://schemas.microsoft.com/office/drawing/2014/main" id="{2AC2491C-BC57-2F56-2D1B-D8A3F495685A}"/>
              </a:ext>
            </a:extLst>
          </p:cNvPr>
          <p:cNvSpPr txBox="1"/>
          <p:nvPr/>
        </p:nvSpPr>
        <p:spPr>
          <a:xfrm>
            <a:off x="8921504" y="2631334"/>
            <a:ext cx="1551903" cy="707886"/>
          </a:xfrm>
          <a:prstGeom prst="rect">
            <a:avLst/>
          </a:prstGeom>
          <a:noFill/>
        </p:spPr>
        <p:txBody>
          <a:bodyPr wrap="square" rtlCol="0">
            <a:spAutoFit/>
          </a:bodyPr>
          <a:lstStyle/>
          <a:p>
            <a:pPr algn="ctr"/>
            <a:r>
              <a:rPr lang="en-IN" sz="2000" dirty="0">
                <a:latin typeface="Times New Roman" panose="02020603050405020304" pitchFamily="18" charset="0"/>
                <a:cs typeface="Times New Roman" panose="02020603050405020304" pitchFamily="18" charset="0"/>
              </a:rPr>
              <a:t>Synthetic fiber</a:t>
            </a:r>
          </a:p>
        </p:txBody>
      </p:sp>
      <p:sp>
        <p:nvSpPr>
          <p:cNvPr id="24" name="TextBox 23">
            <a:extLst>
              <a:ext uri="{FF2B5EF4-FFF2-40B4-BE49-F238E27FC236}">
                <a16:creationId xmlns:a16="http://schemas.microsoft.com/office/drawing/2014/main" id="{BDD6063E-D8C5-FBEC-0974-460C624A8FF5}"/>
              </a:ext>
            </a:extLst>
          </p:cNvPr>
          <p:cNvSpPr txBox="1"/>
          <p:nvPr/>
        </p:nvSpPr>
        <p:spPr>
          <a:xfrm>
            <a:off x="10453353" y="2634554"/>
            <a:ext cx="1551903" cy="707886"/>
          </a:xfrm>
          <a:prstGeom prst="rect">
            <a:avLst/>
          </a:prstGeom>
          <a:noFill/>
        </p:spPr>
        <p:txBody>
          <a:bodyPr wrap="square" rtlCol="0">
            <a:spAutoFit/>
          </a:bodyPr>
          <a:lstStyle/>
          <a:p>
            <a:pPr algn="ctr"/>
            <a:r>
              <a:rPr lang="en-IN" sz="2000" dirty="0">
                <a:latin typeface="Times New Roman" panose="02020603050405020304" pitchFamily="18" charset="0"/>
                <a:cs typeface="Times New Roman" panose="02020603050405020304" pitchFamily="18" charset="0"/>
              </a:rPr>
              <a:t>Inorganic fiber</a:t>
            </a:r>
          </a:p>
        </p:txBody>
      </p:sp>
      <p:sp>
        <p:nvSpPr>
          <p:cNvPr id="25" name="TextBox 24">
            <a:extLst>
              <a:ext uri="{FF2B5EF4-FFF2-40B4-BE49-F238E27FC236}">
                <a16:creationId xmlns:a16="http://schemas.microsoft.com/office/drawing/2014/main" id="{E2A67670-C5F7-599C-C914-788324C4248B}"/>
              </a:ext>
            </a:extLst>
          </p:cNvPr>
          <p:cNvSpPr txBox="1"/>
          <p:nvPr/>
        </p:nvSpPr>
        <p:spPr>
          <a:xfrm>
            <a:off x="399889" y="3444644"/>
            <a:ext cx="1639262" cy="2862322"/>
          </a:xfrm>
          <a:prstGeom prst="rect">
            <a:avLst/>
          </a:prstGeom>
          <a:noFill/>
        </p:spPr>
        <p:txBody>
          <a:bodyPr wrap="square" rtlCol="0">
            <a:spAutoFit/>
          </a:bodyPr>
          <a:lstStyle/>
          <a:p>
            <a:pPr marL="285750" indent="-285750">
              <a:buFont typeface="Arial" panose="020B0604020202020204" pitchFamily="34" charset="0"/>
              <a:buChar char="•"/>
            </a:pPr>
            <a:r>
              <a:rPr lang="en-IN" dirty="0"/>
              <a:t>Cotton (seed fib.)</a:t>
            </a:r>
          </a:p>
          <a:p>
            <a:pPr marL="285750" indent="-285750">
              <a:buFont typeface="Arial" panose="020B0604020202020204" pitchFamily="34" charset="0"/>
              <a:buChar char="•"/>
            </a:pPr>
            <a:r>
              <a:rPr lang="en-IN" dirty="0"/>
              <a:t>Sisal (leaf fib.)</a:t>
            </a:r>
          </a:p>
          <a:p>
            <a:pPr marL="285750" indent="-285750">
              <a:buFont typeface="Arial" panose="020B0604020202020204" pitchFamily="34" charset="0"/>
              <a:buChar char="•"/>
            </a:pPr>
            <a:r>
              <a:rPr lang="en-IN" dirty="0"/>
              <a:t>Jute (bast fib.)</a:t>
            </a:r>
          </a:p>
          <a:p>
            <a:pPr marL="285750" indent="-285750">
              <a:buFont typeface="Arial" panose="020B0604020202020204" pitchFamily="34" charset="0"/>
              <a:buChar char="•"/>
            </a:pPr>
            <a:r>
              <a:rPr lang="en-IN" dirty="0"/>
              <a:t>Bamboo (stalk fib.)</a:t>
            </a:r>
          </a:p>
          <a:p>
            <a:pPr marL="285750" indent="-285750">
              <a:buFont typeface="Arial" panose="020B0604020202020204" pitchFamily="34" charset="0"/>
              <a:buChar char="•"/>
            </a:pPr>
            <a:r>
              <a:rPr lang="en-IN" dirty="0"/>
              <a:t>Coir (fruit fib.)</a:t>
            </a:r>
          </a:p>
        </p:txBody>
      </p:sp>
      <p:sp>
        <p:nvSpPr>
          <p:cNvPr id="26" name="TextBox 25">
            <a:extLst>
              <a:ext uri="{FF2B5EF4-FFF2-40B4-BE49-F238E27FC236}">
                <a16:creationId xmlns:a16="http://schemas.microsoft.com/office/drawing/2014/main" id="{CA5AF847-F8D1-D259-2CFC-ACFA2B7BCF37}"/>
              </a:ext>
            </a:extLst>
          </p:cNvPr>
          <p:cNvSpPr txBox="1"/>
          <p:nvPr/>
        </p:nvSpPr>
        <p:spPr>
          <a:xfrm>
            <a:off x="2039151" y="3429000"/>
            <a:ext cx="1565855" cy="1200329"/>
          </a:xfrm>
          <a:prstGeom prst="rect">
            <a:avLst/>
          </a:prstGeom>
          <a:noFill/>
        </p:spPr>
        <p:txBody>
          <a:bodyPr wrap="square" rtlCol="0">
            <a:spAutoFit/>
          </a:bodyPr>
          <a:lstStyle/>
          <a:p>
            <a:pPr marL="285750" indent="-285750">
              <a:buFont typeface="Arial" panose="020B0604020202020204" pitchFamily="34" charset="0"/>
              <a:buChar char="•"/>
            </a:pPr>
            <a:r>
              <a:rPr lang="en-IN" dirty="0"/>
              <a:t>Wool (sheep)</a:t>
            </a:r>
          </a:p>
          <a:p>
            <a:pPr marL="285750" indent="-285750">
              <a:buFont typeface="Arial" panose="020B0604020202020204" pitchFamily="34" charset="0"/>
              <a:buChar char="•"/>
            </a:pPr>
            <a:r>
              <a:rPr lang="en-IN" dirty="0"/>
              <a:t>Silk (silkworm)</a:t>
            </a:r>
          </a:p>
        </p:txBody>
      </p:sp>
      <p:sp>
        <p:nvSpPr>
          <p:cNvPr id="27" name="TextBox 26">
            <a:extLst>
              <a:ext uri="{FF2B5EF4-FFF2-40B4-BE49-F238E27FC236}">
                <a16:creationId xmlns:a16="http://schemas.microsoft.com/office/drawing/2014/main" id="{DFA8D1C1-3189-6270-0DA8-130E2E4130F8}"/>
              </a:ext>
            </a:extLst>
          </p:cNvPr>
          <p:cNvSpPr txBox="1"/>
          <p:nvPr/>
        </p:nvSpPr>
        <p:spPr>
          <a:xfrm>
            <a:off x="3709533" y="3429000"/>
            <a:ext cx="1565855" cy="369332"/>
          </a:xfrm>
          <a:prstGeom prst="rect">
            <a:avLst/>
          </a:prstGeom>
          <a:noFill/>
        </p:spPr>
        <p:txBody>
          <a:bodyPr wrap="square" rtlCol="0">
            <a:spAutoFit/>
          </a:bodyPr>
          <a:lstStyle/>
          <a:p>
            <a:pPr marL="285750" indent="-285750">
              <a:buFont typeface="Arial" panose="020B0604020202020204" pitchFamily="34" charset="0"/>
              <a:buChar char="•"/>
            </a:pPr>
            <a:r>
              <a:rPr lang="en-IN" dirty="0"/>
              <a:t>Asbestos</a:t>
            </a:r>
          </a:p>
        </p:txBody>
      </p:sp>
      <p:sp>
        <p:nvSpPr>
          <p:cNvPr id="28" name="TextBox 27">
            <a:extLst>
              <a:ext uri="{FF2B5EF4-FFF2-40B4-BE49-F238E27FC236}">
                <a16:creationId xmlns:a16="http://schemas.microsoft.com/office/drawing/2014/main" id="{0CD83FAC-AD05-CDCC-5CCE-12FCB938A5B3}"/>
              </a:ext>
            </a:extLst>
          </p:cNvPr>
          <p:cNvSpPr txBox="1"/>
          <p:nvPr/>
        </p:nvSpPr>
        <p:spPr>
          <a:xfrm>
            <a:off x="6959000" y="3613666"/>
            <a:ext cx="1885681" cy="1200329"/>
          </a:xfrm>
          <a:prstGeom prst="rect">
            <a:avLst/>
          </a:prstGeom>
          <a:noFill/>
        </p:spPr>
        <p:txBody>
          <a:bodyPr wrap="square" rtlCol="0">
            <a:spAutoFit/>
          </a:bodyPr>
          <a:lstStyle/>
          <a:p>
            <a:pPr marL="285750" indent="-285750">
              <a:buFont typeface="Arial" panose="020B0604020202020204" pitchFamily="34" charset="0"/>
              <a:buChar char="•"/>
            </a:pPr>
            <a:r>
              <a:rPr lang="en-IN" dirty="0"/>
              <a:t>Viscose rayon</a:t>
            </a:r>
          </a:p>
          <a:p>
            <a:pPr marL="285750" indent="-285750">
              <a:buFont typeface="Arial" panose="020B0604020202020204" pitchFamily="34" charset="0"/>
              <a:buChar char="•"/>
            </a:pPr>
            <a:r>
              <a:rPr lang="en-IN" dirty="0"/>
              <a:t>Modal </a:t>
            </a:r>
          </a:p>
          <a:p>
            <a:pPr marL="285750" indent="-285750">
              <a:buFont typeface="Arial" panose="020B0604020202020204" pitchFamily="34" charset="0"/>
              <a:buChar char="•"/>
            </a:pPr>
            <a:r>
              <a:rPr lang="en-IN" dirty="0"/>
              <a:t>Acetate</a:t>
            </a:r>
          </a:p>
        </p:txBody>
      </p:sp>
      <p:sp>
        <p:nvSpPr>
          <p:cNvPr id="29" name="TextBox 28">
            <a:extLst>
              <a:ext uri="{FF2B5EF4-FFF2-40B4-BE49-F238E27FC236}">
                <a16:creationId xmlns:a16="http://schemas.microsoft.com/office/drawing/2014/main" id="{D700CAB1-5FAB-4E17-1F0C-16D2F9A5EC6C}"/>
              </a:ext>
            </a:extLst>
          </p:cNvPr>
          <p:cNvSpPr txBox="1"/>
          <p:nvPr/>
        </p:nvSpPr>
        <p:spPr>
          <a:xfrm>
            <a:off x="8944644" y="3613666"/>
            <a:ext cx="1885681" cy="1477328"/>
          </a:xfrm>
          <a:prstGeom prst="rect">
            <a:avLst/>
          </a:prstGeom>
          <a:noFill/>
        </p:spPr>
        <p:txBody>
          <a:bodyPr wrap="square" rtlCol="0">
            <a:spAutoFit/>
          </a:bodyPr>
          <a:lstStyle/>
          <a:p>
            <a:pPr marL="285750" indent="-285750">
              <a:buFont typeface="Arial" panose="020B0604020202020204" pitchFamily="34" charset="0"/>
              <a:buChar char="•"/>
            </a:pPr>
            <a:r>
              <a:rPr lang="en-IN" dirty="0"/>
              <a:t>Nylon</a:t>
            </a:r>
          </a:p>
          <a:p>
            <a:pPr marL="285750" indent="-285750">
              <a:buFont typeface="Arial" panose="020B0604020202020204" pitchFamily="34" charset="0"/>
              <a:buChar char="•"/>
            </a:pPr>
            <a:r>
              <a:rPr lang="en-IN" dirty="0"/>
              <a:t>Polyester</a:t>
            </a:r>
          </a:p>
          <a:p>
            <a:pPr marL="285750" indent="-285750">
              <a:buFont typeface="Arial" panose="020B0604020202020204" pitchFamily="34" charset="0"/>
              <a:buChar char="•"/>
            </a:pPr>
            <a:r>
              <a:rPr lang="en-IN" dirty="0"/>
              <a:t>Acrylic</a:t>
            </a:r>
          </a:p>
          <a:p>
            <a:pPr marL="285750" indent="-285750">
              <a:buFont typeface="Arial" panose="020B0604020202020204" pitchFamily="34" charset="0"/>
              <a:buChar char="•"/>
            </a:pPr>
            <a:r>
              <a:rPr lang="en-IN" dirty="0"/>
              <a:t>Polypropylene</a:t>
            </a:r>
          </a:p>
        </p:txBody>
      </p:sp>
      <p:sp>
        <p:nvSpPr>
          <p:cNvPr id="30" name="TextBox 29">
            <a:extLst>
              <a:ext uri="{FF2B5EF4-FFF2-40B4-BE49-F238E27FC236}">
                <a16:creationId xmlns:a16="http://schemas.microsoft.com/office/drawing/2014/main" id="{7AA44291-7B0D-4EA5-279D-85113E723D65}"/>
              </a:ext>
            </a:extLst>
          </p:cNvPr>
          <p:cNvSpPr txBox="1"/>
          <p:nvPr/>
        </p:nvSpPr>
        <p:spPr>
          <a:xfrm>
            <a:off x="10632820" y="3613666"/>
            <a:ext cx="1565855" cy="646331"/>
          </a:xfrm>
          <a:prstGeom prst="rect">
            <a:avLst/>
          </a:prstGeom>
          <a:noFill/>
        </p:spPr>
        <p:txBody>
          <a:bodyPr wrap="square" rtlCol="0">
            <a:spAutoFit/>
          </a:bodyPr>
          <a:lstStyle/>
          <a:p>
            <a:pPr marL="285750" indent="-285750">
              <a:buFont typeface="Arial" panose="020B0604020202020204" pitchFamily="34" charset="0"/>
              <a:buChar char="•"/>
            </a:pPr>
            <a:r>
              <a:rPr lang="en-IN" dirty="0"/>
              <a:t>Metal</a:t>
            </a:r>
          </a:p>
          <a:p>
            <a:pPr marL="285750" indent="-285750">
              <a:buFont typeface="Arial" panose="020B0604020202020204" pitchFamily="34" charset="0"/>
              <a:buChar char="•"/>
            </a:pPr>
            <a:r>
              <a:rPr lang="en-IN" dirty="0"/>
              <a:t>Glass</a:t>
            </a:r>
          </a:p>
        </p:txBody>
      </p:sp>
    </p:spTree>
    <p:extLst>
      <p:ext uri="{BB962C8B-B14F-4D97-AF65-F5344CB8AC3E}">
        <p14:creationId xmlns:p14="http://schemas.microsoft.com/office/powerpoint/2010/main" val="3747919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38341-1A1E-F4B6-EFAF-3E67B5B73782}"/>
              </a:ext>
            </a:extLst>
          </p:cNvPr>
          <p:cNvSpPr txBox="1"/>
          <p:nvPr/>
        </p:nvSpPr>
        <p:spPr>
          <a:xfrm>
            <a:off x="667556" y="416953"/>
            <a:ext cx="10856888" cy="7109639"/>
          </a:xfrm>
          <a:prstGeom prst="rect">
            <a:avLst/>
          </a:prstGeom>
          <a:noFill/>
        </p:spPr>
        <p:txBody>
          <a:bodyPr wrap="square" rtlCol="0">
            <a:spAutoFit/>
          </a:bodyPr>
          <a:lstStyle/>
          <a:p>
            <a:pPr algn="ctr"/>
            <a:r>
              <a:rPr lang="en-IN" sz="2800" b="1" dirty="0">
                <a:latin typeface="Times New Roman" panose="02020603050405020304" pitchFamily="18" charset="0"/>
                <a:cs typeface="Times New Roman" panose="02020603050405020304" pitchFamily="18" charset="0"/>
              </a:rPr>
              <a:t>TEXTILE FIBERS</a:t>
            </a:r>
          </a:p>
          <a:p>
            <a:pPr algn="ctr"/>
            <a:r>
              <a:rPr lang="en-IN" sz="2400" dirty="0">
                <a:latin typeface="Times New Roman" panose="02020603050405020304" pitchFamily="18" charset="0"/>
                <a:cs typeface="Times New Roman" panose="02020603050405020304" pitchFamily="18" charset="0"/>
              </a:rPr>
              <a:t>Textile fibres can be defined as the textile substance that is very small in diameter in relation to their length or in other words fibre is the material which is several hundred times longer than its thickness. Fibre is the basic component of any textile material. There are different types of fibres around us in daily use. Fibres with a short length are called as staple fibres, whereas fibres with long length are called as filaments. </a:t>
            </a:r>
            <a:endParaRPr lang="en-IN" sz="2400" b="1" dirty="0">
              <a:latin typeface="Times New Roman" panose="02020603050405020304" pitchFamily="18" charset="0"/>
              <a:cs typeface="Times New Roman" panose="02020603050405020304" pitchFamily="18" charset="0"/>
            </a:endParaRPr>
          </a:p>
          <a:p>
            <a:pPr algn="just"/>
            <a:endParaRPr lang="en-IN" sz="2400" b="1" dirty="0">
              <a:latin typeface="Times New Roman" panose="02020603050405020304" pitchFamily="18" charset="0"/>
              <a:cs typeface="Times New Roman" panose="02020603050405020304" pitchFamily="18" charset="0"/>
            </a:endParaRPr>
          </a:p>
          <a:p>
            <a:pPr algn="just"/>
            <a:r>
              <a:rPr lang="en-IN" sz="2400" b="1" dirty="0">
                <a:latin typeface="Times New Roman" panose="02020603050405020304" pitchFamily="18" charset="0"/>
                <a:cs typeface="Times New Roman" panose="02020603050405020304" pitchFamily="18" charset="0"/>
              </a:rPr>
              <a:t>NATURAL FIBERS:</a:t>
            </a:r>
          </a:p>
          <a:p>
            <a:pPr algn="just"/>
            <a:r>
              <a:rPr lang="en-IN" sz="2400" dirty="0">
                <a:latin typeface="Times New Roman" panose="02020603050405020304" pitchFamily="18" charset="0"/>
                <a:cs typeface="Times New Roman" panose="02020603050405020304" pitchFamily="18" charset="0"/>
              </a:rPr>
              <a:t>Fibres which are obtained from the natural origin directly or indirectly referred as natural fibres. Fibres obtained from the natural origin can be further sub-classified into three different categories based on their different natural origins;</a:t>
            </a:r>
            <a:endParaRPr lang="en-IN" sz="2400" b="1" dirty="0">
              <a:latin typeface="Times New Roman" panose="02020603050405020304" pitchFamily="18" charset="0"/>
              <a:cs typeface="Times New Roman" panose="02020603050405020304" pitchFamily="18" charset="0"/>
            </a:endParaRPr>
          </a:p>
          <a:p>
            <a:endParaRPr lang="en-IN" sz="2400" b="1" dirty="0">
              <a:latin typeface="Times New Roman" panose="02020603050405020304" pitchFamily="18" charset="0"/>
              <a:cs typeface="Times New Roman" panose="02020603050405020304" pitchFamily="18" charset="0"/>
            </a:endParaRPr>
          </a:p>
          <a:p>
            <a:pPr marL="1714500" lvl="3"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Vegetable fiber</a:t>
            </a:r>
          </a:p>
          <a:p>
            <a:pPr marL="1714500" lvl="3"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Animal fiber &amp;</a:t>
            </a:r>
          </a:p>
          <a:p>
            <a:pPr marL="1714500" lvl="3"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Mineral fiber</a:t>
            </a:r>
          </a:p>
          <a:p>
            <a:endParaRPr lang="en-IN" sz="2400" dirty="0">
              <a:latin typeface="Times New Roman" panose="02020603050405020304" pitchFamily="18" charset="0"/>
              <a:cs typeface="Times New Roman" panose="02020603050405020304" pitchFamily="18" charset="0"/>
            </a:endParaRPr>
          </a:p>
          <a:p>
            <a:endParaRPr lang="en-IN" sz="2400" b="1" dirty="0">
              <a:latin typeface="Times New Roman" panose="02020603050405020304" pitchFamily="18" charset="0"/>
              <a:cs typeface="Times New Roman" panose="02020603050405020304" pitchFamily="18" charset="0"/>
            </a:endParaRPr>
          </a:p>
          <a:p>
            <a:endParaRPr lang="en-IN" sz="2400" b="1" dirty="0">
              <a:latin typeface="Times New Roman" panose="02020603050405020304" pitchFamily="18" charset="0"/>
              <a:cs typeface="Times New Roman" panose="02020603050405020304" pitchFamily="18" charset="0"/>
            </a:endParaRPr>
          </a:p>
          <a:p>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7565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A0816D-3785-E1FC-C1EB-FCE08281BAB8}"/>
              </a:ext>
            </a:extLst>
          </p:cNvPr>
          <p:cNvSpPr txBox="1"/>
          <p:nvPr/>
        </p:nvSpPr>
        <p:spPr>
          <a:xfrm>
            <a:off x="462700" y="298085"/>
            <a:ext cx="11266599" cy="6863417"/>
          </a:xfrm>
          <a:prstGeom prst="rect">
            <a:avLst/>
          </a:prstGeom>
          <a:noFill/>
        </p:spPr>
        <p:txBody>
          <a:bodyPr wrap="square">
            <a:spAutoFit/>
          </a:bodyPr>
          <a:lstStyle/>
          <a:p>
            <a:pPr marL="342900" indent="-342900" algn="just">
              <a:buAutoNum type="arabicPeriod"/>
            </a:pPr>
            <a:r>
              <a:rPr lang="en-IN" sz="2000" b="1" i="1" dirty="0">
                <a:latin typeface="Times New Roman" panose="02020603050405020304" pitchFamily="18" charset="0"/>
                <a:cs typeface="Times New Roman" panose="02020603050405020304" pitchFamily="18" charset="0"/>
              </a:rPr>
              <a:t>VEGETABLE FIBER</a:t>
            </a:r>
          </a:p>
          <a:p>
            <a:pPr algn="just"/>
            <a:r>
              <a:rPr lang="en-IN" sz="2000" dirty="0">
                <a:latin typeface="Times New Roman" panose="02020603050405020304" pitchFamily="18" charset="0"/>
                <a:cs typeface="Times New Roman" panose="02020603050405020304" pitchFamily="18" charset="0"/>
              </a:rPr>
              <a:t>These fibres are basically cellulosic fibres. Besides their use as textiles, these fibres are also used in the manufacturing of papers. Vegetable fibres are basically obtained from various parts(Organs) of the plants such as seeds, bast, leaf, fruit, stalk, etc. </a:t>
            </a:r>
            <a:endParaRPr lang="en-IN" sz="2000" b="1" dirty="0">
              <a:latin typeface="Times New Roman" panose="02020603050405020304" pitchFamily="18" charset="0"/>
              <a:cs typeface="Times New Roman" panose="02020603050405020304" pitchFamily="18" charset="0"/>
            </a:endParaRPr>
          </a:p>
          <a:p>
            <a:pPr algn="just"/>
            <a:r>
              <a:rPr lang="en-IN" sz="2000" b="1" dirty="0">
                <a:latin typeface="Times New Roman" panose="02020603050405020304" pitchFamily="18" charset="0"/>
                <a:cs typeface="Times New Roman" panose="02020603050405020304" pitchFamily="18" charset="0"/>
              </a:rPr>
              <a:t>Seed fibres;</a:t>
            </a:r>
          </a:p>
          <a:p>
            <a:pPr algn="just"/>
            <a:r>
              <a:rPr lang="en-IN" sz="2000" dirty="0">
                <a:latin typeface="Times New Roman" panose="02020603050405020304" pitchFamily="18" charset="0"/>
                <a:cs typeface="Times New Roman" panose="02020603050405020304" pitchFamily="18" charset="0"/>
              </a:rPr>
              <a:t>          These are obtained from seeds such as </a:t>
            </a:r>
            <a:r>
              <a:rPr lang="en-IN" sz="2000" b="1" dirty="0">
                <a:latin typeface="Times New Roman" panose="02020603050405020304" pitchFamily="18" charset="0"/>
                <a:cs typeface="Times New Roman" panose="02020603050405020304" pitchFamily="18" charset="0"/>
              </a:rPr>
              <a:t>cotton</a:t>
            </a:r>
            <a:r>
              <a:rPr lang="en-IN" sz="2000" dirty="0">
                <a:latin typeface="Times New Roman" panose="02020603050405020304" pitchFamily="18" charset="0"/>
                <a:cs typeface="Times New Roman" panose="02020603050405020304" pitchFamily="18" charset="0"/>
              </a:rPr>
              <a:t>, kapok, etc. the cotton fibres are widely used for      the apparel purpose, medical uses, and other textile applications.</a:t>
            </a:r>
          </a:p>
          <a:p>
            <a:pPr algn="just"/>
            <a:r>
              <a:rPr lang="en-IN" sz="2000" b="1" dirty="0">
                <a:latin typeface="Times New Roman" panose="02020603050405020304" pitchFamily="18" charset="0"/>
                <a:cs typeface="Times New Roman" panose="02020603050405020304" pitchFamily="18" charset="0"/>
              </a:rPr>
              <a:t>Leaf fibres;</a:t>
            </a:r>
          </a:p>
          <a:p>
            <a:pPr algn="just"/>
            <a:r>
              <a:rPr lang="en-IN" sz="2000" dirty="0">
                <a:latin typeface="Times New Roman" panose="02020603050405020304" pitchFamily="18" charset="0"/>
                <a:cs typeface="Times New Roman" panose="02020603050405020304" pitchFamily="18" charset="0"/>
              </a:rPr>
              <a:t>          These are obtained from leaves of plants such as </a:t>
            </a:r>
            <a:r>
              <a:rPr lang="en-IN" sz="2000" b="1" dirty="0">
                <a:latin typeface="Times New Roman" panose="02020603050405020304" pitchFamily="18" charset="0"/>
                <a:cs typeface="Times New Roman" panose="02020603050405020304" pitchFamily="18" charset="0"/>
              </a:rPr>
              <a:t>sisal</a:t>
            </a:r>
            <a:r>
              <a:rPr lang="en-IN" sz="2000" dirty="0">
                <a:latin typeface="Times New Roman" panose="02020603050405020304" pitchFamily="18" charset="0"/>
                <a:cs typeface="Times New Roman" panose="02020603050405020304" pitchFamily="18" charset="0"/>
              </a:rPr>
              <a:t>, agave, etc. Leaf fibres are used for marine ropes and cement reinforcement. </a:t>
            </a:r>
          </a:p>
          <a:p>
            <a:pPr algn="just"/>
            <a:r>
              <a:rPr lang="en-IN" sz="2000" b="1" dirty="0">
                <a:latin typeface="Times New Roman" panose="02020603050405020304" pitchFamily="18" charset="0"/>
                <a:cs typeface="Times New Roman" panose="02020603050405020304" pitchFamily="18" charset="0"/>
              </a:rPr>
              <a:t>Fruit fibres;</a:t>
            </a:r>
          </a:p>
          <a:p>
            <a:pPr algn="just"/>
            <a:r>
              <a:rPr lang="en-IN" sz="2000" dirty="0">
                <a:latin typeface="Times New Roman" panose="02020603050405020304" pitchFamily="18" charset="0"/>
                <a:cs typeface="Times New Roman" panose="02020603050405020304" pitchFamily="18" charset="0"/>
              </a:rPr>
              <a:t>          These are obtained from the fruit of the plant such as </a:t>
            </a:r>
            <a:r>
              <a:rPr lang="en-IN" sz="2000" b="1" dirty="0">
                <a:latin typeface="Times New Roman" panose="02020603050405020304" pitchFamily="18" charset="0"/>
                <a:cs typeface="Times New Roman" panose="02020603050405020304" pitchFamily="18" charset="0"/>
              </a:rPr>
              <a:t>coir</a:t>
            </a:r>
            <a:r>
              <a:rPr lang="en-IN" sz="2000" dirty="0">
                <a:latin typeface="Times New Roman" panose="02020603050405020304" pitchFamily="18" charset="0"/>
                <a:cs typeface="Times New Roman" panose="02020603050405020304" pitchFamily="18" charset="0"/>
              </a:rPr>
              <a:t> fibre (coconut fruit). These fibres are mainly used for manufacturing doormats, carpets, etc. </a:t>
            </a:r>
          </a:p>
          <a:p>
            <a:pPr algn="just"/>
            <a:r>
              <a:rPr lang="en-IN" sz="2000" b="1" dirty="0">
                <a:latin typeface="Times New Roman" panose="02020603050405020304" pitchFamily="18" charset="0"/>
                <a:cs typeface="Times New Roman" panose="02020603050405020304" pitchFamily="18" charset="0"/>
              </a:rPr>
              <a:t>Bast fibres;</a:t>
            </a:r>
          </a:p>
          <a:p>
            <a:pPr algn="just"/>
            <a:r>
              <a:rPr lang="en-IN" sz="2000" dirty="0">
                <a:latin typeface="Times New Roman" panose="02020603050405020304" pitchFamily="18" charset="0"/>
                <a:cs typeface="Times New Roman" panose="02020603050405020304" pitchFamily="18" charset="0"/>
              </a:rPr>
              <a:t>          Bast fib. are obtained from the bast surrounding to the stem of the plant. Such as </a:t>
            </a:r>
            <a:r>
              <a:rPr lang="en-IN" sz="2000" b="1" dirty="0">
                <a:latin typeface="Times New Roman" panose="02020603050405020304" pitchFamily="18" charset="0"/>
                <a:cs typeface="Times New Roman" panose="02020603050405020304" pitchFamily="18" charset="0"/>
              </a:rPr>
              <a:t>jute</a:t>
            </a:r>
            <a:r>
              <a:rPr lang="en-IN" sz="2000" dirty="0">
                <a:latin typeface="Times New Roman" panose="02020603050405020304" pitchFamily="18" charset="0"/>
                <a:cs typeface="Times New Roman" panose="02020603050405020304" pitchFamily="18" charset="0"/>
              </a:rPr>
              <a:t>, hemp, flax, ramie, etc. These fibres have more strength, durability and do not get affected by moisture so that they are used for manufacturing durable yarns, fabrics, packaging material and paper. </a:t>
            </a:r>
          </a:p>
          <a:p>
            <a:pPr algn="just"/>
            <a:r>
              <a:rPr lang="en-IN" sz="2000" b="1" dirty="0">
                <a:latin typeface="Times New Roman" panose="02020603050405020304" pitchFamily="18" charset="0"/>
                <a:cs typeface="Times New Roman" panose="02020603050405020304" pitchFamily="18" charset="0"/>
              </a:rPr>
              <a:t>Stalk fibres;</a:t>
            </a:r>
          </a:p>
          <a:p>
            <a:pPr algn="just"/>
            <a:r>
              <a:rPr lang="en-IN" sz="2000" dirty="0">
                <a:latin typeface="Times New Roman" panose="02020603050405020304" pitchFamily="18" charset="0"/>
                <a:cs typeface="Times New Roman" panose="02020603050405020304" pitchFamily="18" charset="0"/>
              </a:rPr>
              <a:t>         Extracted from stalks of the plant – such as straws of rice, wheat, and other crops. </a:t>
            </a:r>
            <a:r>
              <a:rPr lang="en-IN" sz="2000" b="1" dirty="0">
                <a:latin typeface="Times New Roman" panose="02020603050405020304" pitchFamily="18" charset="0"/>
                <a:cs typeface="Times New Roman" panose="02020603050405020304" pitchFamily="18" charset="0"/>
              </a:rPr>
              <a:t>Bamboo</a:t>
            </a:r>
            <a:r>
              <a:rPr lang="en-IN" sz="2000" dirty="0">
                <a:latin typeface="Times New Roman" panose="02020603050405020304" pitchFamily="18" charset="0"/>
                <a:cs typeface="Times New Roman" panose="02020603050405020304" pitchFamily="18" charset="0"/>
              </a:rPr>
              <a:t> and grass fibre is also included.</a:t>
            </a:r>
            <a:endParaRPr lang="en-IN" sz="2000" b="1" dirty="0">
              <a:latin typeface="Times New Roman" panose="02020603050405020304" pitchFamily="18" charset="0"/>
              <a:cs typeface="Times New Roman" panose="02020603050405020304" pitchFamily="18" charset="0"/>
            </a:endParaRPr>
          </a:p>
          <a:p>
            <a:pPr algn="just"/>
            <a:endParaRPr lang="en-IN" sz="2000" b="1" dirty="0">
              <a:latin typeface="Times New Roman" panose="02020603050405020304" pitchFamily="18" charset="0"/>
              <a:cs typeface="Times New Roman" panose="02020603050405020304" pitchFamily="18" charset="0"/>
            </a:endParaRPr>
          </a:p>
          <a:p>
            <a:pPr algn="just"/>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600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9289C5-5BBF-88F2-5355-AB599C01715E}"/>
              </a:ext>
            </a:extLst>
          </p:cNvPr>
          <p:cNvSpPr txBox="1"/>
          <p:nvPr/>
        </p:nvSpPr>
        <p:spPr>
          <a:xfrm>
            <a:off x="627843" y="578201"/>
            <a:ext cx="10950263" cy="8402300"/>
          </a:xfrm>
          <a:prstGeom prst="rect">
            <a:avLst/>
          </a:prstGeom>
          <a:noFill/>
        </p:spPr>
        <p:txBody>
          <a:bodyPr wrap="square">
            <a:spAutoFit/>
          </a:bodyPr>
          <a:lstStyle/>
          <a:p>
            <a:pPr algn="just"/>
            <a:r>
              <a:rPr lang="en-IN" sz="2000" b="1" dirty="0">
                <a:latin typeface="Times New Roman" panose="02020603050405020304" pitchFamily="18" charset="0"/>
                <a:cs typeface="Times New Roman" panose="02020603050405020304" pitchFamily="18" charset="0"/>
              </a:rPr>
              <a:t>2. </a:t>
            </a:r>
            <a:r>
              <a:rPr lang="en-IN" sz="2000" b="1" i="1" dirty="0">
                <a:latin typeface="Times New Roman" panose="02020603050405020304" pitchFamily="18" charset="0"/>
                <a:cs typeface="Times New Roman" panose="02020603050405020304" pitchFamily="18" charset="0"/>
              </a:rPr>
              <a:t>ANIMAL FIBER</a:t>
            </a:r>
          </a:p>
          <a:p>
            <a:pPr algn="just"/>
            <a:r>
              <a:rPr lang="en-IN" sz="2000" dirty="0">
                <a:latin typeface="Times New Roman" panose="02020603050405020304" pitchFamily="18" charset="0"/>
                <a:cs typeface="Times New Roman" panose="02020603050405020304" pitchFamily="18" charset="0"/>
              </a:rPr>
              <a:t>The fibres are obtained from animals are called as animal fibres. The fires are mainly made up of protein molecules. The basic element of a protein molecule is carbon, nitrogen, hydrogen, oxygen. </a:t>
            </a:r>
          </a:p>
          <a:p>
            <a:pPr algn="just"/>
            <a:r>
              <a:rPr lang="en-IN" sz="2000" dirty="0">
                <a:latin typeface="Times New Roman" panose="02020603050405020304" pitchFamily="18" charset="0"/>
                <a:cs typeface="Times New Roman" panose="02020603050405020304" pitchFamily="18" charset="0"/>
              </a:rPr>
              <a:t>Wool (Hair fibres obtained from the animals) &amp; silk fibres are common examples of animal fibres. </a:t>
            </a:r>
          </a:p>
          <a:p>
            <a:pPr algn="just"/>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Wool;</a:t>
            </a:r>
          </a:p>
          <a:p>
            <a:pPr algn="just"/>
            <a:r>
              <a:rPr lang="en-IN" sz="2000" dirty="0">
                <a:latin typeface="Times New Roman" panose="02020603050405020304" pitchFamily="18" charset="0"/>
                <a:cs typeface="Times New Roman" panose="02020603050405020304" pitchFamily="18" charset="0"/>
              </a:rPr>
              <a:t>The fibres obtained from the sheep are referred as wool fibres, in the way the hair of the horse, camel, goat are also obtained as fibre. 90% of hair fibres are wool fibres used various applications. </a:t>
            </a:r>
          </a:p>
          <a:p>
            <a:pPr algn="just"/>
            <a:r>
              <a:rPr lang="en-IN" sz="2000" dirty="0">
                <a:latin typeface="Times New Roman" panose="02020603050405020304" pitchFamily="18" charset="0"/>
                <a:cs typeface="Times New Roman" panose="02020603050405020304" pitchFamily="18" charset="0"/>
              </a:rPr>
              <a:t>Silk;</a:t>
            </a:r>
          </a:p>
          <a:p>
            <a:pPr algn="just"/>
            <a:r>
              <a:rPr lang="en-IN" sz="2000" dirty="0">
                <a:latin typeface="Times New Roman" panose="02020603050405020304" pitchFamily="18" charset="0"/>
                <a:cs typeface="Times New Roman" panose="02020603050405020304" pitchFamily="18" charset="0"/>
              </a:rPr>
              <a:t>It is very delicate filament. It is obtained from silkworms. Silk formation takes place by the secretion of proteinous molecules in liquid form through the glands of the silkworm, It is located on the head of the worm. This liquid proteinous material gets converted into the solid filament. During this secretion process, the worm forms cocoons from which silk is extracted. The sericulture of the silkworm is called as the rearing of the silkworm. </a:t>
            </a:r>
          </a:p>
          <a:p>
            <a:pPr algn="just"/>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3. </a:t>
            </a:r>
            <a:r>
              <a:rPr lang="en-IN" sz="2000" b="1" i="1" dirty="0">
                <a:latin typeface="Times New Roman" panose="02020603050405020304" pitchFamily="18" charset="0"/>
                <a:cs typeface="Times New Roman" panose="02020603050405020304" pitchFamily="18" charset="0"/>
              </a:rPr>
              <a:t>MINERAL FIBRES </a:t>
            </a:r>
          </a:p>
          <a:p>
            <a:pPr algn="just"/>
            <a:r>
              <a:rPr lang="en-IN" sz="2000" dirty="0">
                <a:latin typeface="Times New Roman" panose="02020603050405020304" pitchFamily="18" charset="0"/>
                <a:cs typeface="Times New Roman" panose="02020603050405020304" pitchFamily="18" charset="0"/>
              </a:rPr>
              <a:t>These are the inorganic materials shaped into fibres. Asbestos is the example of mineral fibre. These fibres are fireproof, resistance to acid so that these fibres mainly found in the industrial application.</a:t>
            </a:r>
          </a:p>
          <a:p>
            <a:pPr algn="just"/>
            <a:endParaRPr lang="en-IN" sz="2000" dirty="0">
              <a:latin typeface="Times New Roman" panose="02020603050405020304" pitchFamily="18" charset="0"/>
              <a:cs typeface="Times New Roman" panose="02020603050405020304" pitchFamily="18" charset="0"/>
            </a:endParaRPr>
          </a:p>
          <a:p>
            <a:pPr algn="just"/>
            <a:endParaRPr lang="en-IN" sz="2000" b="1" dirty="0">
              <a:latin typeface="Times New Roman" panose="02020603050405020304" pitchFamily="18" charset="0"/>
              <a:cs typeface="Times New Roman" panose="02020603050405020304" pitchFamily="18" charset="0"/>
            </a:endParaRPr>
          </a:p>
          <a:p>
            <a:pPr algn="just"/>
            <a:endParaRPr lang="en-IN" sz="2000" b="1" dirty="0">
              <a:latin typeface="Times New Roman" panose="02020603050405020304" pitchFamily="18" charset="0"/>
              <a:cs typeface="Times New Roman" panose="02020603050405020304" pitchFamily="18" charset="0"/>
            </a:endParaRPr>
          </a:p>
          <a:p>
            <a:pPr marL="342900" indent="-342900" algn="just">
              <a:buAutoNum type="arabicPeriod"/>
            </a:pPr>
            <a:endParaRPr lang="en-IN" sz="2000" b="1" dirty="0">
              <a:latin typeface="Times New Roman" panose="02020603050405020304" pitchFamily="18" charset="0"/>
              <a:cs typeface="Times New Roman" panose="02020603050405020304" pitchFamily="18" charset="0"/>
            </a:endParaRPr>
          </a:p>
          <a:p>
            <a:pPr marL="342900" indent="-342900" algn="just">
              <a:buAutoNum type="arabicPeriod"/>
            </a:pPr>
            <a:endParaRPr lang="en-IN" sz="2000" b="1" dirty="0">
              <a:latin typeface="Times New Roman" panose="02020603050405020304" pitchFamily="18" charset="0"/>
              <a:cs typeface="Times New Roman" panose="02020603050405020304" pitchFamily="18" charset="0"/>
            </a:endParaRPr>
          </a:p>
          <a:p>
            <a:pPr marL="342900" indent="-342900" algn="just">
              <a:buAutoNum type="arabicPeriod"/>
            </a:pPr>
            <a:endParaRPr lang="en-IN" sz="2000" b="1" dirty="0">
              <a:latin typeface="Times New Roman" panose="02020603050405020304" pitchFamily="18" charset="0"/>
              <a:cs typeface="Times New Roman" panose="02020603050405020304" pitchFamily="18" charset="0"/>
            </a:endParaRPr>
          </a:p>
          <a:p>
            <a:pPr algn="just"/>
            <a:endParaRPr lang="en-IN" sz="2000" b="1" dirty="0">
              <a:latin typeface="Times New Roman" panose="02020603050405020304" pitchFamily="18" charset="0"/>
              <a:cs typeface="Times New Roman" panose="02020603050405020304" pitchFamily="18" charset="0"/>
            </a:endParaRPr>
          </a:p>
          <a:p>
            <a:pPr algn="just"/>
            <a:endParaRPr lang="en-IN" sz="2000" b="1" dirty="0">
              <a:latin typeface="Times New Roman" panose="02020603050405020304" pitchFamily="18" charset="0"/>
              <a:cs typeface="Times New Roman" panose="02020603050405020304" pitchFamily="18" charset="0"/>
            </a:endParaRPr>
          </a:p>
          <a:p>
            <a:pPr algn="just"/>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6683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71C1B9-F50E-A654-432F-62E6647C222C}"/>
              </a:ext>
            </a:extLst>
          </p:cNvPr>
          <p:cNvSpPr txBox="1"/>
          <p:nvPr/>
        </p:nvSpPr>
        <p:spPr>
          <a:xfrm>
            <a:off x="498518" y="428178"/>
            <a:ext cx="11194963" cy="6001643"/>
          </a:xfrm>
          <a:prstGeom prst="rect">
            <a:avLst/>
          </a:prstGeom>
          <a:noFill/>
        </p:spPr>
        <p:txBody>
          <a:bodyPr wrap="square">
            <a:spAutoFit/>
          </a:bodyPr>
          <a:lstStyle/>
          <a:p>
            <a:pPr algn="ctr"/>
            <a:r>
              <a:rPr lang="en-IN" sz="2400" b="1" dirty="0">
                <a:latin typeface="Times New Roman" panose="02020603050405020304" pitchFamily="18" charset="0"/>
                <a:cs typeface="Times New Roman" panose="02020603050405020304" pitchFamily="18" charset="0"/>
              </a:rPr>
              <a:t>MAN-MADE FIBERS</a:t>
            </a:r>
          </a:p>
          <a:p>
            <a:pPr algn="just"/>
            <a:r>
              <a:rPr lang="en-IN" sz="2400" dirty="0">
                <a:latin typeface="Times New Roman" panose="02020603050405020304" pitchFamily="18" charset="0"/>
                <a:cs typeface="Times New Roman" panose="02020603050405020304" pitchFamily="18" charset="0"/>
              </a:rPr>
              <a:t>As the name itself indicates these textile fibres are made by man to meet the particular requirements. The chemical composition, structure, and properties are significantly modified during the manufacturing process. Depending on the raw material chosen for making these textile fibres – fibres can be further subclassified into 3 categories ;</a:t>
            </a:r>
          </a:p>
          <a:p>
            <a:pPr marL="342900" indent="-342900" algn="just">
              <a:buAutoNum type="arabicPeriod"/>
            </a:pPr>
            <a:r>
              <a:rPr lang="en-IN" sz="2400" dirty="0">
                <a:latin typeface="Times New Roman" panose="02020603050405020304" pitchFamily="18" charset="0"/>
                <a:cs typeface="Times New Roman" panose="02020603050405020304" pitchFamily="18" charset="0"/>
              </a:rPr>
              <a:t>Regenerated Man-Made </a:t>
            </a:r>
          </a:p>
          <a:p>
            <a:pPr marL="342900" indent="-342900" algn="just">
              <a:buAutoNum type="arabicPeriod"/>
            </a:pPr>
            <a:r>
              <a:rPr lang="en-IN" sz="2400" dirty="0">
                <a:latin typeface="Times New Roman" panose="02020603050405020304" pitchFamily="18" charset="0"/>
                <a:cs typeface="Times New Roman" panose="02020603050405020304" pitchFamily="18" charset="0"/>
              </a:rPr>
              <a:t>Synthetic Fibres </a:t>
            </a:r>
          </a:p>
          <a:p>
            <a:pPr marL="342900" indent="-342900" algn="just">
              <a:buAutoNum type="arabicPeriod"/>
            </a:pPr>
            <a:r>
              <a:rPr lang="en-IN" sz="2400" dirty="0">
                <a:latin typeface="Times New Roman" panose="02020603050405020304" pitchFamily="18" charset="0"/>
                <a:cs typeface="Times New Roman" panose="02020603050405020304" pitchFamily="18" charset="0"/>
              </a:rPr>
              <a:t>In-Organic Fibres </a:t>
            </a:r>
          </a:p>
          <a:p>
            <a:pPr marL="342900" indent="-342900" algn="just">
              <a:buAutoNum type="arabicPeriod"/>
            </a:pPr>
            <a:endParaRPr lang="en-IN" sz="2400" dirty="0">
              <a:latin typeface="Times New Roman" panose="02020603050405020304" pitchFamily="18" charset="0"/>
              <a:cs typeface="Times New Roman" panose="02020603050405020304" pitchFamily="18" charset="0"/>
            </a:endParaRPr>
          </a:p>
          <a:p>
            <a:pPr algn="just"/>
            <a:r>
              <a:rPr lang="en-IN" sz="2400" b="1" i="1" dirty="0">
                <a:latin typeface="Times New Roman" panose="02020603050405020304" pitchFamily="18" charset="0"/>
                <a:cs typeface="Times New Roman" panose="02020603050405020304" pitchFamily="18" charset="0"/>
              </a:rPr>
              <a:t>1. REGENERATED SYNTHETIC;</a:t>
            </a:r>
          </a:p>
          <a:p>
            <a:pPr algn="just"/>
            <a:r>
              <a:rPr lang="en-IN" sz="2400" dirty="0">
                <a:latin typeface="Times New Roman" panose="02020603050405020304" pitchFamily="18" charset="0"/>
                <a:cs typeface="Times New Roman" panose="02020603050405020304" pitchFamily="18" charset="0"/>
              </a:rPr>
              <a:t>Regenerated synthetic textile fibres are also called as semi-synthetic fibres. These fibres are made up of naturally long chain polymer structure, which is modified and partially degraded by a chemical process to enable the polymerization reaction to form the fibres. Most of the semi-synthetic fibres are called cellulose regenerated fibres. Examples: Viscose rayon, modal, cupra (Rayon), bamboo viscose, tencell. </a:t>
            </a:r>
            <a:endParaRPr lang="en-IN" sz="2400" b="1" dirty="0">
              <a:latin typeface="Times New Roman" panose="02020603050405020304" pitchFamily="18" charset="0"/>
              <a:cs typeface="Times New Roman" panose="02020603050405020304" pitchFamily="18" charset="0"/>
            </a:endParaRPr>
          </a:p>
          <a:p>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1310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A9FDCF-9028-7FF3-DC6F-A56BE23AB1BC}"/>
              </a:ext>
            </a:extLst>
          </p:cNvPr>
          <p:cNvSpPr txBox="1"/>
          <p:nvPr/>
        </p:nvSpPr>
        <p:spPr>
          <a:xfrm>
            <a:off x="321972" y="387618"/>
            <a:ext cx="11153104" cy="6001643"/>
          </a:xfrm>
          <a:prstGeom prst="rect">
            <a:avLst/>
          </a:prstGeom>
          <a:noFill/>
        </p:spPr>
        <p:txBody>
          <a:bodyPr wrap="square">
            <a:spAutoFit/>
          </a:bodyPr>
          <a:lstStyle/>
          <a:p>
            <a:r>
              <a:rPr lang="en-IN" sz="2400" b="1" i="1" dirty="0">
                <a:latin typeface="Times New Roman" panose="02020603050405020304" pitchFamily="18" charset="0"/>
                <a:cs typeface="Times New Roman" panose="02020603050405020304" pitchFamily="18" charset="0"/>
              </a:rPr>
              <a:t>2. SYNTHETIC FIBER;</a:t>
            </a:r>
          </a:p>
          <a:p>
            <a:pPr algn="just"/>
            <a:r>
              <a:rPr lang="en-IN" sz="2400" dirty="0">
                <a:latin typeface="Times New Roman" panose="02020603050405020304" pitchFamily="18" charset="0"/>
                <a:cs typeface="Times New Roman" panose="02020603050405020304" pitchFamily="18" charset="0"/>
              </a:rPr>
              <a:t>Synthetic fibres are manufactured from the petrochemicals. </a:t>
            </a:r>
          </a:p>
          <a:p>
            <a:pPr algn="just"/>
            <a:r>
              <a:rPr lang="en-IN" sz="2400" dirty="0">
                <a:latin typeface="Times New Roman" panose="02020603050405020304" pitchFamily="18" charset="0"/>
                <a:cs typeface="Times New Roman" panose="02020603050405020304" pitchFamily="18" charset="0"/>
              </a:rPr>
              <a:t>Examples – Polyester, nylon, acrylic, etc. These fibres are formed by the polymerization of monomers. </a:t>
            </a:r>
          </a:p>
          <a:p>
            <a:pPr algn="just"/>
            <a:r>
              <a:rPr lang="en-IN" sz="2400" dirty="0">
                <a:latin typeface="Times New Roman" panose="02020603050405020304" pitchFamily="18" charset="0"/>
                <a:cs typeface="Times New Roman" panose="02020603050405020304" pitchFamily="18" charset="0"/>
              </a:rPr>
              <a:t>Once the polymer is formed, it can be formed into a filament by converting that polymer into fluid form and then extruding the molten or dissolved polymer through narrow holes to give filaments. To form the fibre from molten polymer it gets passed through the spinneret. These fibres are generally very strong, fine and durable with very low moisture absorbency property so that these fibres are also called as hydrophobic fibres. </a:t>
            </a:r>
            <a:endParaRPr lang="en-IN" sz="2400" b="1" dirty="0">
              <a:latin typeface="Times New Roman" panose="02020603050405020304" pitchFamily="18" charset="0"/>
              <a:cs typeface="Times New Roman" panose="02020603050405020304" pitchFamily="18" charset="0"/>
            </a:endParaRPr>
          </a:p>
          <a:p>
            <a:endParaRPr lang="en-IN" sz="2400" b="1" dirty="0">
              <a:latin typeface="Times New Roman" panose="02020603050405020304" pitchFamily="18" charset="0"/>
              <a:cs typeface="Times New Roman" panose="02020603050405020304" pitchFamily="18" charset="0"/>
            </a:endParaRPr>
          </a:p>
          <a:p>
            <a:r>
              <a:rPr lang="en-IN" sz="2400" b="1" i="1" dirty="0">
                <a:latin typeface="Times New Roman" panose="02020603050405020304" pitchFamily="18" charset="0"/>
                <a:cs typeface="Times New Roman" panose="02020603050405020304" pitchFamily="18" charset="0"/>
              </a:rPr>
              <a:t>3. INORGANIC FIBER</a:t>
            </a:r>
          </a:p>
          <a:p>
            <a:r>
              <a:rPr lang="en-IN" sz="2400" dirty="0">
                <a:latin typeface="Times New Roman" panose="02020603050405020304" pitchFamily="18" charset="0"/>
                <a:cs typeface="Times New Roman" panose="02020603050405020304" pitchFamily="18" charset="0"/>
              </a:rPr>
              <a:t>These textile fibres are also called as metallic fibres. Metallic fibres are drawn from the ductile metals such as copper, gold, silver and can be extruded or deposited from more brittles such as nickel, Aluminum and iron. From stainless steel also fibres can be formed. These fibres are not that much widely used but these fibres have their special applications in technical textile. </a:t>
            </a:r>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0938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FA48E8-C674-99C6-F1CD-099DEF960309}"/>
              </a:ext>
            </a:extLst>
          </p:cNvPr>
          <p:cNvSpPr txBox="1"/>
          <p:nvPr/>
        </p:nvSpPr>
        <p:spPr>
          <a:xfrm>
            <a:off x="1156951" y="450761"/>
            <a:ext cx="10455499" cy="461665"/>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PRIMARY &amp; SECONDARY CHARACTERISTICS OF TEXTILE FIBERS</a:t>
            </a:r>
          </a:p>
        </p:txBody>
      </p:sp>
      <p:sp>
        <p:nvSpPr>
          <p:cNvPr id="3" name="TextBox 2">
            <a:extLst>
              <a:ext uri="{FF2B5EF4-FFF2-40B4-BE49-F238E27FC236}">
                <a16:creationId xmlns:a16="http://schemas.microsoft.com/office/drawing/2014/main" id="{A7603951-BC29-E143-57FD-405349D44BA5}"/>
              </a:ext>
            </a:extLst>
          </p:cNvPr>
          <p:cNvSpPr txBox="1"/>
          <p:nvPr/>
        </p:nvSpPr>
        <p:spPr>
          <a:xfrm>
            <a:off x="579549" y="912426"/>
            <a:ext cx="11204619" cy="5324535"/>
          </a:xfrm>
          <a:prstGeom prst="rect">
            <a:avLst/>
          </a:prstGeom>
          <a:noFill/>
        </p:spPr>
        <p:txBody>
          <a:bodyPr wrap="square" rtlCol="0">
            <a:spAutoFit/>
          </a:bodyPr>
          <a:lstStyle/>
          <a:p>
            <a:r>
              <a:rPr lang="en-IN" sz="2000" b="1" i="1" dirty="0">
                <a:latin typeface="Times New Roman" panose="02020603050405020304" pitchFamily="18" charset="0"/>
                <a:cs typeface="Times New Roman" panose="02020603050405020304" pitchFamily="18" charset="0"/>
              </a:rPr>
              <a:t>PRIMARY CHARECTERISTICS OF TEXTILE FIBERS</a:t>
            </a:r>
          </a:p>
          <a:p>
            <a:endParaRPr lang="en-IN" sz="20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IN" sz="2000" b="1" dirty="0">
                <a:latin typeface="Times New Roman" panose="02020603050405020304" pitchFamily="18" charset="0"/>
                <a:cs typeface="Times New Roman" panose="02020603050405020304" pitchFamily="18" charset="0"/>
              </a:rPr>
              <a:t> Staple length ;</a:t>
            </a:r>
          </a:p>
          <a:p>
            <a:pPr algn="just"/>
            <a:r>
              <a:rPr lang="en-IN" sz="2000" b="1" dirty="0">
                <a:latin typeface="Times New Roman" panose="02020603050405020304" pitchFamily="18" charset="0"/>
                <a:cs typeface="Times New Roman" panose="02020603050405020304" pitchFamily="18" charset="0"/>
              </a:rPr>
              <a:t>           </a:t>
            </a:r>
            <a:r>
              <a:rPr lang="en-IN" sz="2000" i="0" dirty="0">
                <a:effectLst/>
                <a:latin typeface="Times New Roman" panose="02020603050405020304" pitchFamily="18" charset="0"/>
                <a:cs typeface="Times New Roman" panose="02020603050405020304" pitchFamily="18" charset="0"/>
              </a:rPr>
              <a:t>Staple</a:t>
            </a:r>
            <a:r>
              <a:rPr lang="en-IN" sz="2000" b="0" i="0" dirty="0">
                <a:effectLst/>
                <a:latin typeface="Times New Roman" panose="02020603050405020304" pitchFamily="18" charset="0"/>
                <a:cs typeface="Times New Roman" panose="02020603050405020304" pitchFamily="18" charset="0"/>
              </a:rPr>
              <a:t> refers to textile fiber of discrete length. The opposite is a</a:t>
            </a:r>
            <a:r>
              <a:rPr lang="en-IN" sz="2000" b="1" i="0" dirty="0">
                <a:effectLst/>
                <a:latin typeface="Times New Roman" panose="02020603050405020304" pitchFamily="18" charset="0"/>
                <a:cs typeface="Times New Roman" panose="02020603050405020304" pitchFamily="18" charset="0"/>
              </a:rPr>
              <a:t> </a:t>
            </a:r>
            <a:r>
              <a:rPr lang="en-IN" sz="2000" i="0" dirty="0">
                <a:effectLst/>
                <a:latin typeface="Times New Roman" panose="02020603050405020304" pitchFamily="18" charset="0"/>
                <a:cs typeface="Times New Roman" panose="02020603050405020304" pitchFamily="18" charset="0"/>
              </a:rPr>
              <a:t>filament</a:t>
            </a:r>
            <a:r>
              <a:rPr lang="en-IN" sz="2000" b="1" i="0" dirty="0">
                <a:effectLst/>
                <a:latin typeface="Times New Roman" panose="02020603050405020304" pitchFamily="18" charset="0"/>
                <a:cs typeface="Times New Roman" panose="02020603050405020304" pitchFamily="18" charset="0"/>
              </a:rPr>
              <a:t> </a:t>
            </a:r>
            <a:r>
              <a:rPr lang="en-IN" sz="2000" b="0" i="0" dirty="0">
                <a:effectLst/>
                <a:latin typeface="Times New Roman" panose="02020603050405020304" pitchFamily="18" charset="0"/>
                <a:cs typeface="Times New Roman" panose="02020603050405020304" pitchFamily="18" charset="0"/>
              </a:rPr>
              <a:t>fiber, which comes in continuous lengths. Staple length is an important criterion for spinning fibre, as shorter fibres are more difficult to spin than longer ones, so staple length varies from short to longer length fibres, short fibers also resulting in more hairy yarns.</a:t>
            </a:r>
            <a:endParaRPr lang="en-IN" sz="2000" b="1"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Ø"/>
            </a:pPr>
            <a:r>
              <a:rPr lang="en-IN" sz="2000" b="1" dirty="0">
                <a:latin typeface="Times New Roman" panose="02020603050405020304" pitchFamily="18" charset="0"/>
                <a:cs typeface="Times New Roman" panose="02020603050405020304" pitchFamily="18" charset="0"/>
              </a:rPr>
              <a:t> Tensile strength ;</a:t>
            </a:r>
          </a:p>
          <a:p>
            <a:r>
              <a:rPr lang="en-IN" sz="2000" b="1" dirty="0">
                <a:latin typeface="Times New Roman" panose="02020603050405020304" pitchFamily="18" charset="0"/>
                <a:cs typeface="Times New Roman" panose="02020603050405020304" pitchFamily="18" charset="0"/>
              </a:rPr>
              <a:t>           </a:t>
            </a:r>
            <a:r>
              <a:rPr lang="en-IN" sz="2000" b="0" i="0" dirty="0">
                <a:effectLst/>
                <a:latin typeface="Times New Roman" panose="02020603050405020304" pitchFamily="18" charset="0"/>
                <a:cs typeface="Times New Roman" panose="02020603050405020304" pitchFamily="18" charset="0"/>
              </a:rPr>
              <a:t>Tensile strength can be defined as </a:t>
            </a:r>
            <a:r>
              <a:rPr lang="en-IN" sz="2000" i="0" dirty="0">
                <a:effectLst/>
                <a:latin typeface="Times New Roman" panose="02020603050405020304" pitchFamily="18" charset="0"/>
                <a:cs typeface="Times New Roman" panose="02020603050405020304" pitchFamily="18" charset="0"/>
              </a:rPr>
              <a:t>the</a:t>
            </a:r>
            <a:r>
              <a:rPr lang="en-IN" sz="2000" b="1" i="0" dirty="0">
                <a:effectLst/>
                <a:latin typeface="Times New Roman" panose="02020603050405020304" pitchFamily="18" charset="0"/>
                <a:cs typeface="Times New Roman" panose="02020603050405020304" pitchFamily="18" charset="0"/>
              </a:rPr>
              <a:t> </a:t>
            </a:r>
            <a:r>
              <a:rPr lang="en-IN" sz="2000" i="0" dirty="0">
                <a:effectLst/>
                <a:latin typeface="Times New Roman" panose="02020603050405020304" pitchFamily="18" charset="0"/>
                <a:cs typeface="Times New Roman" panose="02020603050405020304" pitchFamily="18" charset="0"/>
              </a:rPr>
              <a:t>maximum stress that a material can bear before breaking when it is allowed to be stretched or pulled.</a:t>
            </a:r>
            <a:endParaRPr lang="en-IN" sz="2000"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IN" sz="2000" b="1" dirty="0">
                <a:latin typeface="Times New Roman" panose="02020603050405020304" pitchFamily="18" charset="0"/>
                <a:cs typeface="Times New Roman" panose="02020603050405020304" pitchFamily="18" charset="0"/>
              </a:rPr>
              <a:t> Fineness ;</a:t>
            </a:r>
          </a:p>
          <a:p>
            <a:r>
              <a:rPr lang="en-IN" sz="2000" b="1" dirty="0">
                <a:latin typeface="Times New Roman" panose="02020603050405020304" pitchFamily="18" charset="0"/>
                <a:cs typeface="Times New Roman" panose="02020603050405020304" pitchFamily="18" charset="0"/>
              </a:rPr>
              <a:t>           </a:t>
            </a:r>
            <a:r>
              <a:rPr lang="en-IN" sz="2000" i="0" dirty="0">
                <a:effectLst/>
                <a:latin typeface="Times New Roman" panose="02020603050405020304" pitchFamily="18" charset="0"/>
                <a:cs typeface="Times New Roman" panose="02020603050405020304" pitchFamily="18" charset="0"/>
              </a:rPr>
              <a:t>Fiber fineness is one the most important fiber characteristics. The Fiber fineness determines how many fibers are present in the cross-section of a yarn of given thickness. Fiber </a:t>
            </a:r>
            <a:r>
              <a:rPr lang="en-IN" sz="2000" b="0" i="0" dirty="0">
                <a:effectLst/>
                <a:latin typeface="Times New Roman" panose="02020603050405020304" pitchFamily="18" charset="0"/>
                <a:cs typeface="Times New Roman" panose="02020603050405020304" pitchFamily="18" charset="0"/>
              </a:rPr>
              <a:t>fineness plays an important role in determining the quality of resultant yarn and hence that of the resultant fabrics.</a:t>
            </a:r>
            <a:endParaRPr lang="en-IN" sz="2000"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389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165B7F-B4FA-660E-9E7F-7B4606524D96}"/>
              </a:ext>
            </a:extLst>
          </p:cNvPr>
          <p:cNvSpPr txBox="1"/>
          <p:nvPr/>
        </p:nvSpPr>
        <p:spPr>
          <a:xfrm>
            <a:off x="582231" y="500979"/>
            <a:ext cx="11176179" cy="6740307"/>
          </a:xfrm>
          <a:prstGeom prst="rect">
            <a:avLst/>
          </a:prstGeom>
          <a:noFill/>
        </p:spPr>
        <p:txBody>
          <a:bodyPr wrap="square">
            <a:spAutoFit/>
          </a:bodyPr>
          <a:lstStyle/>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Spinnability ;</a:t>
            </a:r>
          </a:p>
          <a:p>
            <a:pPr algn="just"/>
            <a:r>
              <a:rPr lang="en-IN" sz="2400" dirty="0">
                <a:latin typeface="Times New Roman" panose="02020603050405020304" pitchFamily="18" charset="0"/>
                <a:cs typeface="Times New Roman" panose="02020603050405020304" pitchFamily="18" charset="0"/>
              </a:rPr>
              <a:t>               T</a:t>
            </a:r>
            <a:r>
              <a:rPr lang="en-IN" sz="2400" i="0" dirty="0">
                <a:effectLst/>
                <a:latin typeface="Times New Roman" panose="02020603050405020304" pitchFamily="18" charset="0"/>
                <a:cs typeface="Times New Roman" panose="02020603050405020304" pitchFamily="18" charset="0"/>
              </a:rPr>
              <a:t>he quality of being suitable for spinning or the capability of being spun.</a:t>
            </a:r>
            <a:endParaRPr lang="en-IN" sz="24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en-IN" sz="24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Uniformity ;</a:t>
            </a:r>
          </a:p>
          <a:p>
            <a:pPr algn="just"/>
            <a:r>
              <a:rPr lang="en-IN" sz="2400" dirty="0">
                <a:latin typeface="Times New Roman" panose="02020603050405020304" pitchFamily="18" charset="0"/>
                <a:cs typeface="Times New Roman" panose="02020603050405020304" pitchFamily="18" charset="0"/>
              </a:rPr>
              <a:t>               </a:t>
            </a:r>
            <a:r>
              <a:rPr lang="en-IN" sz="2400" i="0" dirty="0">
                <a:effectLst/>
                <a:latin typeface="Times New Roman" panose="02020603050405020304" pitchFamily="18" charset="0"/>
                <a:cs typeface="Times New Roman" panose="02020603050405020304" pitchFamily="18" charset="0"/>
              </a:rPr>
              <a:t>Uniformity means the evenness of the individual fibres in its length and diameter. A fibre possessing this property can produce reasonably even yarns. This is also important in connection with the strength of the resulting yarn. Uniform textile fibres should possess uniformity in their thickness and length.</a:t>
            </a:r>
          </a:p>
          <a:p>
            <a:pPr algn="just"/>
            <a:endParaRPr lang="en-IN" sz="2400" dirty="0">
              <a:latin typeface="Times New Roman" panose="02020603050405020304" pitchFamily="18" charset="0"/>
              <a:cs typeface="Times New Roman" panose="02020603050405020304" pitchFamily="18" charset="0"/>
            </a:endParaRPr>
          </a:p>
          <a:p>
            <a:pPr algn="just"/>
            <a:r>
              <a:rPr lang="en-IN" sz="2400" b="1" i="1" dirty="0">
                <a:latin typeface="Times New Roman" panose="02020603050405020304" pitchFamily="18" charset="0"/>
                <a:cs typeface="Times New Roman" panose="02020603050405020304" pitchFamily="18" charset="0"/>
              </a:rPr>
              <a:t>SECONDARY CHARECTERISTICS OF TEXTILE FIBERS</a:t>
            </a:r>
          </a:p>
          <a:p>
            <a:pPr algn="just"/>
            <a:endParaRPr lang="en-IN" sz="2400" b="1"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 Crimp ;</a:t>
            </a:r>
          </a:p>
          <a:p>
            <a:pPr algn="just"/>
            <a:r>
              <a:rPr lang="en-IN" sz="2400" dirty="0">
                <a:latin typeface="Times New Roman" panose="02020603050405020304" pitchFamily="18" charset="0"/>
                <a:cs typeface="Times New Roman" panose="02020603050405020304" pitchFamily="18" charset="0"/>
              </a:rPr>
              <a:t>               </a:t>
            </a:r>
            <a:r>
              <a:rPr lang="en-IN" sz="2400" i="0" dirty="0">
                <a:effectLst/>
                <a:latin typeface="Times New Roman" panose="02020603050405020304" pitchFamily="18" charset="0"/>
                <a:cs typeface="Times New Roman" panose="02020603050405020304" pitchFamily="18" charset="0"/>
              </a:rPr>
              <a:t>Crimp in a textile strand is defined as the undulations or succession of waves or curls in the strand, induced either naturally during fiber growth, mechanically, or chemically.</a:t>
            </a:r>
            <a:endParaRPr lang="en-IN" sz="2400" dirty="0">
              <a:latin typeface="Times New Roman" panose="02020603050405020304" pitchFamily="18" charset="0"/>
              <a:cs typeface="Times New Roman" panose="02020603050405020304" pitchFamily="18" charset="0"/>
            </a:endParaRPr>
          </a:p>
          <a:p>
            <a:pPr algn="just"/>
            <a:r>
              <a:rPr lang="en-IN" sz="2400" b="1" dirty="0">
                <a:latin typeface="Times New Roman" panose="02020603050405020304" pitchFamily="18" charset="0"/>
                <a:cs typeface="Times New Roman" panose="02020603050405020304" pitchFamily="18" charset="0"/>
              </a:rPr>
              <a:t>               </a:t>
            </a:r>
          </a:p>
          <a:p>
            <a:pPr algn="just"/>
            <a:r>
              <a:rPr lang="en-IN" sz="2400" b="1" dirty="0">
                <a:latin typeface="Times New Roman" panose="02020603050405020304" pitchFamily="18" charset="0"/>
                <a:cs typeface="Times New Roman" panose="02020603050405020304" pitchFamily="18" charset="0"/>
              </a:rPr>
              <a:t>             </a:t>
            </a: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25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F0D99F-48E1-0B64-ACB8-B426028317CA}"/>
              </a:ext>
            </a:extLst>
          </p:cNvPr>
          <p:cNvSpPr txBox="1"/>
          <p:nvPr/>
        </p:nvSpPr>
        <p:spPr>
          <a:xfrm>
            <a:off x="447004" y="0"/>
            <a:ext cx="11491711" cy="6740307"/>
          </a:xfrm>
          <a:prstGeom prst="rect">
            <a:avLst/>
          </a:prstGeom>
          <a:noFill/>
        </p:spPr>
        <p:txBody>
          <a:bodyPr wrap="square">
            <a:spAutoFit/>
          </a:bodyPr>
          <a:lstStyle/>
          <a:p>
            <a:pPr algn="just"/>
            <a:endParaRPr lang="en-IN" sz="2400" b="1"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 Elasticity ;</a:t>
            </a:r>
          </a:p>
          <a:p>
            <a:pPr algn="just"/>
            <a:r>
              <a:rPr lang="en-IN" sz="2400" b="1"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E</a:t>
            </a:r>
            <a:r>
              <a:rPr lang="en-IN" sz="2400" i="0" dirty="0">
                <a:effectLst/>
                <a:latin typeface="Times New Roman" panose="02020603050405020304" pitchFamily="18" charset="0"/>
                <a:cs typeface="Times New Roman" panose="02020603050405020304" pitchFamily="18" charset="0"/>
              </a:rPr>
              <a:t>lasticity plays dominant role in prognosis the behaviour of fabrics during wearing as well as in estimating their durability. </a:t>
            </a:r>
          </a:p>
          <a:p>
            <a:pPr algn="just"/>
            <a:endParaRPr lang="en-IN" sz="2400" b="1"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 Absorbency ;</a:t>
            </a:r>
          </a:p>
          <a:p>
            <a:pPr algn="just"/>
            <a:r>
              <a:rPr lang="en-IN" sz="2400" b="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Absorbency is used to describe </a:t>
            </a:r>
            <a:r>
              <a:rPr lang="en-IN" sz="2400" b="1" i="0" dirty="0">
                <a:effectLst/>
                <a:latin typeface="Times New Roman" panose="02020603050405020304" pitchFamily="18" charset="0"/>
                <a:cs typeface="Times New Roman" panose="02020603050405020304" pitchFamily="18" charset="0"/>
              </a:rPr>
              <a:t>the ability of a fabric to take in moisture</a:t>
            </a:r>
            <a:r>
              <a:rPr lang="en-IN" sz="2400" b="0" i="0" dirty="0">
                <a:effectLst/>
                <a:latin typeface="Times New Roman" panose="02020603050405020304" pitchFamily="18" charset="0"/>
                <a:cs typeface="Times New Roman" panose="02020603050405020304" pitchFamily="18" charset="0"/>
              </a:rPr>
              <a:t> – a very important property, which affects many other characteristics such as skin comfort, static build–up, shrinkage, water repellency and wrinkle recovery.</a:t>
            </a:r>
          </a:p>
          <a:p>
            <a:pPr algn="just"/>
            <a:endParaRPr lang="en-IN" sz="2400" b="1"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 Resilience ;</a:t>
            </a:r>
          </a:p>
          <a:p>
            <a:pPr algn="just"/>
            <a:r>
              <a:rPr lang="en-IN" sz="2400" dirty="0">
                <a:latin typeface="Times New Roman" panose="02020603050405020304" pitchFamily="18" charset="0"/>
                <a:cs typeface="Times New Roman" panose="02020603050405020304" pitchFamily="18" charset="0"/>
              </a:rPr>
              <a:t>              T</a:t>
            </a:r>
            <a:r>
              <a:rPr lang="en-IN" sz="2400" i="0" dirty="0">
                <a:effectLst/>
                <a:latin typeface="Times New Roman" panose="02020603050405020304" pitchFamily="18" charset="0"/>
                <a:cs typeface="Times New Roman" panose="02020603050405020304" pitchFamily="18" charset="0"/>
              </a:rPr>
              <a:t>he ability to return or 'spring back' to the original form or position after being bent, compressed or stressed and is used as a measure of the elastic properties of a material.</a:t>
            </a:r>
          </a:p>
          <a:p>
            <a:pPr algn="just"/>
            <a:endParaRPr lang="en-IN" sz="24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 Lustre ;</a:t>
            </a:r>
          </a:p>
          <a:p>
            <a:pPr algn="just"/>
            <a:r>
              <a:rPr lang="en-IN" sz="2400" b="1" dirty="0">
                <a:latin typeface="Times New Roman" panose="02020603050405020304" pitchFamily="18" charset="0"/>
                <a:cs typeface="Times New Roman" panose="02020603050405020304" pitchFamily="18" charset="0"/>
              </a:rPr>
              <a:t>              </a:t>
            </a:r>
            <a:r>
              <a:rPr lang="en-IN" sz="2400" i="0" dirty="0">
                <a:effectLst/>
                <a:latin typeface="Times New Roman" panose="02020603050405020304" pitchFamily="18" charset="0"/>
                <a:cs typeface="Times New Roman" panose="02020603050405020304" pitchFamily="18" charset="0"/>
              </a:rPr>
              <a:t>lustre or luster is a physical property that makes them appear bright, glossy, and shiny. The amount of light reflected from the surface of a fiber is referred to as its luster. </a:t>
            </a:r>
            <a:endParaRPr lang="en-IN" sz="2400" dirty="0">
              <a:latin typeface="Times New Roman" panose="02020603050405020304" pitchFamily="18" charset="0"/>
              <a:cs typeface="Times New Roman" panose="02020603050405020304" pitchFamily="18" charset="0"/>
            </a:endParaRPr>
          </a:p>
          <a:p>
            <a:pPr algn="just"/>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1323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B39AF5-1A1D-2A33-00B9-563F67AE2C11}"/>
              </a:ext>
            </a:extLst>
          </p:cNvPr>
          <p:cNvSpPr txBox="1"/>
          <p:nvPr/>
        </p:nvSpPr>
        <p:spPr>
          <a:xfrm>
            <a:off x="528032" y="703872"/>
            <a:ext cx="11062953" cy="3046988"/>
          </a:xfrm>
          <a:prstGeom prst="rect">
            <a:avLst/>
          </a:prstGeom>
          <a:noFill/>
        </p:spPr>
        <p:txBody>
          <a:bodyPr wrap="square">
            <a:spAutoFit/>
          </a:bodyPr>
          <a:lstStyle/>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Rigidity ;</a:t>
            </a:r>
          </a:p>
          <a:p>
            <a:pPr algn="just"/>
            <a:r>
              <a:rPr lang="en-IN" sz="2400" b="1" dirty="0">
                <a:latin typeface="Times New Roman" panose="02020603050405020304" pitchFamily="18" charset="0"/>
                <a:cs typeface="Times New Roman" panose="02020603050405020304" pitchFamily="18" charset="0"/>
              </a:rPr>
              <a:t>              </a:t>
            </a:r>
            <a:r>
              <a:rPr lang="en-IN" sz="2400" i="0" dirty="0">
                <a:effectLst/>
                <a:latin typeface="Times New Roman" panose="02020603050405020304" pitchFamily="18" charset="0"/>
                <a:cs typeface="Times New Roman" panose="02020603050405020304" pitchFamily="18" charset="0"/>
              </a:rPr>
              <a:t>The ability to resist the bending of fabric is called fabric stiffness. It is a measure of the resistance of a fabric to bending by external forces.</a:t>
            </a:r>
          </a:p>
          <a:p>
            <a:pPr algn="just"/>
            <a:endParaRPr lang="en-IN" sz="2400" b="1"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 Abrasion ;</a:t>
            </a:r>
          </a:p>
          <a:p>
            <a:pPr algn="just"/>
            <a:r>
              <a:rPr lang="en-IN" sz="2400" b="1" dirty="0">
                <a:latin typeface="Times New Roman" panose="02020603050405020304" pitchFamily="18" charset="0"/>
                <a:cs typeface="Times New Roman" panose="02020603050405020304" pitchFamily="18" charset="0"/>
              </a:rPr>
              <a:t>                </a:t>
            </a:r>
            <a:r>
              <a:rPr lang="en-IN" sz="2400" i="0" dirty="0">
                <a:effectLst/>
                <a:latin typeface="Times New Roman" panose="02020603050405020304" pitchFamily="18" charset="0"/>
                <a:cs typeface="Times New Roman" panose="02020603050405020304" pitchFamily="18" charset="0"/>
              </a:rPr>
              <a:t>Abrasion is a kind of wear in which rubbing away of component fibers and yarns of the fabric takes place. During abrasion, a series of repeated applications of stress takes place.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038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2F6E31-35E6-658E-1F82-9E5D8519D05F}"/>
              </a:ext>
            </a:extLst>
          </p:cNvPr>
          <p:cNvSpPr txBox="1"/>
          <p:nvPr/>
        </p:nvSpPr>
        <p:spPr>
          <a:xfrm>
            <a:off x="2966434" y="399245"/>
            <a:ext cx="7620000" cy="461665"/>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PROPERTIES &amp; USES OF NATURAL FIBER </a:t>
            </a:r>
          </a:p>
        </p:txBody>
      </p:sp>
      <p:sp>
        <p:nvSpPr>
          <p:cNvPr id="3" name="TextBox 2">
            <a:extLst>
              <a:ext uri="{FF2B5EF4-FFF2-40B4-BE49-F238E27FC236}">
                <a16:creationId xmlns:a16="http://schemas.microsoft.com/office/drawing/2014/main" id="{B214ECEC-B2E7-A52F-9717-1198CDA6EDEA}"/>
              </a:ext>
            </a:extLst>
          </p:cNvPr>
          <p:cNvSpPr txBox="1"/>
          <p:nvPr/>
        </p:nvSpPr>
        <p:spPr>
          <a:xfrm>
            <a:off x="489397" y="1120676"/>
            <a:ext cx="6014433" cy="5262979"/>
          </a:xfrm>
          <a:prstGeom prst="rect">
            <a:avLst/>
          </a:prstGeom>
          <a:noFill/>
        </p:spPr>
        <p:txBody>
          <a:bodyPr wrap="square" rtlCol="0">
            <a:spAutoFit/>
          </a:bodyPr>
          <a:lstStyle/>
          <a:p>
            <a:pPr algn="just"/>
            <a:r>
              <a:rPr lang="en-IN" sz="2400" b="1" i="1" dirty="0">
                <a:latin typeface="Times New Roman" panose="02020603050405020304" pitchFamily="18" charset="0"/>
                <a:cs typeface="Times New Roman" panose="02020603050405020304" pitchFamily="18" charset="0"/>
              </a:rPr>
              <a:t>PROPERTIES OF COTTON FIBER :</a:t>
            </a:r>
          </a:p>
          <a:p>
            <a:pPr algn="just"/>
            <a:endParaRPr lang="en-IN" sz="2400" b="1"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Can be damaged by mildew</a:t>
            </a:r>
          </a:p>
          <a:p>
            <a:pPr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Can be damaged by prolonged exposure        to sunlight</a:t>
            </a:r>
          </a:p>
          <a:p>
            <a:pPr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 Comfortable to wear</a:t>
            </a:r>
          </a:p>
          <a:p>
            <a:pPr algn="just">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 Cotton fabric is very absorbent fabric because there is a lot of space between the cotton fibers.</a:t>
            </a:r>
          </a:p>
          <a:p>
            <a:pPr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 Cotton have better breathability </a:t>
            </a:r>
          </a:p>
          <a:p>
            <a:pPr algn="just">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 Can withstand heat, detergents, and bleach</a:t>
            </a:r>
          </a:p>
          <a:p>
            <a:pPr algn="just">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 Resists static electricity build-up</a:t>
            </a:r>
          </a:p>
          <a:p>
            <a:pPr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Wrinkles easily</a:t>
            </a:r>
          </a:p>
          <a:p>
            <a:pPr algn="just"/>
            <a:endParaRPr lang="en-IN" sz="2400" b="0" i="0" dirty="0">
              <a:effectLst/>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en-IN" sz="24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64E6A59-B1C7-B415-F7D1-A4B83B5C25E5}"/>
              </a:ext>
            </a:extLst>
          </p:cNvPr>
          <p:cNvSpPr txBox="1"/>
          <p:nvPr/>
        </p:nvSpPr>
        <p:spPr>
          <a:xfrm>
            <a:off x="6825802" y="1120676"/>
            <a:ext cx="5151549" cy="4524315"/>
          </a:xfrm>
          <a:prstGeom prst="rect">
            <a:avLst/>
          </a:prstGeom>
          <a:noFill/>
        </p:spPr>
        <p:txBody>
          <a:bodyPr wrap="square" rtlCol="0">
            <a:spAutoFit/>
          </a:bodyPr>
          <a:lstStyle/>
          <a:p>
            <a:pPr algn="just"/>
            <a:r>
              <a:rPr lang="en-IN" sz="2400" b="1" i="1" dirty="0">
                <a:latin typeface="Times New Roman" panose="02020603050405020304" pitchFamily="18" charset="0"/>
                <a:cs typeface="Times New Roman" panose="02020603050405020304" pitchFamily="18" charset="0"/>
              </a:rPr>
              <a:t>USES OF COTTON FIBER :</a:t>
            </a:r>
          </a:p>
          <a:p>
            <a:pPr algn="just"/>
            <a:endParaRPr lang="en-IN" sz="2400" b="1"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dirty="0">
                <a:latin typeface="Times New Roman" panose="02020603050405020304" pitchFamily="18" charset="0"/>
                <a:cs typeface="Times New Roman" panose="02020603050405020304" pitchFamily="18" charset="0"/>
              </a:rPr>
              <a:t> </a:t>
            </a:r>
            <a:r>
              <a:rPr lang="en-IN" sz="2400" i="0" dirty="0">
                <a:effectLst/>
                <a:latin typeface="Times New Roman" panose="02020603050405020304" pitchFamily="18" charset="0"/>
                <a:cs typeface="Times New Roman" panose="02020603050405020304" pitchFamily="18" charset="0"/>
              </a:rPr>
              <a:t>Cotton is used to make a variety of woven fabrics, including canvas, denim, damask, flannel, and more.</a:t>
            </a:r>
          </a:p>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Since cotton is extremely soft and absorbent, it is an ideal fabric for bedroom linens and towels needed to sop up moisture.</a:t>
            </a:r>
            <a:endParaRPr lang="en-IN" sz="2400" b="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i="0" dirty="0">
                <a:effectLst/>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Cotton is also used throughout the home for upholstery, curtains, rugs, pillows.</a:t>
            </a:r>
            <a:r>
              <a:rPr lang="en-IN" sz="2400" i="0" dirty="0">
                <a:effectLst/>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4938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4BDE2D-615E-FD85-7095-F564901C672E}"/>
              </a:ext>
            </a:extLst>
          </p:cNvPr>
          <p:cNvSpPr txBox="1"/>
          <p:nvPr/>
        </p:nvSpPr>
        <p:spPr>
          <a:xfrm>
            <a:off x="344508" y="243512"/>
            <a:ext cx="6532810" cy="6370975"/>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PROPERTIES OF LINEN FIBER :</a:t>
            </a:r>
          </a:p>
          <a:p>
            <a:pPr marL="342900" indent="-34290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Linen can absorb up to 20% of its weight in moisture.</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It is the second strongest fabric after the silk. Linen is about 30% stronger than cotton, making linen fabrics durable for several decades</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It draws heat away from the body, keeping you cooler in the warmer months and gives warmth during the cold months of the year.</a:t>
            </a:r>
            <a:endParaRPr lang="en-IN"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Being a natural fiber it is really cosy and comfy to wear.</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Great abrasion resistant. As linen is good in strength, it also has good abrasion resistance.</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Because of the natural flax, there are no allergic reactions using linen and hence it is helpful in treating a number of allergic disorders.</a:t>
            </a:r>
          </a:p>
          <a:p>
            <a:pPr marL="342900" indent="-342900" algn="just">
              <a:buFont typeface="Wingdings" panose="05000000000000000000" pitchFamily="2" charset="2"/>
              <a:buChar char="Ø"/>
            </a:pPr>
            <a:endParaRPr lang="en-IN" sz="2400" b="1" i="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164AB14-36E8-8943-810F-5B541C650F5F}"/>
              </a:ext>
            </a:extLst>
          </p:cNvPr>
          <p:cNvSpPr txBox="1"/>
          <p:nvPr/>
        </p:nvSpPr>
        <p:spPr>
          <a:xfrm>
            <a:off x="7212170" y="243512"/>
            <a:ext cx="4635322" cy="6740307"/>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USES OF LINEN FIBER :</a:t>
            </a:r>
          </a:p>
          <a:p>
            <a:pPr marL="342900" indent="-342900" algn="just" fontAlgn="base">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L</a:t>
            </a:r>
            <a:r>
              <a:rPr lang="en-IN" sz="2400" b="0" i="0" dirty="0">
                <a:effectLst/>
                <a:latin typeface="Times New Roman" panose="02020603050405020304" pitchFamily="18" charset="0"/>
                <a:cs typeface="Times New Roman" panose="02020603050405020304" pitchFamily="18" charset="0"/>
              </a:rPr>
              <a:t>inen is used to make household items such as tablecloths, upholstery, soft furnishings and curtains. It is also used for making many types of garment and for making a strong sewing thread. Linen is often embroidered, especially on women’s clothes and household items. The use of linen has changed. In the 1970s about 5% of linen was used for fashion while the rest was used for household items.  However, about 70% of linen production is now used for fashion.</a:t>
            </a:r>
          </a:p>
          <a:p>
            <a:pPr marL="342900" indent="-342900" algn="just">
              <a:buFont typeface="Wingdings" panose="05000000000000000000" pitchFamily="2" charset="2"/>
              <a:buChar char="Ø"/>
            </a:pPr>
            <a:endParaRPr lang="en-IN"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8587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D26C6C-C0D5-CD97-3380-2F8B1A659540}"/>
              </a:ext>
            </a:extLst>
          </p:cNvPr>
          <p:cNvSpPr txBox="1"/>
          <p:nvPr/>
        </p:nvSpPr>
        <p:spPr>
          <a:xfrm>
            <a:off x="463639" y="375563"/>
            <a:ext cx="5632361" cy="5632311"/>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PROPERTIES OF SILK FIBER :</a:t>
            </a:r>
          </a:p>
          <a:p>
            <a:pPr marL="285750" indent="-28575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Silk is a lightweight, breathable fabric, which means it reduces the risk of overheating </a:t>
            </a:r>
            <a:endParaRPr lang="en-IN" sz="2400" b="1" i="1" dirty="0">
              <a:effectLst/>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Silk is fairly absorbent. Water weakens the fibres, though, so treat your silk carefully when you’re washing it.</a:t>
            </a:r>
            <a:endParaRPr lang="en-IN" sz="2400" b="1" i="1"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Silk fibres are smooth and straight, unlike wool, for example, which has a scaliness you’ll see if you put it under a microscope. This difference makes silk smoother to the touch and shinier to the eye, with an altogether luxurious feel.</a:t>
            </a:r>
          </a:p>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ui-sans-serif"/>
              </a:rPr>
              <a:t>Silk’s good at maintaining your body temperature</a:t>
            </a:r>
            <a:r>
              <a:rPr lang="en-IN" sz="2400" dirty="0">
                <a:latin typeface="Times New Roman" panose="02020603050405020304" pitchFamily="18" charset="0"/>
                <a:cs typeface="Times New Roman" panose="02020603050405020304" pitchFamily="18" charset="0"/>
              </a:rPr>
              <a:t>.</a:t>
            </a:r>
            <a:endParaRPr lang="en-IN" sz="2400" b="1" i="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9B9272C-ADC0-6B4A-6FCC-5D52230433C6}"/>
              </a:ext>
            </a:extLst>
          </p:cNvPr>
          <p:cNvSpPr txBox="1"/>
          <p:nvPr/>
        </p:nvSpPr>
        <p:spPr>
          <a:xfrm>
            <a:off x="6490954" y="375563"/>
            <a:ext cx="5237407" cy="5632311"/>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USES OF SILK FIBER :</a:t>
            </a:r>
          </a:p>
          <a:p>
            <a:pPr marL="342900" indent="-34290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Besides silk being used as garments it is also used in other industries and for military purposes. It is used in the manufacture of fishing fibres, parachutes, cartridge bags, insulation coils for telephones and wireless receivers, tyres of racing cars, filter clothes for flour mills, and in medical dressings and suture materials. Insulation coils for telephones and wireless receivers, tyres of racing cars, filter clothes for flour mills, and in medical dressings and suture materials.</a:t>
            </a:r>
            <a:endParaRPr lang="en-IN"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4464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D26FA9-B59C-AE7C-3FFD-B912161C4BB6}"/>
              </a:ext>
            </a:extLst>
          </p:cNvPr>
          <p:cNvSpPr txBox="1"/>
          <p:nvPr/>
        </p:nvSpPr>
        <p:spPr>
          <a:xfrm>
            <a:off x="524814" y="478595"/>
            <a:ext cx="5571186" cy="6001643"/>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PROPERTIES OF WOOL FIBER :</a:t>
            </a:r>
          </a:p>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As </a:t>
            </a:r>
            <a:r>
              <a:rPr lang="en-IN" sz="2400" dirty="0">
                <a:effectLst/>
                <a:latin typeface="Times New Roman" panose="02020603050405020304" pitchFamily="18" charset="0"/>
                <a:cs typeface="Times New Roman" panose="02020603050405020304" pitchFamily="18" charset="0"/>
              </a:rPr>
              <a:t>wool fiber retains a certain amount of air moisture, it is good fire resistant.</a:t>
            </a:r>
          </a:p>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This prevents mildew, and other undesirable “stinks”</a:t>
            </a:r>
            <a:r>
              <a:rPr lang="en-IN" sz="2400" b="0" i="0" dirty="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Wool does not absorbs water.</a:t>
            </a:r>
          </a:p>
          <a:p>
            <a:pPr marL="285750" indent="-285750" algn="just">
              <a:buFont typeface="Wingdings" panose="05000000000000000000" pitchFamily="2" charset="2"/>
              <a:buChar char="Ø"/>
            </a:pPr>
            <a:r>
              <a:rPr lang="en-IN" sz="2400" b="0" i="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Low heat has no effect but strong heat weakens the fibre and destroys the colour of the fibre.</a:t>
            </a:r>
          </a:p>
          <a:p>
            <a:pPr marL="285750" indent="-28575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It is stronger than silk. When wet wool loses about 25% of its strength. The longer the fibre the greater will be the strength of the yarn.</a:t>
            </a:r>
          </a:p>
          <a:p>
            <a:pPr marL="285750" indent="-28575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 Wool is highly elastic.</a:t>
            </a:r>
            <a:endParaRPr lang="en-IN" sz="24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IN" sz="2400" b="0" i="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Wool is resistant to shrinkage.</a:t>
            </a:r>
            <a:endParaRPr lang="en-IN" sz="2400" b="0" i="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en-IN" sz="2400" dirty="0">
              <a:latin typeface="Times New Roman" panose="02020603050405020304" pitchFamily="18" charset="0"/>
              <a:cs typeface="Times New Roman" panose="02020603050405020304" pitchFamily="18" charset="0"/>
            </a:endParaRPr>
          </a:p>
        </p:txBody>
      </p:sp>
      <p:sp>
        <p:nvSpPr>
          <p:cNvPr id="6" name="Rectangle 3">
            <a:extLst>
              <a:ext uri="{FF2B5EF4-FFF2-40B4-BE49-F238E27FC236}">
                <a16:creationId xmlns:a16="http://schemas.microsoft.com/office/drawing/2014/main" id="{B5617B6D-4B72-F6D3-2D7D-E6AB2D4DEA7E}"/>
              </a:ext>
            </a:extLst>
          </p:cNvPr>
          <p:cNvSpPr>
            <a:spLocks noChangeArrowheads="1"/>
          </p:cNvSpPr>
          <p:nvPr/>
        </p:nvSpPr>
        <p:spPr bwMode="auto">
          <a:xfrm>
            <a:off x="6575613" y="493551"/>
            <a:ext cx="5091573" cy="5909310"/>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a:ln>
                  <a:noFill/>
                </a:ln>
                <a:effectLst/>
                <a:latin typeface="Times New Roman" panose="02020603050405020304" pitchFamily="18" charset="0"/>
                <a:cs typeface="Times New Roman" panose="02020603050405020304" pitchFamily="18" charset="0"/>
              </a:rPr>
              <a:t>USES OF WOOL FIBER:</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rPr>
              <a:t>Being easy to clean and lasts long, preferred for clothing.</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rPr>
              <a:t>The most important use of wool is for apparel coats, jackets, suits, dresses, skirts, slacks made from woven fabrics of varying weights and knitted fabrics.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rPr>
              <a:t>Acts as insulator, hence used for bedding and blankets.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rPr>
              <a:t>Used to line boxes, shelf linings and surfaces required to be softer.</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rPr>
              <a:t>In the home furnishing area, the major use of wool is in carpets and rugs where wool is used more, cover to the carpets and warm in the rugs.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674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DCD43B-B359-1D82-E29E-652A7BE7D8AC}"/>
              </a:ext>
            </a:extLst>
          </p:cNvPr>
          <p:cNvSpPr txBox="1"/>
          <p:nvPr/>
        </p:nvSpPr>
        <p:spPr>
          <a:xfrm>
            <a:off x="447541" y="349806"/>
            <a:ext cx="5888865" cy="5262979"/>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PROPERTIES OF BANANA FIBER :</a:t>
            </a:r>
          </a:p>
          <a:p>
            <a:pPr marL="342900" indent="-34290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It is a strong fiber and has lower strain at break. </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Its appearance is quite shiny, which depends on the extraction and spinning processes. </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It has low density and strong moisture absorption quality. </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Its absorbance and release of moisture are quite fast.</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The appearance of banana pseudo-stem fiber is quite like ramie and bamboo fiber, but its spin ability and fineness are much better than that of ramie and bamboo.</a:t>
            </a:r>
            <a:endParaRPr lang="en-IN" sz="2400" b="1" i="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C5C5B4E-D81B-0C40-FA62-6463B74D5D6B}"/>
              </a:ext>
            </a:extLst>
          </p:cNvPr>
          <p:cNvSpPr txBox="1"/>
          <p:nvPr/>
        </p:nvSpPr>
        <p:spPr>
          <a:xfrm>
            <a:off x="6786091" y="349806"/>
            <a:ext cx="4984126" cy="6001643"/>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USES OF BANANA FIBER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B</a:t>
            </a:r>
            <a:r>
              <a:rPr lang="en-IN" sz="2400" b="0" i="0" dirty="0">
                <a:effectLst/>
                <a:latin typeface="Times New Roman" panose="02020603050405020304" pitchFamily="18" charset="0"/>
                <a:cs typeface="Times New Roman" panose="02020603050405020304" pitchFamily="18" charset="0"/>
              </a:rPr>
              <a:t>anana pseudo-stem fiber is utilized to produce cushion cover, bag, table cloth, curtain, and others</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This fiber is also used to produce fishing nets, other types of cordage, mats, packaging, sheets, etc.</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Additionally, there are some potential uses of banana fibers, for the production of mushroom, arts/handicrafts, string thread, paper cardboard, tea bag and high-quality textiles/fabric materials, currency note paper, and many other products.</a:t>
            </a:r>
          </a:p>
          <a:p>
            <a:pPr marL="342900" indent="-342900" algn="just">
              <a:buFont typeface="Wingdings" panose="05000000000000000000" pitchFamily="2" charset="2"/>
              <a:buChar char="Ø"/>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2420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83C574-BC20-94DA-2755-4E5C3846505B}"/>
              </a:ext>
            </a:extLst>
          </p:cNvPr>
          <p:cNvSpPr txBox="1"/>
          <p:nvPr/>
        </p:nvSpPr>
        <p:spPr>
          <a:xfrm>
            <a:off x="473298" y="439959"/>
            <a:ext cx="5811592" cy="6370975"/>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PROPERTIES OF JUTE FIBER :</a:t>
            </a:r>
          </a:p>
          <a:p>
            <a:pPr marL="342900" indent="-34290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100% bio-degradable recyclable and thus environment friendly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N</a:t>
            </a:r>
            <a:r>
              <a:rPr lang="en-IN" sz="2400" b="0" i="0" dirty="0">
                <a:effectLst/>
                <a:latin typeface="Times New Roman" panose="02020603050405020304" pitchFamily="18" charset="0"/>
                <a:cs typeface="Times New Roman" panose="02020603050405020304" pitchFamily="18" charset="0"/>
              </a:rPr>
              <a:t>atural fibre with golden &amp; silky shine</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T</a:t>
            </a:r>
            <a:r>
              <a:rPr lang="en-IN" sz="2400" b="0" i="0" dirty="0">
                <a:effectLst/>
                <a:latin typeface="Times New Roman" panose="02020603050405020304" pitchFamily="18" charset="0"/>
                <a:cs typeface="Times New Roman" panose="02020603050405020304" pitchFamily="18" charset="0"/>
              </a:rPr>
              <a:t>he second most important and widely cultivated vegetable fibre after cotton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H</a:t>
            </a:r>
            <a:r>
              <a:rPr lang="en-IN" sz="2400" b="0" i="0" dirty="0">
                <a:effectLst/>
                <a:latin typeface="Times New Roman" panose="02020603050405020304" pitchFamily="18" charset="0"/>
                <a:cs typeface="Times New Roman" panose="02020603050405020304" pitchFamily="18" charset="0"/>
              </a:rPr>
              <a:t>igh tensile strength with low extensibility</a:t>
            </a:r>
            <a:br>
              <a:rPr lang="en-IN" sz="2400" b="0" i="0" dirty="0">
                <a:effectLst/>
                <a:latin typeface="Times New Roman" panose="02020603050405020304" pitchFamily="18" charset="0"/>
                <a:cs typeface="Times New Roman" panose="02020603050405020304" pitchFamily="18" charset="0"/>
              </a:rPr>
            </a:br>
            <a:r>
              <a:rPr lang="en-IN" sz="2400" b="0" i="0" dirty="0">
                <a:effectLst/>
                <a:latin typeface="Times New Roman" panose="02020603050405020304" pitchFamily="18" charset="0"/>
                <a:cs typeface="Times New Roman" panose="02020603050405020304" pitchFamily="18" charset="0"/>
              </a:rPr>
              <a:t>this helps to make best quality industrial yarn and fabric for packaging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Jute fibers are always known as strong, coarse, environment friendly, and organic.</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It has high tensile strength, low extensibility, and ensures better breathability of fabrics. Therefore, jute is very suitable in agricultural commodity bulk packaging.</a:t>
            </a:r>
          </a:p>
          <a:p>
            <a:pPr algn="just"/>
            <a:endParaRPr lang="en-IN" sz="2400" b="0" i="0" dirty="0">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4E45675-94B5-5D07-3E4A-0EB1646C9259}"/>
              </a:ext>
            </a:extLst>
          </p:cNvPr>
          <p:cNvSpPr txBox="1"/>
          <p:nvPr/>
        </p:nvSpPr>
        <p:spPr>
          <a:xfrm>
            <a:off x="6629399" y="439959"/>
            <a:ext cx="5244922" cy="5632311"/>
          </a:xfrm>
          <a:prstGeom prst="rect">
            <a:avLst/>
          </a:prstGeom>
          <a:noFill/>
        </p:spPr>
        <p:txBody>
          <a:bodyPr wrap="square">
            <a:spAutoFit/>
          </a:bodyPr>
          <a:lstStyle/>
          <a:p>
            <a:pPr algn="just"/>
            <a:r>
              <a:rPr lang="en-IN" sz="2400" b="1" i="1" dirty="0">
                <a:effectLst/>
                <a:latin typeface="Times New Roman" panose="02020603050405020304" pitchFamily="18" charset="0"/>
                <a:cs typeface="Times New Roman" panose="02020603050405020304" pitchFamily="18" charset="0"/>
              </a:rPr>
              <a:t>USES OF JUTE FIBER:</a:t>
            </a:r>
          </a:p>
          <a:p>
            <a:pPr algn="just"/>
            <a:r>
              <a:rPr lang="en-IN" sz="2400" b="0" i="0" dirty="0">
                <a:effectLst/>
                <a:latin typeface="Times New Roman" panose="02020603050405020304" pitchFamily="18" charset="0"/>
                <a:cs typeface="Times New Roman" panose="02020603050405020304" pitchFamily="18" charset="0"/>
              </a:rPr>
              <a:t>Luxurious range of Jute home decor products are available to suit different life styles. Cushion covers, table mats, table covers add class to the lifestyle. Exquisite Jute floor coverings add ethnicity to home interiors. Be it light, soft and practical portfolio bags for executives, Jute + cotton blend bedspreads, easy to clean decorative wall hangings, soft non-scratching mats/baskets or sturdy and comfortable hammocks they all come in jute - so celebrate this autumn season in an eco-friendly- class of its own way.</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8912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488476-76DF-3555-19A6-179E35F8A8BE}"/>
              </a:ext>
            </a:extLst>
          </p:cNvPr>
          <p:cNvSpPr txBox="1"/>
          <p:nvPr/>
        </p:nvSpPr>
        <p:spPr>
          <a:xfrm>
            <a:off x="357391" y="452839"/>
            <a:ext cx="5738610" cy="5262979"/>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PROPERTIES OF PINEAPPLE FIBER :</a:t>
            </a:r>
          </a:p>
          <a:p>
            <a:pPr marL="342900" indent="-342900" algn="just">
              <a:buFont typeface="Wingdings" panose="05000000000000000000" pitchFamily="2" charset="2"/>
              <a:buChar char="Ø"/>
            </a:pPr>
            <a:r>
              <a:rPr lang="en-IN" sz="2400" b="1" i="1"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Poor sunlight resistance, scorches at high temperature.</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Sweat absorbent and breathable fiber.</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Hard and not wrinkling properties.</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Good antibacterial and deodorization performances.</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Shiny as silk</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Yarn strength increase by about 50% when wet.</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Difficulties in dye penetration due to high coarseness.</a:t>
            </a:r>
          </a:p>
          <a:p>
            <a:pPr marL="342900" indent="-342900" algn="just">
              <a:buFont typeface="Wingdings" panose="05000000000000000000" pitchFamily="2" charset="2"/>
              <a:buChar char="Ø"/>
            </a:pPr>
            <a:endParaRPr lang="en-IN" sz="2400" b="0" i="0" dirty="0">
              <a:effectLst/>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endParaRPr lang="en-IN" sz="2400" b="1" i="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316DF74-4F1B-87A9-21A6-9B607A9957DB}"/>
              </a:ext>
            </a:extLst>
          </p:cNvPr>
          <p:cNvSpPr txBox="1"/>
          <p:nvPr/>
        </p:nvSpPr>
        <p:spPr>
          <a:xfrm>
            <a:off x="6190444" y="452839"/>
            <a:ext cx="5738609" cy="6001643"/>
          </a:xfrm>
          <a:prstGeom prst="rect">
            <a:avLst/>
          </a:prstGeom>
          <a:noFill/>
        </p:spPr>
        <p:txBody>
          <a:bodyPr wrap="square">
            <a:spAutoFit/>
          </a:bodyPr>
          <a:lstStyle/>
          <a:p>
            <a:pPr algn="just"/>
            <a:r>
              <a:rPr lang="en-IN" sz="2400" b="1" i="1" dirty="0">
                <a:effectLst/>
                <a:latin typeface="Times New Roman" panose="02020603050405020304" pitchFamily="18" charset="0"/>
                <a:cs typeface="Times New Roman" panose="02020603050405020304" pitchFamily="18" charset="0"/>
              </a:rPr>
              <a:t>USES OF PINEAPPLE FIBER:</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Pineapple fiber is sometimes combined with silk or polyester to create a textile fabric, which is lightweight, has an elegant appearance similar to linen and easy to care. </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The pineapple threads have also been used for long in India and China for lines and threads and as an adulterant in silk. </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Pineapple leaf fiber is also used for table linens, bags, mats and other clothing items, where lightweight and stiff fabric is needed. The characteristics of the fabric made from pineapple fiber make it ideal for high grade suits, shirts, divided skirt, decorative fabrics and so on.</a:t>
            </a:r>
          </a:p>
        </p:txBody>
      </p:sp>
    </p:spTree>
    <p:extLst>
      <p:ext uri="{BB962C8B-B14F-4D97-AF65-F5344CB8AC3E}">
        <p14:creationId xmlns:p14="http://schemas.microsoft.com/office/powerpoint/2010/main" val="603993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BF9283-3CA8-7A2D-764D-A8C9B946DE8F}"/>
              </a:ext>
            </a:extLst>
          </p:cNvPr>
          <p:cNvSpPr txBox="1"/>
          <p:nvPr/>
        </p:nvSpPr>
        <p:spPr>
          <a:xfrm>
            <a:off x="447541" y="452837"/>
            <a:ext cx="5515377" cy="4893647"/>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PROPERTIES OF HEMP FIBER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The penetration of dye is easy in hemp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It</a:t>
            </a:r>
            <a:r>
              <a:rPr lang="en-IN" sz="2400" b="0" i="0" dirty="0">
                <a:effectLst/>
                <a:latin typeface="Times New Roman" panose="02020603050405020304" pitchFamily="18" charset="0"/>
                <a:cs typeface="Times New Roman" panose="02020603050405020304" pitchFamily="18" charset="0"/>
              </a:rPr>
              <a:t> obstructs ultra violet (UV)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H</a:t>
            </a:r>
            <a:r>
              <a:rPr lang="en-IN" sz="2400" b="0" i="0" dirty="0">
                <a:effectLst/>
                <a:latin typeface="Times New Roman" panose="02020603050405020304" pitchFamily="18" charset="0"/>
                <a:cs typeface="Times New Roman" panose="02020603050405020304" pitchFamily="18" charset="0"/>
              </a:rPr>
              <a:t>as natural anti-bacterial properties.</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Elastic recovery is very poor. It is less than linen fiber.</a:t>
            </a:r>
            <a:endParaRPr lang="en-IN"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Mildews and bacteria will flourish on hemp under hot and humid conditions. They can be protected by impregnation with certain types of chemicals. Copper Naphthenate is one of the chemicals.</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I</a:t>
            </a:r>
            <a:r>
              <a:rPr lang="en-IN" sz="2400" b="0" i="0" dirty="0">
                <a:effectLst/>
                <a:latin typeface="Times New Roman" panose="02020603050405020304" pitchFamily="18" charset="0"/>
                <a:cs typeface="Times New Roman" panose="02020603050405020304" pitchFamily="18" charset="0"/>
              </a:rPr>
              <a:t>t has enough ability to prevent the bad effect of sunlight.</a:t>
            </a:r>
            <a:endParaRPr lang="en-IN" sz="2400" b="1" i="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83373F4-C0CD-A3F9-044F-E801888FC700}"/>
              </a:ext>
            </a:extLst>
          </p:cNvPr>
          <p:cNvSpPr txBox="1"/>
          <p:nvPr/>
        </p:nvSpPr>
        <p:spPr>
          <a:xfrm>
            <a:off x="6339625" y="467792"/>
            <a:ext cx="5404834" cy="4893647"/>
          </a:xfrm>
          <a:prstGeom prst="rect">
            <a:avLst/>
          </a:prstGeom>
          <a:noFill/>
        </p:spPr>
        <p:txBody>
          <a:bodyPr wrap="square">
            <a:spAutoFit/>
          </a:bodyPr>
          <a:lstStyle/>
          <a:p>
            <a:pPr algn="just"/>
            <a:r>
              <a:rPr lang="en-IN" sz="2400" b="1" i="1" dirty="0">
                <a:latin typeface="Times New Roman" panose="02020603050405020304" pitchFamily="18" charset="0"/>
                <a:cs typeface="Times New Roman" panose="02020603050405020304" pitchFamily="18" charset="0"/>
              </a:rPr>
              <a:t>USES OF HEMP FIBER:</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a:t>
            </a:r>
            <a:r>
              <a:rPr lang="en-IN" sz="2400" b="0" i="0" dirty="0">
                <a:effectLst/>
                <a:latin typeface="Times New Roman" panose="02020603050405020304" pitchFamily="18" charset="0"/>
                <a:cs typeface="Times New Roman" panose="02020603050405020304" pitchFamily="18" charset="0"/>
              </a:rPr>
              <a:t>t is ideal for making ropes, twine, cables, carpets, sail cloth, canvas, ship cordage etc. </a:t>
            </a:r>
          </a:p>
          <a:p>
            <a:pPr marL="342900" indent="-342900" algn="just">
              <a:buFont typeface="Wingdings" panose="05000000000000000000" pitchFamily="2" charset="2"/>
              <a:buChar char="Ø"/>
            </a:pPr>
            <a:r>
              <a:rPr lang="en-IN" sz="2400" b="0" i="0" dirty="0">
                <a:effectLst/>
                <a:latin typeface="Times New Roman" panose="02020603050405020304" pitchFamily="18" charset="0"/>
                <a:cs typeface="Times New Roman" panose="02020603050405020304" pitchFamily="18" charset="0"/>
              </a:rPr>
              <a:t>Hemp is used for wide varieties of purposes, specially the manufacture of cordage of varying tensile strength, clothing and nutritional products.</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Hemp is used in tapestry, hats, shawls, rugs, posters, and towels.</a:t>
            </a:r>
            <a:endParaRPr lang="en-IN"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a:t>
            </a:r>
            <a:r>
              <a:rPr lang="en-IN" sz="2400" b="0" i="0" dirty="0">
                <a:effectLst/>
                <a:latin typeface="Times New Roman" panose="02020603050405020304" pitchFamily="18" charset="0"/>
                <a:cs typeface="Times New Roman" panose="02020603050405020304" pitchFamily="18" charset="0"/>
              </a:rPr>
              <a:t>Dyed hemp yarn from Hungary is suitable for rug weaving, placemats, crochet, and other craft items.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9156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75F654-FC18-189B-8A3A-00FA91BA1DE8}"/>
              </a:ext>
            </a:extLst>
          </p:cNvPr>
          <p:cNvSpPr txBox="1"/>
          <p:nvPr/>
        </p:nvSpPr>
        <p:spPr>
          <a:xfrm>
            <a:off x="2316051" y="2782669"/>
            <a:ext cx="7559898" cy="646331"/>
          </a:xfrm>
          <a:prstGeom prst="rect">
            <a:avLst/>
          </a:prstGeom>
          <a:noFill/>
        </p:spPr>
        <p:txBody>
          <a:bodyPr wrap="square" rtlCol="0">
            <a:spAutoFit/>
          </a:bodyPr>
          <a:lstStyle/>
          <a:p>
            <a:r>
              <a:rPr lang="en-IN" sz="3600" dirty="0"/>
              <a:t>________End of the slide________</a:t>
            </a:r>
          </a:p>
        </p:txBody>
      </p:sp>
    </p:spTree>
    <p:extLst>
      <p:ext uri="{BB962C8B-B14F-4D97-AF65-F5344CB8AC3E}">
        <p14:creationId xmlns:p14="http://schemas.microsoft.com/office/powerpoint/2010/main" val="13288079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Mesh</Template>
  <TotalTime>335</TotalTime>
  <Words>3004</Words>
  <Application>Microsoft Office PowerPoint</Application>
  <PresentationFormat>Widescreen</PresentationFormat>
  <Paragraphs>216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Mesh</vt:lpstr>
      <vt:lpstr>FUNDAMENTALS OF TEXTILES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TEXTILES</dc:title>
  <dc:creator>ELCOT</dc:creator>
  <cp:lastModifiedBy>jjgayathri22@gmail.com</cp:lastModifiedBy>
  <cp:revision>13</cp:revision>
  <dcterms:created xsi:type="dcterms:W3CDTF">2022-08-31T14:53:02Z</dcterms:created>
  <dcterms:modified xsi:type="dcterms:W3CDTF">2022-12-08T07:54:12Z</dcterms:modified>
</cp:coreProperties>
</file>