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2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bika Kumar" userId="473baa6438b35265" providerId="LiveId" clId="{40D0C833-AEBE-421F-8961-7D4D34172877}"/>
    <pc:docChg chg="undo redo custSel addSld modSld">
      <pc:chgData name="Shobika Kumar" userId="473baa6438b35265" providerId="LiveId" clId="{40D0C833-AEBE-421F-8961-7D4D34172877}" dt="2023-10-18T09:01:43.935" v="401" actId="1076"/>
      <pc:docMkLst>
        <pc:docMk/>
      </pc:docMkLst>
      <pc:sldChg chg="modSp mod">
        <pc:chgData name="Shobika Kumar" userId="473baa6438b35265" providerId="LiveId" clId="{40D0C833-AEBE-421F-8961-7D4D34172877}" dt="2023-10-18T09:01:43.935" v="401" actId="1076"/>
        <pc:sldMkLst>
          <pc:docMk/>
          <pc:sldMk cId="947208237" sldId="257"/>
        </pc:sldMkLst>
        <pc:picChg chg="mod">
          <ac:chgData name="Shobika Kumar" userId="473baa6438b35265" providerId="LiveId" clId="{40D0C833-AEBE-421F-8961-7D4D34172877}" dt="2023-10-18T09:01:43.935" v="401" actId="1076"/>
          <ac:picMkLst>
            <pc:docMk/>
            <pc:sldMk cId="947208237" sldId="257"/>
            <ac:picMk id="4" creationId="{106E5D33-6BBB-D955-138E-E8EE7D4F97C4}"/>
          </ac:picMkLst>
        </pc:picChg>
      </pc:sldChg>
      <pc:sldChg chg="modSp mod">
        <pc:chgData name="Shobika Kumar" userId="473baa6438b35265" providerId="LiveId" clId="{40D0C833-AEBE-421F-8961-7D4D34172877}" dt="2023-10-14T05:37:33.485" v="69" actId="1076"/>
        <pc:sldMkLst>
          <pc:docMk/>
          <pc:sldMk cId="3462536321" sldId="263"/>
        </pc:sldMkLst>
        <pc:spChg chg="mod">
          <ac:chgData name="Shobika Kumar" userId="473baa6438b35265" providerId="LiveId" clId="{40D0C833-AEBE-421F-8961-7D4D34172877}" dt="2023-10-14T05:37:33.485" v="69" actId="1076"/>
          <ac:spMkLst>
            <pc:docMk/>
            <pc:sldMk cId="3462536321" sldId="263"/>
            <ac:spMk id="3" creationId="{87BA77B7-E68B-A560-F452-7442DCC788BA}"/>
          </ac:spMkLst>
        </pc:spChg>
        <pc:spChg chg="mod">
          <ac:chgData name="Shobika Kumar" userId="473baa6438b35265" providerId="LiveId" clId="{40D0C833-AEBE-421F-8961-7D4D34172877}" dt="2023-10-14T05:37:23.144" v="68" actId="1076"/>
          <ac:spMkLst>
            <pc:docMk/>
            <pc:sldMk cId="3462536321" sldId="263"/>
            <ac:spMk id="5" creationId="{B959039C-A028-A42F-F05D-0121B1CF51B6}"/>
          </ac:spMkLst>
        </pc:spChg>
      </pc:sldChg>
      <pc:sldChg chg="addSp delSp modSp mod">
        <pc:chgData name="Shobika Kumar" userId="473baa6438b35265" providerId="LiveId" clId="{40D0C833-AEBE-421F-8961-7D4D34172877}" dt="2023-10-14T05:38:34.704" v="94" actId="1035"/>
        <pc:sldMkLst>
          <pc:docMk/>
          <pc:sldMk cId="1955186841" sldId="264"/>
        </pc:sldMkLst>
        <pc:spChg chg="mod">
          <ac:chgData name="Shobika Kumar" userId="473baa6438b35265" providerId="LiveId" clId="{40D0C833-AEBE-421F-8961-7D4D34172877}" dt="2023-10-14T05:38:34.704" v="94" actId="1035"/>
          <ac:spMkLst>
            <pc:docMk/>
            <pc:sldMk cId="1955186841" sldId="264"/>
            <ac:spMk id="3" creationId="{19F1C506-B421-477B-7311-286AB79AAEDD}"/>
          </ac:spMkLst>
        </pc:spChg>
        <pc:spChg chg="add del">
          <ac:chgData name="Shobika Kumar" userId="473baa6438b35265" providerId="LiveId" clId="{40D0C833-AEBE-421F-8961-7D4D34172877}" dt="2023-10-14T05:32:42.561" v="15" actId="22"/>
          <ac:spMkLst>
            <pc:docMk/>
            <pc:sldMk cId="1955186841" sldId="264"/>
            <ac:spMk id="6" creationId="{59F40DB6-EC29-1AB1-1748-619FCFBDA29A}"/>
          </ac:spMkLst>
        </pc:spChg>
      </pc:sldChg>
      <pc:sldChg chg="modSp mod">
        <pc:chgData name="Shobika Kumar" userId="473baa6438b35265" providerId="LiveId" clId="{40D0C833-AEBE-421F-8961-7D4D34172877}" dt="2023-10-14T05:39:46.780" v="118" actId="1076"/>
        <pc:sldMkLst>
          <pc:docMk/>
          <pc:sldMk cId="3871131664" sldId="265"/>
        </pc:sldMkLst>
        <pc:spChg chg="mod">
          <ac:chgData name="Shobika Kumar" userId="473baa6438b35265" providerId="LiveId" clId="{40D0C833-AEBE-421F-8961-7D4D34172877}" dt="2023-10-14T05:39:46.780" v="118" actId="1076"/>
          <ac:spMkLst>
            <pc:docMk/>
            <pc:sldMk cId="3871131664" sldId="265"/>
            <ac:spMk id="3" creationId="{D22B278B-0EB1-8737-3606-F27E8AA428EE}"/>
          </ac:spMkLst>
        </pc:spChg>
      </pc:sldChg>
      <pc:sldChg chg="addSp delSp modSp mod">
        <pc:chgData name="Shobika Kumar" userId="473baa6438b35265" providerId="LiveId" clId="{40D0C833-AEBE-421F-8961-7D4D34172877}" dt="2023-10-14T05:39:58.505" v="120" actId="1076"/>
        <pc:sldMkLst>
          <pc:docMk/>
          <pc:sldMk cId="2810988874" sldId="266"/>
        </pc:sldMkLst>
        <pc:spChg chg="del">
          <ac:chgData name="Shobika Kumar" userId="473baa6438b35265" providerId="LiveId" clId="{40D0C833-AEBE-421F-8961-7D4D34172877}" dt="2023-10-14T05:33:59.673" v="30" actId="22"/>
          <ac:spMkLst>
            <pc:docMk/>
            <pc:sldMk cId="2810988874" sldId="266"/>
            <ac:spMk id="3" creationId="{A7D485EF-5D74-830A-3208-033C6D402E36}"/>
          </ac:spMkLst>
        </pc:spChg>
        <pc:picChg chg="add mod ord">
          <ac:chgData name="Shobika Kumar" userId="473baa6438b35265" providerId="LiveId" clId="{40D0C833-AEBE-421F-8961-7D4D34172877}" dt="2023-10-14T05:39:58.505" v="120" actId="1076"/>
          <ac:picMkLst>
            <pc:docMk/>
            <pc:sldMk cId="2810988874" sldId="266"/>
            <ac:picMk id="6" creationId="{58B5DAB0-A255-9788-2A03-50054DE6B1D8}"/>
          </ac:picMkLst>
        </pc:picChg>
      </pc:sldChg>
      <pc:sldChg chg="addSp delSp modSp new mod">
        <pc:chgData name="Shobika Kumar" userId="473baa6438b35265" providerId="LiveId" clId="{40D0C833-AEBE-421F-8961-7D4D34172877}" dt="2023-10-14T05:41:00.958" v="135" actId="1076"/>
        <pc:sldMkLst>
          <pc:docMk/>
          <pc:sldMk cId="3780851984" sldId="267"/>
        </pc:sldMkLst>
        <pc:spChg chg="del">
          <ac:chgData name="Shobika Kumar" userId="473baa6438b35265" providerId="LiveId" clId="{40D0C833-AEBE-421F-8961-7D4D34172877}" dt="2023-10-14T05:34:29.615" v="34" actId="478"/>
          <ac:spMkLst>
            <pc:docMk/>
            <pc:sldMk cId="3780851984" sldId="267"/>
            <ac:spMk id="2" creationId="{0F507094-4B86-51BE-F945-8393F10C2B90}"/>
          </ac:spMkLst>
        </pc:spChg>
        <pc:spChg chg="mod">
          <ac:chgData name="Shobika Kumar" userId="473baa6438b35265" providerId="LiveId" clId="{40D0C833-AEBE-421F-8961-7D4D34172877}" dt="2023-10-14T05:41:00.958" v="135" actId="1076"/>
          <ac:spMkLst>
            <pc:docMk/>
            <pc:sldMk cId="3780851984" sldId="267"/>
            <ac:spMk id="3" creationId="{584BC316-9DD9-D3EA-0A81-54FABDCFE0AA}"/>
          </ac:spMkLst>
        </pc:spChg>
        <pc:spChg chg="add mod">
          <ac:chgData name="Shobika Kumar" userId="473baa6438b35265" providerId="LiveId" clId="{40D0C833-AEBE-421F-8961-7D4D34172877}" dt="2023-10-14T05:34:30.203" v="35"/>
          <ac:spMkLst>
            <pc:docMk/>
            <pc:sldMk cId="3780851984" sldId="267"/>
            <ac:spMk id="5" creationId="{4970C825-17C0-4F1B-BBDA-39C2CF722004}"/>
          </ac:spMkLst>
        </pc:spChg>
        <pc:picChg chg="add mod">
          <ac:chgData name="Shobika Kumar" userId="473baa6438b35265" providerId="LiveId" clId="{40D0C833-AEBE-421F-8961-7D4D34172877}" dt="2023-10-14T05:34:30.203" v="35"/>
          <ac:picMkLst>
            <pc:docMk/>
            <pc:sldMk cId="3780851984" sldId="267"/>
            <ac:picMk id="4" creationId="{F35548AF-CD62-FB79-0E56-CC6ADFC2B902}"/>
          </ac:picMkLst>
        </pc:picChg>
      </pc:sldChg>
      <pc:sldChg chg="addSp delSp modSp new mod">
        <pc:chgData name="Shobika Kumar" userId="473baa6438b35265" providerId="LiveId" clId="{40D0C833-AEBE-421F-8961-7D4D34172877}" dt="2023-10-14T05:44:17.749" v="178" actId="1076"/>
        <pc:sldMkLst>
          <pc:docMk/>
          <pc:sldMk cId="1631609847" sldId="268"/>
        </pc:sldMkLst>
        <pc:spChg chg="del">
          <ac:chgData name="Shobika Kumar" userId="473baa6438b35265" providerId="LiveId" clId="{40D0C833-AEBE-421F-8961-7D4D34172877}" dt="2023-10-14T05:35:16.379" v="41" actId="478"/>
          <ac:spMkLst>
            <pc:docMk/>
            <pc:sldMk cId="1631609847" sldId="268"/>
            <ac:spMk id="2" creationId="{8EA64B53-A3D9-8B7A-7AD0-088B8AE5EC32}"/>
          </ac:spMkLst>
        </pc:spChg>
        <pc:spChg chg="mod">
          <ac:chgData name="Shobika Kumar" userId="473baa6438b35265" providerId="LiveId" clId="{40D0C833-AEBE-421F-8961-7D4D34172877}" dt="2023-10-14T05:41:56.462" v="148" actId="1076"/>
          <ac:spMkLst>
            <pc:docMk/>
            <pc:sldMk cId="1631609847" sldId="268"/>
            <ac:spMk id="3" creationId="{2D02704F-F565-C852-6C04-C903A18D0FD9}"/>
          </ac:spMkLst>
        </pc:spChg>
        <pc:spChg chg="add mod">
          <ac:chgData name="Shobika Kumar" userId="473baa6438b35265" providerId="LiveId" clId="{40D0C833-AEBE-421F-8961-7D4D34172877}" dt="2023-10-14T05:35:16.973" v="42"/>
          <ac:spMkLst>
            <pc:docMk/>
            <pc:sldMk cId="1631609847" sldId="268"/>
            <ac:spMk id="5" creationId="{6C8998BB-6722-8005-7F91-D8C2B554F263}"/>
          </ac:spMkLst>
        </pc:spChg>
        <pc:picChg chg="add mod">
          <ac:chgData name="Shobika Kumar" userId="473baa6438b35265" providerId="LiveId" clId="{40D0C833-AEBE-421F-8961-7D4D34172877}" dt="2023-10-14T05:44:17.749" v="178" actId="1076"/>
          <ac:picMkLst>
            <pc:docMk/>
            <pc:sldMk cId="1631609847" sldId="268"/>
            <ac:picMk id="4" creationId="{71166ED7-DC89-EA9E-DD9C-1ED2F53F13AE}"/>
          </ac:picMkLst>
        </pc:picChg>
      </pc:sldChg>
      <pc:sldChg chg="addSp delSp modSp new mod">
        <pc:chgData name="Shobika Kumar" userId="473baa6438b35265" providerId="LiveId" clId="{40D0C833-AEBE-421F-8961-7D4D34172877}" dt="2023-10-14T05:42:44.425" v="173" actId="1076"/>
        <pc:sldMkLst>
          <pc:docMk/>
          <pc:sldMk cId="2590827625" sldId="269"/>
        </pc:sldMkLst>
        <pc:spChg chg="del">
          <ac:chgData name="Shobika Kumar" userId="473baa6438b35265" providerId="LiveId" clId="{40D0C833-AEBE-421F-8961-7D4D34172877}" dt="2023-10-14T05:42:09.090" v="151" actId="478"/>
          <ac:spMkLst>
            <pc:docMk/>
            <pc:sldMk cId="2590827625" sldId="269"/>
            <ac:spMk id="2" creationId="{A10F1AD0-8AB2-643B-08F7-944E18C5AC7F}"/>
          </ac:spMkLst>
        </pc:spChg>
        <pc:spChg chg="del">
          <ac:chgData name="Shobika Kumar" userId="473baa6438b35265" providerId="LiveId" clId="{40D0C833-AEBE-421F-8961-7D4D34172877}" dt="2023-10-14T05:42:33.713" v="163" actId="478"/>
          <ac:spMkLst>
            <pc:docMk/>
            <pc:sldMk cId="2590827625" sldId="269"/>
            <ac:spMk id="3" creationId="{8B0D3F37-D9AA-B34D-8AF3-1066E05A053A}"/>
          </ac:spMkLst>
        </pc:spChg>
        <pc:spChg chg="add mod">
          <ac:chgData name="Shobika Kumar" userId="473baa6438b35265" providerId="LiveId" clId="{40D0C833-AEBE-421F-8961-7D4D34172877}" dt="2023-10-14T05:42:11.013" v="152"/>
          <ac:spMkLst>
            <pc:docMk/>
            <pc:sldMk cId="2590827625" sldId="269"/>
            <ac:spMk id="5" creationId="{04F89DB7-7C84-9F01-5176-72B433446E18}"/>
          </ac:spMkLst>
        </pc:spChg>
        <pc:spChg chg="add mod">
          <ac:chgData name="Shobika Kumar" userId="473baa6438b35265" providerId="LiveId" clId="{40D0C833-AEBE-421F-8961-7D4D34172877}" dt="2023-10-14T05:42:44.425" v="173" actId="1076"/>
          <ac:spMkLst>
            <pc:docMk/>
            <pc:sldMk cId="2590827625" sldId="269"/>
            <ac:spMk id="6" creationId="{9FD042F6-3CDE-28FF-410C-A106A418E8F1}"/>
          </ac:spMkLst>
        </pc:spChg>
        <pc:picChg chg="add mod">
          <ac:chgData name="Shobika Kumar" userId="473baa6438b35265" providerId="LiveId" clId="{40D0C833-AEBE-421F-8961-7D4D34172877}" dt="2023-10-14T05:42:11.013" v="152"/>
          <ac:picMkLst>
            <pc:docMk/>
            <pc:sldMk cId="2590827625" sldId="269"/>
            <ac:picMk id="4" creationId="{B23F9C71-726B-57FB-7962-95868244200B}"/>
          </ac:picMkLst>
        </pc:picChg>
      </pc:sldChg>
      <pc:sldChg chg="addSp delSp modSp new mod">
        <pc:chgData name="Shobika Kumar" userId="473baa6438b35265" providerId="LiveId" clId="{40D0C833-AEBE-421F-8961-7D4D34172877}" dt="2023-10-14T05:51:36.572" v="263" actId="1076"/>
        <pc:sldMkLst>
          <pc:docMk/>
          <pc:sldMk cId="3441089815" sldId="270"/>
        </pc:sldMkLst>
        <pc:spChg chg="del">
          <ac:chgData name="Shobika Kumar" userId="473baa6438b35265" providerId="LiveId" clId="{40D0C833-AEBE-421F-8961-7D4D34172877}" dt="2023-10-14T05:44:23.547" v="179" actId="478"/>
          <ac:spMkLst>
            <pc:docMk/>
            <pc:sldMk cId="3441089815" sldId="270"/>
            <ac:spMk id="2" creationId="{F1391CBD-5C69-6EF4-70B7-C394FA16CCE2}"/>
          </ac:spMkLst>
        </pc:spChg>
        <pc:spChg chg="mod">
          <ac:chgData name="Shobika Kumar" userId="473baa6438b35265" providerId="LiveId" clId="{40D0C833-AEBE-421F-8961-7D4D34172877}" dt="2023-10-14T05:51:36.572" v="263" actId="1076"/>
          <ac:spMkLst>
            <pc:docMk/>
            <pc:sldMk cId="3441089815" sldId="270"/>
            <ac:spMk id="3" creationId="{F09D81E1-A351-357D-63C6-38F4DE22D95C}"/>
          </ac:spMkLst>
        </pc:spChg>
        <pc:spChg chg="add mod">
          <ac:chgData name="Shobika Kumar" userId="473baa6438b35265" providerId="LiveId" clId="{40D0C833-AEBE-421F-8961-7D4D34172877}" dt="2023-10-14T05:44:24.168" v="180"/>
          <ac:spMkLst>
            <pc:docMk/>
            <pc:sldMk cId="3441089815" sldId="270"/>
            <ac:spMk id="5" creationId="{C50EE63E-F3EA-22E3-6F42-CB32846286D6}"/>
          </ac:spMkLst>
        </pc:spChg>
        <pc:picChg chg="add mod">
          <ac:chgData name="Shobika Kumar" userId="473baa6438b35265" providerId="LiveId" clId="{40D0C833-AEBE-421F-8961-7D4D34172877}" dt="2023-10-14T05:44:24.168" v="180"/>
          <ac:picMkLst>
            <pc:docMk/>
            <pc:sldMk cId="3441089815" sldId="270"/>
            <ac:picMk id="4" creationId="{2233A1F0-CDF4-D52A-EFA2-C42DC6E6BE68}"/>
          </ac:picMkLst>
        </pc:picChg>
      </pc:sldChg>
      <pc:sldChg chg="addSp delSp modSp new mod">
        <pc:chgData name="Shobika Kumar" userId="473baa6438b35265" providerId="LiveId" clId="{40D0C833-AEBE-421F-8961-7D4D34172877}" dt="2023-10-14T05:52:34.943" v="292" actId="1035"/>
        <pc:sldMkLst>
          <pc:docMk/>
          <pc:sldMk cId="1330835862" sldId="271"/>
        </pc:sldMkLst>
        <pc:spChg chg="del mod">
          <ac:chgData name="Shobika Kumar" userId="473baa6438b35265" providerId="LiveId" clId="{40D0C833-AEBE-421F-8961-7D4D34172877}" dt="2023-10-14T05:44:28.119" v="182" actId="478"/>
          <ac:spMkLst>
            <pc:docMk/>
            <pc:sldMk cId="1330835862" sldId="271"/>
            <ac:spMk id="2" creationId="{0A681453-FF99-8C50-A972-D68B8E4E59E9}"/>
          </ac:spMkLst>
        </pc:spChg>
        <pc:spChg chg="del">
          <ac:chgData name="Shobika Kumar" userId="473baa6438b35265" providerId="LiveId" clId="{40D0C833-AEBE-421F-8961-7D4D34172877}" dt="2023-10-14T05:45:32.677" v="199"/>
          <ac:spMkLst>
            <pc:docMk/>
            <pc:sldMk cId="1330835862" sldId="271"/>
            <ac:spMk id="3" creationId="{ECE803F4-129A-C788-8696-20DAEE82336B}"/>
          </ac:spMkLst>
        </pc:spChg>
        <pc:spChg chg="add mod">
          <ac:chgData name="Shobika Kumar" userId="473baa6438b35265" providerId="LiveId" clId="{40D0C833-AEBE-421F-8961-7D4D34172877}" dt="2023-10-14T05:44:28.771" v="183"/>
          <ac:spMkLst>
            <pc:docMk/>
            <pc:sldMk cId="1330835862" sldId="271"/>
            <ac:spMk id="5" creationId="{4976A402-32D9-FF93-6B01-006BBA417A3D}"/>
          </ac:spMkLst>
        </pc:spChg>
        <pc:spChg chg="add mod">
          <ac:chgData name="Shobika Kumar" userId="473baa6438b35265" providerId="LiveId" clId="{40D0C833-AEBE-421F-8961-7D4D34172877}" dt="2023-10-14T05:52:34.943" v="292" actId="1035"/>
          <ac:spMkLst>
            <pc:docMk/>
            <pc:sldMk cId="1330835862" sldId="271"/>
            <ac:spMk id="7" creationId="{C8473946-1FD8-2944-C998-9EA177537F02}"/>
          </ac:spMkLst>
        </pc:spChg>
        <pc:picChg chg="add mod">
          <ac:chgData name="Shobika Kumar" userId="473baa6438b35265" providerId="LiveId" clId="{40D0C833-AEBE-421F-8961-7D4D34172877}" dt="2023-10-14T05:44:28.771" v="183"/>
          <ac:picMkLst>
            <pc:docMk/>
            <pc:sldMk cId="1330835862" sldId="271"/>
            <ac:picMk id="4" creationId="{A1C46207-EB76-3EB5-3A19-6D19EFF613A1}"/>
          </ac:picMkLst>
        </pc:picChg>
        <pc:picChg chg="add mod">
          <ac:chgData name="Shobika Kumar" userId="473baa6438b35265" providerId="LiveId" clId="{40D0C833-AEBE-421F-8961-7D4D34172877}" dt="2023-10-14T05:51:46.768" v="264" actId="1076"/>
          <ac:picMkLst>
            <pc:docMk/>
            <pc:sldMk cId="1330835862" sldId="271"/>
            <ac:picMk id="6" creationId="{CEF75C49-F336-2317-8C2B-991329E5A003}"/>
          </ac:picMkLst>
        </pc:picChg>
      </pc:sldChg>
      <pc:sldChg chg="addSp delSp modSp new mod">
        <pc:chgData name="Shobika Kumar" userId="473baa6438b35265" providerId="LiveId" clId="{40D0C833-AEBE-421F-8961-7D4D34172877}" dt="2023-10-14T05:54:21.119" v="312"/>
        <pc:sldMkLst>
          <pc:docMk/>
          <pc:sldMk cId="1881422084" sldId="272"/>
        </pc:sldMkLst>
        <pc:spChg chg="del mod">
          <ac:chgData name="Shobika Kumar" userId="473baa6438b35265" providerId="LiveId" clId="{40D0C833-AEBE-421F-8961-7D4D34172877}" dt="2023-10-14T05:44:32.885" v="185" actId="478"/>
          <ac:spMkLst>
            <pc:docMk/>
            <pc:sldMk cId="1881422084" sldId="272"/>
            <ac:spMk id="2" creationId="{7EBE9015-1552-4BDE-8AB2-113007059ABF}"/>
          </ac:spMkLst>
        </pc:spChg>
        <pc:spChg chg="mod">
          <ac:chgData name="Shobika Kumar" userId="473baa6438b35265" providerId="LiveId" clId="{40D0C833-AEBE-421F-8961-7D4D34172877}" dt="2023-10-14T05:54:21.119" v="312"/>
          <ac:spMkLst>
            <pc:docMk/>
            <pc:sldMk cId="1881422084" sldId="272"/>
            <ac:spMk id="3" creationId="{1C25B3C7-B6A7-CEBC-A8C6-08D0314BF281}"/>
          </ac:spMkLst>
        </pc:spChg>
        <pc:spChg chg="add mod">
          <ac:chgData name="Shobika Kumar" userId="473baa6438b35265" providerId="LiveId" clId="{40D0C833-AEBE-421F-8961-7D4D34172877}" dt="2023-10-14T05:44:33.389" v="186"/>
          <ac:spMkLst>
            <pc:docMk/>
            <pc:sldMk cId="1881422084" sldId="272"/>
            <ac:spMk id="5" creationId="{9F3A4067-00B2-450C-3B89-8A4D0972CDCD}"/>
          </ac:spMkLst>
        </pc:spChg>
        <pc:picChg chg="add mod">
          <ac:chgData name="Shobika Kumar" userId="473baa6438b35265" providerId="LiveId" clId="{40D0C833-AEBE-421F-8961-7D4D34172877}" dt="2023-10-14T05:44:33.389" v="186"/>
          <ac:picMkLst>
            <pc:docMk/>
            <pc:sldMk cId="1881422084" sldId="272"/>
            <ac:picMk id="4" creationId="{D9386CDE-BC9E-F146-77D6-F4684928E806}"/>
          </ac:picMkLst>
        </pc:picChg>
      </pc:sldChg>
      <pc:sldChg chg="addSp delSp modSp new mod">
        <pc:chgData name="Shobika Kumar" userId="473baa6438b35265" providerId="LiveId" clId="{40D0C833-AEBE-421F-8961-7D4D34172877}" dt="2023-10-14T05:54:47.175" v="316" actId="1076"/>
        <pc:sldMkLst>
          <pc:docMk/>
          <pc:sldMk cId="1730318715" sldId="273"/>
        </pc:sldMkLst>
        <pc:spChg chg="del mod">
          <ac:chgData name="Shobika Kumar" userId="473baa6438b35265" providerId="LiveId" clId="{40D0C833-AEBE-421F-8961-7D4D34172877}" dt="2023-10-14T05:44:38.149" v="188" actId="478"/>
          <ac:spMkLst>
            <pc:docMk/>
            <pc:sldMk cId="1730318715" sldId="273"/>
            <ac:spMk id="2" creationId="{2EC05293-4EC8-440B-7EE0-C292A0A105A8}"/>
          </ac:spMkLst>
        </pc:spChg>
        <pc:spChg chg="mod">
          <ac:chgData name="Shobika Kumar" userId="473baa6438b35265" providerId="LiveId" clId="{40D0C833-AEBE-421F-8961-7D4D34172877}" dt="2023-10-14T05:54:47.175" v="316" actId="1076"/>
          <ac:spMkLst>
            <pc:docMk/>
            <pc:sldMk cId="1730318715" sldId="273"/>
            <ac:spMk id="3" creationId="{E02B600A-D66D-33EA-1C2A-AA45050D0D2A}"/>
          </ac:spMkLst>
        </pc:spChg>
        <pc:spChg chg="add mod">
          <ac:chgData name="Shobika Kumar" userId="473baa6438b35265" providerId="LiveId" clId="{40D0C833-AEBE-421F-8961-7D4D34172877}" dt="2023-10-14T05:48:52.515" v="229" actId="1076"/>
          <ac:spMkLst>
            <pc:docMk/>
            <pc:sldMk cId="1730318715" sldId="273"/>
            <ac:spMk id="5" creationId="{04331333-444E-703F-8AED-8343A0FB621B}"/>
          </ac:spMkLst>
        </pc:spChg>
        <pc:picChg chg="add mod">
          <ac:chgData name="Shobika Kumar" userId="473baa6438b35265" providerId="LiveId" clId="{40D0C833-AEBE-421F-8961-7D4D34172877}" dt="2023-10-14T05:48:52.515" v="229" actId="1076"/>
          <ac:picMkLst>
            <pc:docMk/>
            <pc:sldMk cId="1730318715" sldId="273"/>
            <ac:picMk id="4" creationId="{F46C2092-BE13-A584-B768-D1AC5DB4332B}"/>
          </ac:picMkLst>
        </pc:picChg>
      </pc:sldChg>
      <pc:sldChg chg="addSp delSp modSp new mod">
        <pc:chgData name="Shobika Kumar" userId="473baa6438b35265" providerId="LiveId" clId="{40D0C833-AEBE-421F-8961-7D4D34172877}" dt="2023-10-14T05:55:53.004" v="327" actId="1076"/>
        <pc:sldMkLst>
          <pc:docMk/>
          <pc:sldMk cId="259767136" sldId="274"/>
        </pc:sldMkLst>
        <pc:spChg chg="del">
          <ac:chgData name="Shobika Kumar" userId="473baa6438b35265" providerId="LiveId" clId="{40D0C833-AEBE-421F-8961-7D4D34172877}" dt="2023-10-14T05:48:58.189" v="230" actId="478"/>
          <ac:spMkLst>
            <pc:docMk/>
            <pc:sldMk cId="259767136" sldId="274"/>
            <ac:spMk id="2" creationId="{AC7189DE-436D-6C83-FFA4-280859D5EB5D}"/>
          </ac:spMkLst>
        </pc:spChg>
        <pc:spChg chg="mod">
          <ac:chgData name="Shobika Kumar" userId="473baa6438b35265" providerId="LiveId" clId="{40D0C833-AEBE-421F-8961-7D4D34172877}" dt="2023-10-14T05:55:53.004" v="327" actId="1076"/>
          <ac:spMkLst>
            <pc:docMk/>
            <pc:sldMk cId="259767136" sldId="274"/>
            <ac:spMk id="3" creationId="{C5EA6F1C-0941-9BB8-7720-3D14F19C6E22}"/>
          </ac:spMkLst>
        </pc:spChg>
        <pc:spChg chg="add mod">
          <ac:chgData name="Shobika Kumar" userId="473baa6438b35265" providerId="LiveId" clId="{40D0C833-AEBE-421F-8961-7D4D34172877}" dt="2023-10-14T05:48:58.826" v="231"/>
          <ac:spMkLst>
            <pc:docMk/>
            <pc:sldMk cId="259767136" sldId="274"/>
            <ac:spMk id="5" creationId="{EFC93BC7-19B9-1FEB-C862-505BA1053765}"/>
          </ac:spMkLst>
        </pc:spChg>
        <pc:picChg chg="add mod">
          <ac:chgData name="Shobika Kumar" userId="473baa6438b35265" providerId="LiveId" clId="{40D0C833-AEBE-421F-8961-7D4D34172877}" dt="2023-10-14T05:48:58.826" v="231"/>
          <ac:picMkLst>
            <pc:docMk/>
            <pc:sldMk cId="259767136" sldId="274"/>
            <ac:picMk id="4" creationId="{E574D252-7792-E6AE-E221-0A0AB4CEB8F2}"/>
          </ac:picMkLst>
        </pc:picChg>
      </pc:sldChg>
      <pc:sldChg chg="addSp delSp modSp new mod">
        <pc:chgData name="Shobika Kumar" userId="473baa6438b35265" providerId="LiveId" clId="{40D0C833-AEBE-421F-8961-7D4D34172877}" dt="2023-10-14T05:57:16.499" v="340" actId="14100"/>
        <pc:sldMkLst>
          <pc:docMk/>
          <pc:sldMk cId="4125564136" sldId="275"/>
        </pc:sldMkLst>
        <pc:spChg chg="del mod">
          <ac:chgData name="Shobika Kumar" userId="473baa6438b35265" providerId="LiveId" clId="{40D0C833-AEBE-421F-8961-7D4D34172877}" dt="2023-10-14T05:49:02.144" v="233" actId="478"/>
          <ac:spMkLst>
            <pc:docMk/>
            <pc:sldMk cId="4125564136" sldId="275"/>
            <ac:spMk id="2" creationId="{E187DD7C-B725-5282-37AC-D9CA868B63BB}"/>
          </ac:spMkLst>
        </pc:spChg>
        <pc:spChg chg="mod">
          <ac:chgData name="Shobika Kumar" userId="473baa6438b35265" providerId="LiveId" clId="{40D0C833-AEBE-421F-8961-7D4D34172877}" dt="2023-10-14T05:57:16.499" v="340" actId="14100"/>
          <ac:spMkLst>
            <pc:docMk/>
            <pc:sldMk cId="4125564136" sldId="275"/>
            <ac:spMk id="3" creationId="{7D0BA3AB-78C4-9F39-A9D9-62FF688533D8}"/>
          </ac:spMkLst>
        </pc:spChg>
        <pc:spChg chg="add mod">
          <ac:chgData name="Shobika Kumar" userId="473baa6438b35265" providerId="LiveId" clId="{40D0C833-AEBE-421F-8961-7D4D34172877}" dt="2023-10-14T05:49:02.776" v="234"/>
          <ac:spMkLst>
            <pc:docMk/>
            <pc:sldMk cId="4125564136" sldId="275"/>
            <ac:spMk id="5" creationId="{CBE0E0FE-B7DB-9F31-4B3D-DEBC3422B34F}"/>
          </ac:spMkLst>
        </pc:spChg>
        <pc:picChg chg="add mod">
          <ac:chgData name="Shobika Kumar" userId="473baa6438b35265" providerId="LiveId" clId="{40D0C833-AEBE-421F-8961-7D4D34172877}" dt="2023-10-14T05:49:02.776" v="234"/>
          <ac:picMkLst>
            <pc:docMk/>
            <pc:sldMk cId="4125564136" sldId="275"/>
            <ac:picMk id="4" creationId="{D8DA7956-D6CB-F789-A7B9-FC5C845675F3}"/>
          </ac:picMkLst>
        </pc:picChg>
      </pc:sldChg>
      <pc:sldChg chg="addSp delSp modSp new mod">
        <pc:chgData name="Shobika Kumar" userId="473baa6438b35265" providerId="LiveId" clId="{40D0C833-AEBE-421F-8961-7D4D34172877}" dt="2023-10-14T05:59:18.052" v="349" actId="5793"/>
        <pc:sldMkLst>
          <pc:docMk/>
          <pc:sldMk cId="68171116" sldId="276"/>
        </pc:sldMkLst>
        <pc:spChg chg="del mod">
          <ac:chgData name="Shobika Kumar" userId="473baa6438b35265" providerId="LiveId" clId="{40D0C833-AEBE-421F-8961-7D4D34172877}" dt="2023-10-14T05:49:06.474" v="236" actId="478"/>
          <ac:spMkLst>
            <pc:docMk/>
            <pc:sldMk cId="68171116" sldId="276"/>
            <ac:spMk id="2" creationId="{D11684CD-6BD3-8563-4BF9-E7313B0F4A9A}"/>
          </ac:spMkLst>
        </pc:spChg>
        <pc:spChg chg="mod">
          <ac:chgData name="Shobika Kumar" userId="473baa6438b35265" providerId="LiveId" clId="{40D0C833-AEBE-421F-8961-7D4D34172877}" dt="2023-10-14T05:59:18.052" v="349" actId="5793"/>
          <ac:spMkLst>
            <pc:docMk/>
            <pc:sldMk cId="68171116" sldId="276"/>
            <ac:spMk id="3" creationId="{B20C0629-9171-7798-E5D6-A91189129B18}"/>
          </ac:spMkLst>
        </pc:spChg>
        <pc:spChg chg="add mod">
          <ac:chgData name="Shobika Kumar" userId="473baa6438b35265" providerId="LiveId" clId="{40D0C833-AEBE-421F-8961-7D4D34172877}" dt="2023-10-14T05:49:07.108" v="237"/>
          <ac:spMkLst>
            <pc:docMk/>
            <pc:sldMk cId="68171116" sldId="276"/>
            <ac:spMk id="5" creationId="{8863F6F0-24E3-C57D-C76F-8C972BD9516F}"/>
          </ac:spMkLst>
        </pc:spChg>
        <pc:picChg chg="add mod">
          <ac:chgData name="Shobika Kumar" userId="473baa6438b35265" providerId="LiveId" clId="{40D0C833-AEBE-421F-8961-7D4D34172877}" dt="2023-10-14T05:49:07.108" v="237"/>
          <ac:picMkLst>
            <pc:docMk/>
            <pc:sldMk cId="68171116" sldId="276"/>
            <ac:picMk id="4" creationId="{CBE3F0C3-5314-1CB4-3D97-B97DB7C958C3}"/>
          </ac:picMkLst>
        </pc:picChg>
      </pc:sldChg>
      <pc:sldChg chg="addSp delSp modSp new mod">
        <pc:chgData name="Shobika Kumar" userId="473baa6438b35265" providerId="LiveId" clId="{40D0C833-AEBE-421F-8961-7D4D34172877}" dt="2023-10-14T06:08:52.030" v="363" actId="1076"/>
        <pc:sldMkLst>
          <pc:docMk/>
          <pc:sldMk cId="1608210233" sldId="277"/>
        </pc:sldMkLst>
        <pc:spChg chg="del mod">
          <ac:chgData name="Shobika Kumar" userId="473baa6438b35265" providerId="LiveId" clId="{40D0C833-AEBE-421F-8961-7D4D34172877}" dt="2023-10-14T05:49:11.048" v="239" actId="478"/>
          <ac:spMkLst>
            <pc:docMk/>
            <pc:sldMk cId="1608210233" sldId="277"/>
            <ac:spMk id="2" creationId="{0783AF78-5927-CC64-8C07-F86E61FDE152}"/>
          </ac:spMkLst>
        </pc:spChg>
        <pc:spChg chg="mod">
          <ac:chgData name="Shobika Kumar" userId="473baa6438b35265" providerId="LiveId" clId="{40D0C833-AEBE-421F-8961-7D4D34172877}" dt="2023-10-14T06:08:52.030" v="363" actId="1076"/>
          <ac:spMkLst>
            <pc:docMk/>
            <pc:sldMk cId="1608210233" sldId="277"/>
            <ac:spMk id="3" creationId="{27E5A1F9-4DDE-84E6-828A-69E6009C082C}"/>
          </ac:spMkLst>
        </pc:spChg>
        <pc:spChg chg="add mod">
          <ac:chgData name="Shobika Kumar" userId="473baa6438b35265" providerId="LiveId" clId="{40D0C833-AEBE-421F-8961-7D4D34172877}" dt="2023-10-14T05:49:11.636" v="240"/>
          <ac:spMkLst>
            <pc:docMk/>
            <pc:sldMk cId="1608210233" sldId="277"/>
            <ac:spMk id="5" creationId="{4BBB71A5-C4AB-C7DF-1A23-3F384D4EEB0F}"/>
          </ac:spMkLst>
        </pc:spChg>
        <pc:picChg chg="add mod">
          <ac:chgData name="Shobika Kumar" userId="473baa6438b35265" providerId="LiveId" clId="{40D0C833-AEBE-421F-8961-7D4D34172877}" dt="2023-10-14T05:49:11.636" v="240"/>
          <ac:picMkLst>
            <pc:docMk/>
            <pc:sldMk cId="1608210233" sldId="277"/>
            <ac:picMk id="4" creationId="{9D4BF195-AF69-DFA2-F219-BDF4E1C95A2B}"/>
          </ac:picMkLst>
        </pc:picChg>
      </pc:sldChg>
      <pc:sldChg chg="addSp delSp modSp new mod">
        <pc:chgData name="Shobika Kumar" userId="473baa6438b35265" providerId="LiveId" clId="{40D0C833-AEBE-421F-8961-7D4D34172877}" dt="2023-10-14T06:09:23.555" v="373" actId="14100"/>
        <pc:sldMkLst>
          <pc:docMk/>
          <pc:sldMk cId="2509857717" sldId="278"/>
        </pc:sldMkLst>
        <pc:spChg chg="del">
          <ac:chgData name="Shobika Kumar" userId="473baa6438b35265" providerId="LiveId" clId="{40D0C833-AEBE-421F-8961-7D4D34172877}" dt="2023-10-14T05:49:18.256" v="241" actId="478"/>
          <ac:spMkLst>
            <pc:docMk/>
            <pc:sldMk cId="2509857717" sldId="278"/>
            <ac:spMk id="2" creationId="{7FA3C792-4F44-B4D6-D52D-BA341B912690}"/>
          </ac:spMkLst>
        </pc:spChg>
        <pc:spChg chg="mod">
          <ac:chgData name="Shobika Kumar" userId="473baa6438b35265" providerId="LiveId" clId="{40D0C833-AEBE-421F-8961-7D4D34172877}" dt="2023-10-14T06:09:23.555" v="373" actId="14100"/>
          <ac:spMkLst>
            <pc:docMk/>
            <pc:sldMk cId="2509857717" sldId="278"/>
            <ac:spMk id="3" creationId="{C9648AD1-6EC1-C0AB-FF7C-BBD7F6C74478}"/>
          </ac:spMkLst>
        </pc:spChg>
        <pc:spChg chg="add mod">
          <ac:chgData name="Shobika Kumar" userId="473baa6438b35265" providerId="LiveId" clId="{40D0C833-AEBE-421F-8961-7D4D34172877}" dt="2023-10-14T05:49:19.277" v="242"/>
          <ac:spMkLst>
            <pc:docMk/>
            <pc:sldMk cId="2509857717" sldId="278"/>
            <ac:spMk id="5" creationId="{6C38E6CB-F293-50A0-AC32-161D9E439E19}"/>
          </ac:spMkLst>
        </pc:spChg>
        <pc:picChg chg="add mod">
          <ac:chgData name="Shobika Kumar" userId="473baa6438b35265" providerId="LiveId" clId="{40D0C833-AEBE-421F-8961-7D4D34172877}" dt="2023-10-14T05:49:19.277" v="242"/>
          <ac:picMkLst>
            <pc:docMk/>
            <pc:sldMk cId="2509857717" sldId="278"/>
            <ac:picMk id="4" creationId="{1E5ACA45-26D3-AD3E-FF5E-71D044A681A7}"/>
          </ac:picMkLst>
        </pc:picChg>
      </pc:sldChg>
      <pc:sldChg chg="addSp delSp modSp new mod">
        <pc:chgData name="Shobika Kumar" userId="473baa6438b35265" providerId="LiveId" clId="{40D0C833-AEBE-421F-8961-7D4D34172877}" dt="2023-10-14T06:10:00.252" v="400" actId="1035"/>
        <pc:sldMkLst>
          <pc:docMk/>
          <pc:sldMk cId="940974860" sldId="279"/>
        </pc:sldMkLst>
        <pc:spChg chg="del mod">
          <ac:chgData name="Shobika Kumar" userId="473baa6438b35265" providerId="LiveId" clId="{40D0C833-AEBE-421F-8961-7D4D34172877}" dt="2023-10-14T05:49:22.963" v="244" actId="478"/>
          <ac:spMkLst>
            <pc:docMk/>
            <pc:sldMk cId="940974860" sldId="279"/>
            <ac:spMk id="2" creationId="{E7CC60F4-1D99-F3D0-2DBE-3E8FF7E78666}"/>
          </ac:spMkLst>
        </pc:spChg>
        <pc:spChg chg="mod">
          <ac:chgData name="Shobika Kumar" userId="473baa6438b35265" providerId="LiveId" clId="{40D0C833-AEBE-421F-8961-7D4D34172877}" dt="2023-10-14T06:10:00.252" v="400" actId="1035"/>
          <ac:spMkLst>
            <pc:docMk/>
            <pc:sldMk cId="940974860" sldId="279"/>
            <ac:spMk id="3" creationId="{6020A392-AA0B-4695-7538-94EE8C61C80C}"/>
          </ac:spMkLst>
        </pc:spChg>
        <pc:spChg chg="add mod">
          <ac:chgData name="Shobika Kumar" userId="473baa6438b35265" providerId="LiveId" clId="{40D0C833-AEBE-421F-8961-7D4D34172877}" dt="2023-10-14T05:49:24.387" v="245"/>
          <ac:spMkLst>
            <pc:docMk/>
            <pc:sldMk cId="940974860" sldId="279"/>
            <ac:spMk id="5" creationId="{65026C66-D01A-2756-434F-777E2EFED99C}"/>
          </ac:spMkLst>
        </pc:spChg>
        <pc:picChg chg="add mod">
          <ac:chgData name="Shobika Kumar" userId="473baa6438b35265" providerId="LiveId" clId="{40D0C833-AEBE-421F-8961-7D4D34172877}" dt="2023-10-14T05:49:24.387" v="245"/>
          <ac:picMkLst>
            <pc:docMk/>
            <pc:sldMk cId="940974860" sldId="279"/>
            <ac:picMk id="4" creationId="{9CB21F8B-99DD-9E3E-95C0-1D8D29485E3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9454AA-3D6E-4674-B1E7-794930F44242}" type="datetimeFigureOut">
              <a:rPr lang="en-US" smtClean="0"/>
              <a:t>12/2/2025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3DD92B-A865-41B6-920E-046F68B949D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621CEF-10DD-29EA-1A26-914633E164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9CE7EE3B-E438-093E-B8AB-5278DE41D0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1AD0704A-FB2F-6696-95C8-2C6D0BC37FDD}"/>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0EFD6872-F014-9BF7-2CC3-629E3926C2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56361EB-576A-92EA-609A-989680C5C418}"/>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30499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DB758-59A6-F74C-E2E1-08834FC861D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8600BAE-8505-5A50-C905-6777E40FEA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49CA91E-67F8-4ED1-9904-EA3DF4D25A5E}"/>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7343FAF2-739F-14BF-5520-276882FE6C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ACD8E89-36CE-B216-AE2A-BF22E67E8338}"/>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127414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EEF27-9AF3-808C-9682-7B85FC90E1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7B1A091A-D74D-832F-F248-6158B29563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A1EA9FB-9D11-D288-FE5D-506B152275B2}"/>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3E818891-213D-3CEA-9BE0-1BAED71EF4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2CC7CB9-DB79-6BDD-0DF9-FD955FEF8567}"/>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3465595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C62D7C-848E-5828-7285-D8A864F4ABE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227A4DC-C2FC-CBA0-C1E3-9CF32F992E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1FE8A5E5-D282-62C5-A9F0-AEF3C51241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A49FB5EF-C64C-90B6-1A10-2D14F86AA29F}"/>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6" name="Footer Placeholder 5">
            <a:extLst>
              <a:ext uri="{FF2B5EF4-FFF2-40B4-BE49-F238E27FC236}">
                <a16:creationId xmlns:a16="http://schemas.microsoft.com/office/drawing/2014/main" xmlns="" id="{191E1391-7971-D9DE-6940-3EE3C37265D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D9F4E6D3-AA26-1D77-C33A-6B55E7789675}"/>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737644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11542-A9FD-05A7-D598-AE23667AD8D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6551DD3-0029-E7B4-9A9E-14F85728DE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F8546E4-04AC-7EF6-C13B-8C6D9CA0EA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134B5FEF-3080-5902-DC06-AF11B6FA91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E0CB7E7-FDA3-185E-83CA-F22552694E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F38FF723-AB91-ACD2-AAED-33C8377F9135}"/>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8" name="Footer Placeholder 7">
            <a:extLst>
              <a:ext uri="{FF2B5EF4-FFF2-40B4-BE49-F238E27FC236}">
                <a16:creationId xmlns:a16="http://schemas.microsoft.com/office/drawing/2014/main" xmlns="" id="{2CE2A329-048C-C77B-5D5F-9453C6AC85C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EBE8C70E-25BF-792D-C6F7-1ADCAE4EAC59}"/>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2136883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53B38C-B9F1-35FC-E578-0BD91893B6C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7DD7EA92-CB86-2AD7-8DA8-3FAC59A3C764}"/>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4" name="Footer Placeholder 3">
            <a:extLst>
              <a:ext uri="{FF2B5EF4-FFF2-40B4-BE49-F238E27FC236}">
                <a16:creationId xmlns:a16="http://schemas.microsoft.com/office/drawing/2014/main" xmlns="" id="{1C74F3C4-E45B-E94E-E6C0-02E0CE4DB77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260BEB2C-462B-6FC0-6274-03DCB66F7AD3}"/>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1439269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6F854BB-7FAE-FB7B-F527-97BDED6346FB}"/>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3" name="Footer Placeholder 2">
            <a:extLst>
              <a:ext uri="{FF2B5EF4-FFF2-40B4-BE49-F238E27FC236}">
                <a16:creationId xmlns:a16="http://schemas.microsoft.com/office/drawing/2014/main" xmlns="" id="{146EF55B-DE6B-0B7D-9328-D9AD7642696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A569B073-BBE9-8FE8-4F58-62665D132425}"/>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2027280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1AF728-D350-3093-BE63-0B5DB33BC5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96CD146-48F2-B7C1-3493-2BA27A8F42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B2CD2E27-1C23-E8A5-867E-31C8431895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5D305DC-F2B3-62EF-808F-AA01A5E06C10}"/>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6" name="Footer Placeholder 5">
            <a:extLst>
              <a:ext uri="{FF2B5EF4-FFF2-40B4-BE49-F238E27FC236}">
                <a16:creationId xmlns:a16="http://schemas.microsoft.com/office/drawing/2014/main" xmlns="" id="{B6703A89-E199-6706-D3AC-AB3509B172C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739C588-EC96-0F0B-0FBF-7DF259442498}"/>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315980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24C02-D0C7-DE7F-AE12-0BF49D790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39A21C5D-184D-F664-19EE-C1A8FD1EBB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B1B410A4-6F11-7364-CC05-7B97352B1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5CC723C-8E00-9155-8216-06F875A42956}"/>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6" name="Footer Placeholder 5">
            <a:extLst>
              <a:ext uri="{FF2B5EF4-FFF2-40B4-BE49-F238E27FC236}">
                <a16:creationId xmlns:a16="http://schemas.microsoft.com/office/drawing/2014/main" xmlns="" id="{EA381B42-024D-CF96-6DB9-D7EE697B2F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EC20FDBE-AD4D-B2EC-5B50-A13C5D18BBEE}"/>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367012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5E9ABC-7E1F-885D-751F-0F8D869D21F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EC7F2786-E94B-B871-770A-F912FD1C45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56C786F-D743-A11F-5FF8-6B9E8A798279}"/>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50B71DCC-04D1-6B05-9D78-4CDE99F336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E5B5683-B24A-7A63-6C1D-5904FA4F7FE6}"/>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3793458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89CA076-63D4-6505-51BE-D6C04F6F39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F1078AA-7C5B-3543-BF07-59B3EAA6B8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8FDDD3F-A516-7BE2-4C4E-D1636FA83820}"/>
              </a:ext>
            </a:extLst>
          </p:cNvPr>
          <p:cNvSpPr>
            <a:spLocks noGrp="1"/>
          </p:cNvSpPr>
          <p:nvPr>
            <p:ph type="dt" sz="half" idx="10"/>
          </p:nvPr>
        </p:nvSpPr>
        <p:spPr/>
        <p:txBody>
          <a:body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EBEE529C-3D1D-C7E0-F11C-B928550C4D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011A485-24E1-F279-9FE0-47769D3A371E}"/>
              </a:ext>
            </a:extLst>
          </p:cNvPr>
          <p:cNvSpPr>
            <a:spLocks noGrp="1"/>
          </p:cNvSpPr>
          <p:nvPr>
            <p:ph type="sldNum" sz="quarter" idx="12"/>
          </p:nvPr>
        </p:nvSpPr>
        <p:spPr/>
        <p:txBody>
          <a:body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1676272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20332FF-FA8F-65D6-DF2B-5241182E96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EFD2083-8671-3378-5F9C-ACC99A9EB4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A433ADC-E063-0366-7817-E3762317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418221-B6AA-4B61-BB9B-26F691942696}" type="datetimeFigureOut">
              <a:rPr lang="en-IN" smtClean="0"/>
              <a:pPr/>
              <a:t>02-12-2025</a:t>
            </a:fld>
            <a:endParaRPr lang="en-IN"/>
          </a:p>
        </p:txBody>
      </p:sp>
      <p:sp>
        <p:nvSpPr>
          <p:cNvPr id="5" name="Footer Placeholder 4">
            <a:extLst>
              <a:ext uri="{FF2B5EF4-FFF2-40B4-BE49-F238E27FC236}">
                <a16:creationId xmlns:a16="http://schemas.microsoft.com/office/drawing/2014/main" xmlns="" id="{1CB91C5F-99E3-039D-4E44-9C4454331A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78712B30-3DDF-64E6-F978-3DBCAEC1DB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02C1D4-94AC-48E7-AB93-02083D1B6C25}" type="slidenum">
              <a:rPr lang="en-IN" smtClean="0"/>
              <a:pPr/>
              <a:t>‹#›</a:t>
            </a:fld>
            <a:endParaRPr lang="en-IN"/>
          </a:p>
        </p:txBody>
      </p:sp>
    </p:spTree>
    <p:extLst>
      <p:ext uri="{BB962C8B-B14F-4D97-AF65-F5344CB8AC3E}">
        <p14:creationId xmlns:p14="http://schemas.microsoft.com/office/powerpoint/2010/main" xmlns="" val="156641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1ADAA1B-9EB6-68AC-1D86-752B2ADC86FD}"/>
              </a:ext>
            </a:extLst>
          </p:cNvPr>
          <p:cNvSpPr>
            <a:spLocks noGrp="1"/>
          </p:cNvSpPr>
          <p:nvPr>
            <p:ph type="ctrTitle"/>
          </p:nvPr>
        </p:nvSpPr>
        <p:spPr>
          <a:xfrm>
            <a:off x="2090726" y="2762250"/>
            <a:ext cx="8548198" cy="593212"/>
          </a:xfrm>
        </p:spPr>
        <p:txBody>
          <a:bodyPr/>
          <a:lstStyle/>
          <a:p>
            <a:r>
              <a:rPr lang="en-US" sz="3600" dirty="0">
                <a:latin typeface="Berlin Sans FB Demi" panose="020E0802020502020306" pitchFamily="34" charset="0"/>
              </a:rPr>
              <a:t>SUBJECT: TEXTILE WET PROCESSING</a:t>
            </a:r>
          </a:p>
        </p:txBody>
      </p:sp>
      <p:sp>
        <p:nvSpPr>
          <p:cNvPr id="5" name="Google Shape;767;p15">
            <a:extLst>
              <a:ext uri="{FF2B5EF4-FFF2-40B4-BE49-F238E27FC236}">
                <a16:creationId xmlns:a16="http://schemas.microsoft.com/office/drawing/2014/main" xmlns="" id="{75AD1AB4-6AA0-BD89-7072-406743B97D99}"/>
              </a:ext>
            </a:extLst>
          </p:cNvPr>
          <p:cNvSpPr txBox="1">
            <a:spLocks/>
          </p:cNvSpPr>
          <p:nvPr/>
        </p:nvSpPr>
        <p:spPr>
          <a:xfrm>
            <a:off x="2090930" y="106160"/>
            <a:ext cx="8486274" cy="1860885"/>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Hindusthan</a:t>
            </a:r>
            <a:b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 College of Arts &amp; Science</a:t>
            </a:r>
            <a:b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An Autonomous College-Affiliated to Bharathiar University</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Approved by AICTE and Govt. of Tamilnadu</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Accredited by NAAC-An ISO Certified Institution</a:t>
            </a:r>
            <a: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r>
            <a:b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br>
            <a:endParaRPr kumimoji="0" lang="en-US" sz="2000" b="0" i="0"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endParaRPr>
          </a:p>
        </p:txBody>
      </p:sp>
      <p:sp>
        <p:nvSpPr>
          <p:cNvPr id="6" name="Title 1">
            <a:extLst>
              <a:ext uri="{FF2B5EF4-FFF2-40B4-BE49-F238E27FC236}">
                <a16:creationId xmlns:a16="http://schemas.microsoft.com/office/drawing/2014/main" xmlns="" id="{D6FCEAA9-37FD-183A-C24C-43A3EB70D85C}"/>
              </a:ext>
            </a:extLst>
          </p:cNvPr>
          <p:cNvSpPr txBox="1">
            <a:spLocks/>
          </p:cNvSpPr>
          <p:nvPr/>
        </p:nvSpPr>
        <p:spPr>
          <a:xfrm>
            <a:off x="2087718" y="3571875"/>
            <a:ext cx="8548198" cy="6288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UNIT V</a:t>
            </a:r>
          </a:p>
        </p:txBody>
      </p:sp>
      <p:pic>
        <p:nvPicPr>
          <p:cNvPr id="7" name="Picture 6" descr="C:\Users\Admin\Downloads\HICAS.png">
            <a:extLst>
              <a:ext uri="{FF2B5EF4-FFF2-40B4-BE49-F238E27FC236}">
                <a16:creationId xmlns:a16="http://schemas.microsoft.com/office/drawing/2014/main" xmlns="" id="{E95E69A1-CE9B-4461-20E0-CE8F0F69135A}"/>
              </a:ext>
            </a:extLst>
          </p:cNvPr>
          <p:cNvPicPr>
            <a:picLocks noChangeAspect="1" noChangeArrowheads="1"/>
          </p:cNvPicPr>
          <p:nvPr/>
        </p:nvPicPr>
        <p:blipFill>
          <a:blip r:embed="rId2" cstate="print"/>
          <a:srcRect/>
          <a:stretch>
            <a:fillRect/>
          </a:stretch>
        </p:blipFill>
        <p:spPr bwMode="auto">
          <a:xfrm>
            <a:off x="0" y="0"/>
            <a:ext cx="876300" cy="1040230"/>
          </a:xfrm>
          <a:prstGeom prst="rect">
            <a:avLst/>
          </a:prstGeom>
          <a:noFill/>
        </p:spPr>
      </p:pic>
      <p:sp>
        <p:nvSpPr>
          <p:cNvPr id="8" name="Title 1">
            <a:extLst>
              <a:ext uri="{FF2B5EF4-FFF2-40B4-BE49-F238E27FC236}">
                <a16:creationId xmlns:a16="http://schemas.microsoft.com/office/drawing/2014/main" xmlns="" id="{D29AC32A-6E6C-6F57-7B6A-1C8CAC26191F}"/>
              </a:ext>
            </a:extLst>
          </p:cNvPr>
          <p:cNvSpPr txBox="1">
            <a:spLocks/>
          </p:cNvSpPr>
          <p:nvPr/>
        </p:nvSpPr>
        <p:spPr>
          <a:xfrm>
            <a:off x="988359" y="4548468"/>
            <a:ext cx="10710466" cy="6621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TOPIC: EFFLUENT TREATMENT PLANT</a:t>
            </a:r>
          </a:p>
        </p:txBody>
      </p:sp>
    </p:spTree>
    <p:extLst>
      <p:ext uri="{BB962C8B-B14F-4D97-AF65-F5344CB8AC3E}">
        <p14:creationId xmlns:p14="http://schemas.microsoft.com/office/powerpoint/2010/main" xmlns="" val="2919424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962B825-81F1-E64F-A9A7-E12C777D0760}"/>
              </a:ext>
            </a:extLst>
          </p:cNvPr>
          <p:cNvSpPr>
            <a:spLocks noGrp="1"/>
          </p:cNvSpPr>
          <p:nvPr>
            <p:ph idx="1"/>
          </p:nvPr>
        </p:nvSpPr>
        <p:spPr>
          <a:xfrm>
            <a:off x="1138516" y="1129553"/>
            <a:ext cx="9520519" cy="4832257"/>
          </a:xfrm>
        </p:spPr>
        <p:txBody>
          <a:bodyPr>
            <a:normAutofit fontScale="92500" lnSpcReduction="20000"/>
          </a:bodyPr>
          <a:lstStyle/>
          <a:p>
            <a:pPr algn="just"/>
            <a:r>
              <a:rPr lang="en-US" b="0" i="0" dirty="0">
                <a:effectLst/>
                <a:latin typeface="Times New Roman" panose="02020603050405020304" pitchFamily="18" charset="0"/>
                <a:cs typeface="Times New Roman" panose="02020603050405020304" pitchFamily="18" charset="0"/>
              </a:rPr>
              <a:t>With the rapid development of industries, more and more harmful pollutants/contaminants are discharged into the environment and lead to serious environment risk specially water pollution of major concern. </a:t>
            </a:r>
          </a:p>
          <a:p>
            <a:pPr algn="just"/>
            <a:r>
              <a:rPr lang="en-US" b="0" i="0" dirty="0">
                <a:effectLst/>
                <a:latin typeface="Times New Roman" panose="02020603050405020304" pitchFamily="18" charset="0"/>
                <a:cs typeface="Times New Roman" panose="02020603050405020304" pitchFamily="18" charset="0"/>
              </a:rPr>
              <a:t>Textile industry is the most water consuming industry and also generates more wastewater too. </a:t>
            </a:r>
          </a:p>
          <a:p>
            <a:pPr algn="just"/>
            <a:r>
              <a:rPr lang="en-US" b="0" i="0" dirty="0">
                <a:effectLst/>
                <a:latin typeface="Times New Roman" panose="02020603050405020304" pitchFamily="18" charset="0"/>
                <a:cs typeface="Times New Roman" panose="02020603050405020304" pitchFamily="18" charset="0"/>
              </a:rPr>
              <a:t>Hence, it is mandatory to limit hazardous wastewater discharging from the textile or garment industry by setting up effluent treatment plant (ETP).</a:t>
            </a:r>
            <a:endParaRPr lang="en-US" dirty="0">
              <a:latin typeface="Times New Roman" panose="02020603050405020304" pitchFamily="18" charset="0"/>
              <a:cs typeface="Times New Roman" panose="02020603050405020304" pitchFamily="18" charset="0"/>
            </a:endParaRPr>
          </a:p>
          <a:p>
            <a:pPr algn="just"/>
            <a:r>
              <a:rPr lang="en-US" b="0" i="0" dirty="0">
                <a:effectLst/>
                <a:latin typeface="Times New Roman" panose="02020603050405020304" pitchFamily="18" charset="0"/>
                <a:cs typeface="Times New Roman" panose="02020603050405020304" pitchFamily="18" charset="0"/>
              </a:rPr>
              <a:t>Textile or garment sectors generate effluents of extremely variable composition hence wastewater treatment system plays a vital role here. </a:t>
            </a:r>
          </a:p>
          <a:p>
            <a:pPr algn="just"/>
            <a:r>
              <a:rPr lang="en-US" b="0" i="0" dirty="0">
                <a:effectLst/>
                <a:latin typeface="Times New Roman" panose="02020603050405020304" pitchFamily="18" charset="0"/>
                <a:cs typeface="Times New Roman" panose="02020603050405020304" pitchFamily="18" charset="0"/>
              </a:rPr>
              <a:t>Yes, ETP or Effluent Treatment Plant is the best option for safe environment from textile waste and it results in cost and environment savings with excellent treatment efficiency.</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106E5D33-6BBB-D955-138E-E8EE7D4F97C4}"/>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6FA8190B-CBAC-F089-30C7-0190C2FBDE4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947208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7E46ED1-0E10-150A-CE99-AC810A0F12DA}"/>
              </a:ext>
            </a:extLst>
          </p:cNvPr>
          <p:cNvSpPr>
            <a:spLocks noGrp="1"/>
          </p:cNvSpPr>
          <p:nvPr>
            <p:ph idx="1"/>
          </p:nvPr>
        </p:nvSpPr>
        <p:spPr>
          <a:xfrm>
            <a:off x="891988" y="1147482"/>
            <a:ext cx="10515600" cy="5119128"/>
          </a:xfrm>
        </p:spPr>
        <p:txBody>
          <a:bodyPr>
            <a:normAutofit fontScale="85000" lnSpcReduction="20000"/>
          </a:bodyPr>
          <a:lstStyle/>
          <a:p>
            <a:pPr marL="0" indent="0">
              <a:buNone/>
            </a:pPr>
            <a:r>
              <a:rPr lang="en-US" b="1" i="0" u="sng" dirty="0">
                <a:effectLst/>
                <a:latin typeface="Times New Roman" panose="02020603050405020304" pitchFamily="18" charset="0"/>
                <a:cs typeface="Times New Roman" panose="02020603050405020304" pitchFamily="18" charset="0"/>
              </a:rPr>
              <a:t>1. IMPORTANCE OF ETP ON TEXTILE INDUSTRIES:</a:t>
            </a:r>
          </a:p>
          <a:p>
            <a:pPr algn="just"/>
            <a:r>
              <a:rPr lang="en-US" b="0" i="0" dirty="0">
                <a:effectLst/>
                <a:latin typeface="Times New Roman" panose="02020603050405020304" pitchFamily="18" charset="0"/>
                <a:cs typeface="Times New Roman" panose="02020603050405020304" pitchFamily="18" charset="0"/>
              </a:rPr>
              <a:t>ETP or Effluent Treatment Plant is the most effective and technically advanced treatment system which is designed to treat effluent or waste generated from various establishments like industries etc. </a:t>
            </a:r>
          </a:p>
          <a:p>
            <a:pPr algn="just"/>
            <a:r>
              <a:rPr lang="en-US" b="0" i="0" dirty="0">
                <a:effectLst/>
                <a:latin typeface="Times New Roman" panose="02020603050405020304" pitchFamily="18" charset="0"/>
                <a:cs typeface="Times New Roman" panose="02020603050405020304" pitchFamily="18" charset="0"/>
              </a:rPr>
              <a:t>The various components of the ETP will depend on the characteristics of the effluent i.e. depending on the type of effluent is to be processed. </a:t>
            </a:r>
          </a:p>
          <a:p>
            <a:r>
              <a:rPr lang="en-US" b="0" i="0" dirty="0">
                <a:effectLst/>
                <a:latin typeface="Times New Roman" panose="02020603050405020304" pitchFamily="18" charset="0"/>
                <a:cs typeface="Times New Roman" panose="02020603050405020304" pitchFamily="18" charset="0"/>
              </a:rPr>
              <a:t>There are different types of ETPs are available depending on the quality and quantity of the effluent.</a:t>
            </a:r>
          </a:p>
          <a:p>
            <a:r>
              <a:rPr lang="en-US" b="0" i="0" dirty="0">
                <a:effectLst/>
                <a:latin typeface="Times New Roman" panose="02020603050405020304" pitchFamily="18" charset="0"/>
                <a:cs typeface="Times New Roman" panose="02020603050405020304" pitchFamily="18" charset="0"/>
              </a:rPr>
              <a:t>Textile industry generates huge volume of wastewater which varies greatly in composition and containing various chemicals used in dyeing, printing, and various other processes. </a:t>
            </a:r>
          </a:p>
          <a:p>
            <a:r>
              <a:rPr lang="en-US" b="0" i="0" dirty="0">
                <a:effectLst/>
                <a:latin typeface="Times New Roman" panose="02020603050405020304" pitchFamily="18" charset="0"/>
                <a:cs typeface="Times New Roman" panose="02020603050405020304" pitchFamily="18" charset="0"/>
              </a:rPr>
              <a:t>Discharging of untreated effluent from textile industries is highly harmful to the natural environment, causing pollution to nearby water and soil. </a:t>
            </a:r>
          </a:p>
          <a:p>
            <a:r>
              <a:rPr lang="en-US" b="0" i="0" dirty="0">
                <a:effectLst/>
                <a:latin typeface="Times New Roman" panose="02020603050405020304" pitchFamily="18" charset="0"/>
                <a:cs typeface="Times New Roman" panose="02020603050405020304" pitchFamily="18" charset="0"/>
              </a:rPr>
              <a:t>To get rid of this problem, an ETP or effluent treatment plant plays an important role in textile or garment industries by protecting environment from the harmful effect of wastewater.</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1D4A408-3810-A77F-4486-5206DEA9D186}"/>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DDBCE6FE-5336-A7EB-E3B0-DFEA8B900E9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80067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3238A98-3955-BC44-3747-60DC544AF7CB}"/>
              </a:ext>
            </a:extLst>
          </p:cNvPr>
          <p:cNvSpPr>
            <a:spLocks noGrp="1"/>
          </p:cNvSpPr>
          <p:nvPr>
            <p:ph idx="1"/>
          </p:nvPr>
        </p:nvSpPr>
        <p:spPr>
          <a:xfrm>
            <a:off x="802341" y="1529790"/>
            <a:ext cx="10515600" cy="4351338"/>
          </a:xfrm>
        </p:spPr>
        <p:txBody>
          <a:bodyPr>
            <a:normAutofit fontScale="92500" lnSpcReduction="10000"/>
          </a:bodyPr>
          <a:lstStyle/>
          <a:p>
            <a:pPr marL="0" indent="0">
              <a:buNone/>
            </a:pPr>
            <a:r>
              <a:rPr lang="en-US" sz="2200" b="1" i="0" u="sng" dirty="0">
                <a:effectLst/>
                <a:latin typeface="Times New Roman" panose="02020603050405020304" pitchFamily="18" charset="0"/>
                <a:cs typeface="Times New Roman" panose="02020603050405020304" pitchFamily="18" charset="0"/>
              </a:rPr>
              <a:t>2. TREATMENT PROCESS SEQUENCE INVOLVED IN ETP FOR TEXTILE INDUSTRY:</a:t>
            </a:r>
          </a:p>
          <a:p>
            <a:r>
              <a:rPr lang="en-US" b="0" i="0" dirty="0">
                <a:effectLst/>
                <a:latin typeface="Times New Roman" panose="02020603050405020304" pitchFamily="18" charset="0"/>
                <a:cs typeface="Times New Roman" panose="02020603050405020304" pitchFamily="18" charset="0"/>
              </a:rPr>
              <a:t>The untreated textile wastewater from different sections consists of high levels of TSS, dyes, chemicals &amp; auxiliaries, metal toxicants and BOD which must be treated before they are discharged to environment. </a:t>
            </a:r>
          </a:p>
          <a:p>
            <a:r>
              <a:rPr lang="en-US" b="0" i="0" dirty="0">
                <a:effectLst/>
                <a:latin typeface="Times New Roman" panose="02020603050405020304" pitchFamily="18" charset="0"/>
                <a:cs typeface="Times New Roman" panose="02020603050405020304" pitchFamily="18" charset="0"/>
              </a:rPr>
              <a:t>When wastewater passes through the ETP, pollutants are removed and the quality of the water is improved to an acceptance/standard level, allowing for final discharge to the environment without any risk.</a:t>
            </a:r>
          </a:p>
          <a:p>
            <a:r>
              <a:rPr lang="en-US" b="0" i="0" dirty="0">
                <a:effectLst/>
                <a:latin typeface="Times New Roman" panose="02020603050405020304" pitchFamily="18" charset="0"/>
                <a:cs typeface="Times New Roman" panose="02020603050405020304" pitchFamily="18" charset="0"/>
              </a:rPr>
              <a:t>The mechanisms which often used together in ETP are: Physical, Chemical and Biological. </a:t>
            </a:r>
          </a:p>
          <a:p>
            <a:r>
              <a:rPr lang="en-US" b="0" i="0" dirty="0">
                <a:effectLst/>
                <a:latin typeface="Times New Roman" panose="02020603050405020304" pitchFamily="18" charset="0"/>
                <a:cs typeface="Times New Roman" panose="02020603050405020304" pitchFamily="18" charset="0"/>
              </a:rPr>
              <a:t>Generally, effluent treatment plant consists of four levels of treatment which undergoes in sequence are briefly described below:</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C034F880-3D54-1A1A-2BF4-BA26317893A5}"/>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27DFD4F3-7E0B-1B2C-88E1-3282DDB703DB}"/>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507216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52F225C-26C8-0756-F7FB-9A17360DD4DC}"/>
              </a:ext>
            </a:extLst>
          </p:cNvPr>
          <p:cNvSpPr>
            <a:spLocks noGrp="1"/>
          </p:cNvSpPr>
          <p:nvPr>
            <p:ph idx="1"/>
          </p:nvPr>
        </p:nvSpPr>
        <p:spPr>
          <a:xfrm>
            <a:off x="900952" y="1906307"/>
            <a:ext cx="10515600" cy="4351338"/>
          </a:xfrm>
        </p:spPr>
        <p:txBody>
          <a:bodyPr>
            <a:normAutofit fontScale="77500" lnSpcReduction="20000"/>
          </a:bodyPr>
          <a:lstStyle/>
          <a:p>
            <a:pPr marL="0" indent="0">
              <a:buNone/>
            </a:pPr>
            <a:r>
              <a:rPr lang="en-US" b="1" i="0" dirty="0">
                <a:solidFill>
                  <a:srgbClr val="333333"/>
                </a:solidFill>
                <a:effectLst/>
                <a:latin typeface="Times New Roman" panose="02020603050405020304" pitchFamily="18" charset="0"/>
                <a:cs typeface="Times New Roman" panose="02020603050405020304" pitchFamily="18" charset="0"/>
              </a:rPr>
              <a:t>1. Preliminary Treatment:</a:t>
            </a:r>
          </a:p>
          <a:p>
            <a:r>
              <a:rPr lang="en-US" b="0" i="0" dirty="0">
                <a:solidFill>
                  <a:srgbClr val="333333"/>
                </a:solidFill>
                <a:effectLst/>
                <a:latin typeface="Times New Roman" panose="02020603050405020304" pitchFamily="18" charset="0"/>
                <a:cs typeface="Times New Roman" panose="02020603050405020304" pitchFamily="18" charset="0"/>
              </a:rPr>
              <a:t>It is also called pretreatment which involves physical mechanism to treat wastewater. </a:t>
            </a:r>
          </a:p>
          <a:p>
            <a:r>
              <a:rPr lang="en-US" b="0" i="0" dirty="0">
                <a:solidFill>
                  <a:srgbClr val="333333"/>
                </a:solidFill>
                <a:effectLst/>
                <a:latin typeface="Times New Roman" panose="02020603050405020304" pitchFamily="18" charset="0"/>
                <a:cs typeface="Times New Roman" panose="02020603050405020304" pitchFamily="18" charset="0"/>
              </a:rPr>
              <a:t>It involves screening which uses bar screens to remove large solids like pieces of rags, fabric, yarn, lints, sticks, etc. that may cause damage to equipment of the plant. </a:t>
            </a:r>
          </a:p>
          <a:p>
            <a:r>
              <a:rPr lang="en-US" b="0" i="0" dirty="0">
                <a:solidFill>
                  <a:srgbClr val="333333"/>
                </a:solidFill>
                <a:effectLst/>
                <a:latin typeface="Times New Roman" panose="02020603050405020304" pitchFamily="18" charset="0"/>
                <a:cs typeface="Times New Roman" panose="02020603050405020304" pitchFamily="18" charset="0"/>
              </a:rPr>
              <a:t>Then waste water is subjected to next level called physical treatment.</a:t>
            </a:r>
          </a:p>
          <a:p>
            <a:pPr marL="0" indent="0">
              <a:buNone/>
            </a:pPr>
            <a:r>
              <a:rPr lang="en-US" b="1" i="0" dirty="0">
                <a:solidFill>
                  <a:srgbClr val="333333"/>
                </a:solidFill>
                <a:effectLst/>
                <a:latin typeface="Times New Roman" panose="02020603050405020304" pitchFamily="18" charset="0"/>
                <a:cs typeface="Times New Roman" panose="02020603050405020304" pitchFamily="18" charset="0"/>
              </a:rPr>
              <a:t>2. Primary Treatment:</a:t>
            </a:r>
          </a:p>
          <a:p>
            <a:r>
              <a:rPr lang="en-US" b="0" i="0" dirty="0">
                <a:solidFill>
                  <a:srgbClr val="333333"/>
                </a:solidFill>
                <a:effectLst/>
                <a:latin typeface="Times New Roman" panose="02020603050405020304" pitchFamily="18" charset="0"/>
                <a:cs typeface="Times New Roman" panose="02020603050405020304" pitchFamily="18" charset="0"/>
              </a:rPr>
              <a:t>It involves physical &amp; chemical mechanisms for treatment of wastewater. </a:t>
            </a:r>
          </a:p>
          <a:p>
            <a:r>
              <a:rPr lang="en-US" b="0" i="0" dirty="0">
                <a:solidFill>
                  <a:srgbClr val="333333"/>
                </a:solidFill>
                <a:effectLst/>
                <a:latin typeface="Times New Roman" panose="02020603050405020304" pitchFamily="18" charset="0"/>
                <a:cs typeface="Times New Roman" panose="02020603050405020304" pitchFamily="18" charset="0"/>
              </a:rPr>
              <a:t>When wastewater enters into primary tank, it stays for long time and as a result heavier particles settle to the bottom and lighter particles float on the surface. </a:t>
            </a:r>
          </a:p>
          <a:p>
            <a:r>
              <a:rPr lang="en-US" b="0" i="0" dirty="0">
                <a:solidFill>
                  <a:srgbClr val="333333"/>
                </a:solidFill>
                <a:effectLst/>
                <a:latin typeface="Times New Roman" panose="02020603050405020304" pitchFamily="18" charset="0"/>
                <a:cs typeface="Times New Roman" panose="02020603050405020304" pitchFamily="18" charset="0"/>
              </a:rPr>
              <a:t>In this treatment settled and floatable materials are eliminated by using flocculation and coagulation process and then it is passed to secondary or biological treatment.</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87D7B24-15FC-3806-7347-BBBD75C573DD}"/>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675C1DD8-0A18-224D-6ADE-F4A98E34FC84}"/>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1721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DB04DC5-E6F5-5B40-5C02-0F21C3EC756B}"/>
              </a:ext>
            </a:extLst>
          </p:cNvPr>
          <p:cNvSpPr>
            <a:spLocks noGrp="1"/>
          </p:cNvSpPr>
          <p:nvPr>
            <p:ph idx="1"/>
          </p:nvPr>
        </p:nvSpPr>
        <p:spPr>
          <a:xfrm>
            <a:off x="909918" y="1682189"/>
            <a:ext cx="10515600" cy="4351338"/>
          </a:xfrm>
        </p:spPr>
        <p:txBody>
          <a:bodyPr>
            <a:normAutofit fontScale="70000" lnSpcReduction="20000"/>
          </a:bodyPr>
          <a:lstStyle/>
          <a:p>
            <a:pPr marL="0" indent="0">
              <a:buNone/>
            </a:pPr>
            <a:r>
              <a:rPr lang="en-US" b="1" i="0" dirty="0">
                <a:solidFill>
                  <a:srgbClr val="333333"/>
                </a:solidFill>
                <a:effectLst/>
                <a:latin typeface="Times New Roman" panose="02020603050405020304" pitchFamily="18" charset="0"/>
                <a:cs typeface="Times New Roman" panose="02020603050405020304" pitchFamily="18" charset="0"/>
              </a:rPr>
              <a:t>3. Secondary Treatment:</a:t>
            </a:r>
          </a:p>
          <a:p>
            <a:r>
              <a:rPr lang="en-US" b="0" i="0" dirty="0">
                <a:solidFill>
                  <a:srgbClr val="333333"/>
                </a:solidFill>
                <a:effectLst/>
                <a:latin typeface="Times New Roman" panose="02020603050405020304" pitchFamily="18" charset="0"/>
                <a:cs typeface="Times New Roman" panose="02020603050405020304" pitchFamily="18" charset="0"/>
              </a:rPr>
              <a:t>Wastewater that enters into secondary tank is free from physical particles and it involves biological mechanism. </a:t>
            </a:r>
          </a:p>
          <a:p>
            <a:r>
              <a:rPr lang="en-US" b="0" i="0" dirty="0">
                <a:solidFill>
                  <a:srgbClr val="333333"/>
                </a:solidFill>
                <a:effectLst/>
                <a:latin typeface="Times New Roman" panose="02020603050405020304" pitchFamily="18" charset="0"/>
                <a:cs typeface="Times New Roman" panose="02020603050405020304" pitchFamily="18" charset="0"/>
              </a:rPr>
              <a:t>Most of the ETPs use biological treatment which involves aerated lagoons, activated sludge process, trickling filter and oxidation pond for the removal of BOD but activated sludge process is the most versatile biological oxidation method employed for the treatment of wastewater. </a:t>
            </a:r>
          </a:p>
          <a:p>
            <a:r>
              <a:rPr lang="en-US" b="0" i="0" dirty="0">
                <a:solidFill>
                  <a:srgbClr val="333333"/>
                </a:solidFill>
                <a:effectLst/>
                <a:latin typeface="Times New Roman" panose="02020603050405020304" pitchFamily="18" charset="0"/>
                <a:cs typeface="Times New Roman" panose="02020603050405020304" pitchFamily="18" charset="0"/>
              </a:rPr>
              <a:t>Here, about 80% of organic waste will be removed and then subjected to tertiary treatment.</a:t>
            </a:r>
          </a:p>
          <a:p>
            <a:r>
              <a:rPr lang="en-US" b="1" i="0" dirty="0">
                <a:solidFill>
                  <a:srgbClr val="333333"/>
                </a:solidFill>
                <a:effectLst/>
                <a:latin typeface="Times New Roman" panose="02020603050405020304" pitchFamily="18" charset="0"/>
                <a:cs typeface="Times New Roman" panose="02020603050405020304" pitchFamily="18" charset="0"/>
              </a:rPr>
              <a:t>4. Tertiary Treatment:</a:t>
            </a:r>
          </a:p>
          <a:p>
            <a:r>
              <a:rPr lang="en-US" b="0" i="0" dirty="0">
                <a:solidFill>
                  <a:srgbClr val="333333"/>
                </a:solidFill>
                <a:effectLst/>
                <a:latin typeface="Times New Roman" panose="02020603050405020304" pitchFamily="18" charset="0"/>
                <a:cs typeface="Times New Roman" panose="02020603050405020304" pitchFamily="18" charset="0"/>
              </a:rPr>
              <a:t>It involves physical, chemical and biological mechanism to remove residual suspended solids, dissolved solids and etc., that are not removed in the preceding treatment levels.</a:t>
            </a:r>
          </a:p>
          <a:p>
            <a:r>
              <a:rPr lang="en-US" b="0" i="0" dirty="0">
                <a:solidFill>
                  <a:srgbClr val="333333"/>
                </a:solidFill>
                <a:effectLst/>
                <a:latin typeface="Times New Roman" panose="02020603050405020304" pitchFamily="18" charset="0"/>
                <a:cs typeface="Times New Roman" panose="02020603050405020304" pitchFamily="18" charset="0"/>
              </a:rPr>
              <a:t> Depending on the wastewater condition, several disinfection agents like chlorine, ozone, UV light are used in most common. </a:t>
            </a:r>
          </a:p>
          <a:p>
            <a:r>
              <a:rPr lang="en-US" b="0" i="0" dirty="0">
                <a:solidFill>
                  <a:srgbClr val="333333"/>
                </a:solidFill>
                <a:effectLst/>
                <a:latin typeface="Times New Roman" panose="02020603050405020304" pitchFamily="18" charset="0"/>
                <a:cs typeface="Times New Roman" panose="02020603050405020304" pitchFamily="18" charset="0"/>
              </a:rPr>
              <a:t>Wastewater after this treatment is finally fit for disposal or for further use.</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6597F3F-4A9B-49A4-6730-81833A9FC519}"/>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FD1FC80E-DDD2-5222-CAD7-A172A2E6E64A}"/>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017637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8FEE382-4CC7-1A30-FEC8-8DEAF3CD5085}"/>
              </a:ext>
            </a:extLst>
          </p:cNvPr>
          <p:cNvSpPr>
            <a:spLocks noGrp="1"/>
          </p:cNvSpPr>
          <p:nvPr>
            <p:ph idx="1"/>
          </p:nvPr>
        </p:nvSpPr>
        <p:spPr>
          <a:xfrm>
            <a:off x="1429871" y="1951131"/>
            <a:ext cx="8996082" cy="3293222"/>
          </a:xfrm>
        </p:spPr>
        <p:txBody>
          <a:bodyPr>
            <a:normAutofit fontScale="77500" lnSpcReduction="20000"/>
          </a:bodyPr>
          <a:lstStyle/>
          <a:p>
            <a:pPr marL="0" indent="0">
              <a:buNone/>
            </a:pPr>
            <a:r>
              <a:rPr lang="en-US" b="1" i="0" dirty="0">
                <a:solidFill>
                  <a:srgbClr val="383636"/>
                </a:solidFill>
                <a:effectLst/>
                <a:latin typeface="Times New Roman" panose="02020603050405020304" pitchFamily="18" charset="0"/>
                <a:cs typeface="Times New Roman" panose="02020603050405020304" pitchFamily="18" charset="0"/>
              </a:rPr>
              <a:t>3. Top 5 benefits of Effluent Treatment Plant or ETP for Textile Industry:</a:t>
            </a:r>
          </a:p>
          <a:p>
            <a:r>
              <a:rPr lang="en-US" b="0" i="0" dirty="0">
                <a:solidFill>
                  <a:srgbClr val="333333"/>
                </a:solidFill>
                <a:effectLst/>
                <a:latin typeface="Times New Roman" panose="02020603050405020304" pitchFamily="18" charset="0"/>
                <a:cs typeface="Times New Roman" panose="02020603050405020304" pitchFamily="18" charset="0"/>
              </a:rPr>
              <a:t>ETP greatly minimizes the damage done to the environment and also results in benefits for the industry. </a:t>
            </a:r>
          </a:p>
          <a:p>
            <a:r>
              <a:rPr lang="en-US" b="0" i="0" dirty="0">
                <a:solidFill>
                  <a:srgbClr val="333333"/>
                </a:solidFill>
                <a:effectLst/>
                <a:latin typeface="Times New Roman" panose="02020603050405020304" pitchFamily="18" charset="0"/>
                <a:cs typeface="Times New Roman" panose="02020603050405020304" pitchFamily="18" charset="0"/>
              </a:rPr>
              <a:t>There are several advantages of ETP and here we listed you top five (5) benefits:</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1. It can ensure you in compliance with environmental rules and regulations.</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2. It recycles/turns waste water into clean and safe reusable water.</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3. It is the best way to reduce waste from your establishment/premises.</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4. It is beneficial to the environment by removing unsafe pollutants/contaminants.</a:t>
            </a:r>
            <a:br>
              <a:rPr lang="en-US" b="0" i="0" dirty="0">
                <a:solidFill>
                  <a:srgbClr val="333333"/>
                </a:solidFill>
                <a:effectLst/>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5. Properly maintained ETP will help you save money in the long term.</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3ED0308E-5490-2B9C-781E-E953D617EA82}"/>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434CE16E-9C1F-9F9C-5E55-1FA24AB954E8}"/>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888600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7BA77B7-E68B-A560-F452-7442DCC788BA}"/>
              </a:ext>
            </a:extLst>
          </p:cNvPr>
          <p:cNvSpPr>
            <a:spLocks noGrp="1"/>
          </p:cNvSpPr>
          <p:nvPr>
            <p:ph idx="1"/>
          </p:nvPr>
        </p:nvSpPr>
        <p:spPr>
          <a:xfrm>
            <a:off x="987490" y="1456958"/>
            <a:ext cx="10515600" cy="5550430"/>
          </a:xfrm>
        </p:spPr>
        <p:txBody>
          <a:bodyPr>
            <a:normAutofit/>
          </a:bodyPr>
          <a:lstStyle/>
          <a:p>
            <a:pPr marL="0" indent="0">
              <a:buNone/>
            </a:pPr>
            <a:r>
              <a:rPr lang="en-US" sz="2200" b="1" u="sng" dirty="0">
                <a:latin typeface="Times New Roman" panose="02020603050405020304" pitchFamily="18" charset="0"/>
                <a:cs typeface="Times New Roman" panose="02020603050405020304" pitchFamily="18" charset="0"/>
              </a:rPr>
              <a:t>EFFLUENT TREATMENT PROCESS IN GARMENT MANUFACTURING</a:t>
            </a:r>
          </a:p>
          <a:p>
            <a:r>
              <a:rPr lang="en-US" sz="1900" dirty="0">
                <a:latin typeface="Times New Roman" panose="02020603050405020304" pitchFamily="18" charset="0"/>
                <a:cs typeface="Times New Roman" panose="02020603050405020304" pitchFamily="18" charset="0"/>
              </a:rPr>
              <a:t>The textile industry is one of the leading sectors in the economy as it contributes to total industrial production.</a:t>
            </a:r>
          </a:p>
          <a:p>
            <a:r>
              <a:rPr lang="en-US" sz="1900" dirty="0">
                <a:latin typeface="Times New Roman" panose="02020603050405020304" pitchFamily="18" charset="0"/>
                <a:cs typeface="Times New Roman" panose="02020603050405020304" pitchFamily="18" charset="0"/>
              </a:rPr>
              <a:t>The untreated textile wastewater can cause rapid depletion of dissolved oxygen if it is directly discharged into the surface water sources due to its high BOD value. </a:t>
            </a:r>
          </a:p>
          <a:p>
            <a:r>
              <a:rPr lang="en-US" sz="1900" dirty="0">
                <a:latin typeface="Times New Roman" panose="02020603050405020304" pitchFamily="18" charset="0"/>
                <a:cs typeface="Times New Roman" panose="02020603050405020304" pitchFamily="18" charset="0"/>
              </a:rPr>
              <a:t>The effluents with high levels of BOD and COD values are highly toxic to biological life.</a:t>
            </a:r>
          </a:p>
          <a:p>
            <a:r>
              <a:rPr lang="en-US" sz="1900" dirty="0">
                <a:latin typeface="Times New Roman" panose="02020603050405020304" pitchFamily="18" charset="0"/>
                <a:cs typeface="Times New Roman" panose="02020603050405020304" pitchFamily="18" charset="0"/>
              </a:rPr>
              <a:t>The high alkalinity and traces of chromium which is employed in dyes adversely affect the aquatic life and also interfere with the biological treatment processes. </a:t>
            </a:r>
          </a:p>
          <a:p>
            <a:r>
              <a:rPr lang="en-US" sz="1900" dirty="0">
                <a:latin typeface="Times New Roman" panose="02020603050405020304" pitchFamily="18" charset="0"/>
                <a:cs typeface="Times New Roman" panose="02020603050405020304" pitchFamily="18" charset="0"/>
              </a:rPr>
              <a:t>The quality of such effluent can be analyzed by their physicochemical and biological analysis.</a:t>
            </a:r>
          </a:p>
          <a:p>
            <a:r>
              <a:rPr lang="en-US" sz="1900" dirty="0">
                <a:latin typeface="Times New Roman" panose="02020603050405020304" pitchFamily="18" charset="0"/>
                <a:cs typeface="Times New Roman" panose="02020603050405020304" pitchFamily="18" charset="0"/>
              </a:rPr>
              <a:t>Monitoring of the environmental parameters of the effluent would allow having, at any time, a precise idea on performance evaluation of ETP and if necessary, appropriate measures may be undertaken to prevent adverse impact on the environment. </a:t>
            </a:r>
          </a:p>
          <a:p>
            <a:r>
              <a:rPr lang="en-US" sz="1900" dirty="0">
                <a:latin typeface="Times New Roman" panose="02020603050405020304" pitchFamily="18" charset="0"/>
                <a:cs typeface="Times New Roman" panose="02020603050405020304" pitchFamily="18" charset="0"/>
              </a:rPr>
              <a:t>The obtained results will be very much useful in the identification and rectification of operational and maintenance problems and they can be also utilized to establish methods for improvement.</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AD84221C-8EC7-606C-8F07-4A3D53EFB09F}"/>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B959039C-A028-A42F-F05D-0121B1CF51B6}"/>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62536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9F1C506-B421-477B-7311-286AB79AAEDD}"/>
              </a:ext>
            </a:extLst>
          </p:cNvPr>
          <p:cNvSpPr>
            <a:spLocks noGrp="1"/>
          </p:cNvSpPr>
          <p:nvPr>
            <p:ph idx="1"/>
          </p:nvPr>
        </p:nvSpPr>
        <p:spPr>
          <a:xfrm>
            <a:off x="1179804" y="1008393"/>
            <a:ext cx="10388600" cy="6146800"/>
          </a:xfrm>
        </p:spPr>
        <p:txBody>
          <a:bodyPr>
            <a:normAutofit/>
          </a:bodyPr>
          <a:lstStyle/>
          <a:p>
            <a:pPr marL="0" indent="0">
              <a:buNone/>
            </a:pPr>
            <a:r>
              <a:rPr lang="en-US" sz="2000" b="1" u="sng" dirty="0">
                <a:latin typeface="Times New Roman" panose="02020603050405020304" pitchFamily="18" charset="0"/>
                <a:cs typeface="Times New Roman" panose="02020603050405020304" pitchFamily="18" charset="0"/>
              </a:rPr>
              <a:t>WHAT IS EFFLUENT?</a:t>
            </a:r>
          </a:p>
          <a:p>
            <a:r>
              <a:rPr lang="en-US" sz="2000" dirty="0">
                <a:latin typeface="Times New Roman" panose="02020603050405020304" pitchFamily="18" charset="0"/>
                <a:cs typeface="Times New Roman" panose="02020603050405020304" pitchFamily="18" charset="0"/>
              </a:rPr>
              <a:t>According to the United States, Environmental Protection Agency as wastewater treated or untreated that flows out of a treatment plant, sewer, or industrial outfall. Generally, refers to wastes discharged into surface waters.</a:t>
            </a:r>
          </a:p>
          <a:p>
            <a:r>
              <a:rPr lang="en-US" sz="2000" dirty="0">
                <a:latin typeface="Times New Roman" panose="02020603050405020304" pitchFamily="18" charset="0"/>
                <a:cs typeface="Times New Roman" panose="02020603050405020304" pitchFamily="18" charset="0"/>
              </a:rPr>
              <a:t>According to Oxford English Dictionary, it defines effluent is liquid waste or sewage discharged into a river or the sea.</a:t>
            </a:r>
          </a:p>
          <a:p>
            <a:r>
              <a:rPr lang="en-US" sz="2000" dirty="0">
                <a:latin typeface="Times New Roman" panose="02020603050405020304" pitchFamily="18" charset="0"/>
                <a:cs typeface="Times New Roman" panose="02020603050405020304" pitchFamily="18" charset="0"/>
              </a:rPr>
              <a:t>According to some publications it is defined as liquid waste flowing out of a factory, farm, commercial establishment, or a household into a water body such as a river, lake, or lagoon.</a:t>
            </a:r>
          </a:p>
          <a:p>
            <a:r>
              <a:rPr lang="en-US" sz="2000" dirty="0">
                <a:latin typeface="Times New Roman" panose="02020603050405020304" pitchFamily="18" charset="0"/>
                <a:cs typeface="Times New Roman" panose="02020603050405020304" pitchFamily="18" charset="0"/>
              </a:rPr>
              <a:t>Effluent is liquid discharged from any source. </a:t>
            </a:r>
          </a:p>
          <a:p>
            <a:r>
              <a:rPr lang="en-US" sz="2000" dirty="0">
                <a:latin typeface="Times New Roman" panose="02020603050405020304" pitchFamily="18" charset="0"/>
                <a:cs typeface="Times New Roman" panose="02020603050405020304" pitchFamily="18" charset="0"/>
              </a:rPr>
              <a:t>Effluent can originate from municipalities’ industries, farms, ships, parking lots, and campgrounds. </a:t>
            </a:r>
          </a:p>
          <a:p>
            <a:r>
              <a:rPr lang="en-US" sz="2000" dirty="0">
                <a:latin typeface="Times New Roman" panose="02020603050405020304" pitchFamily="18" charset="0"/>
                <a:cs typeface="Times New Roman" panose="02020603050405020304" pitchFamily="18" charset="0"/>
              </a:rPr>
              <a:t>There is a connotation that effluent contains contaminants but in the strictest sense, it could be pure water.</a:t>
            </a:r>
          </a:p>
          <a:p>
            <a:r>
              <a:rPr lang="en-US" sz="2000" dirty="0">
                <a:latin typeface="Times New Roman" panose="02020603050405020304" pitchFamily="18" charset="0"/>
                <a:cs typeface="Times New Roman" panose="02020603050405020304" pitchFamily="18" charset="0"/>
              </a:rPr>
              <a:t>The term effluent refers to the left-over dyes and auxiliaries which get washed during the manufacturing processes and create pollution.</a:t>
            </a:r>
          </a:p>
          <a:p>
            <a:endParaRPr lang="en-IN" sz="20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01477F00-FFC2-AFBB-74EC-34A35317AFA1}"/>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91C124CD-0802-0D9F-F1BC-52594C86D1D1}"/>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955186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22B278B-0EB1-8737-3606-F27E8AA428EE}"/>
              </a:ext>
            </a:extLst>
          </p:cNvPr>
          <p:cNvSpPr>
            <a:spLocks noGrp="1"/>
          </p:cNvSpPr>
          <p:nvPr>
            <p:ph idx="1"/>
          </p:nvPr>
        </p:nvSpPr>
        <p:spPr>
          <a:xfrm>
            <a:off x="989045" y="1101013"/>
            <a:ext cx="10346094" cy="5113273"/>
          </a:xfrm>
        </p:spPr>
        <p:txBody>
          <a:bodyPr>
            <a:normAutofit fontScale="92500" lnSpcReduction="20000"/>
          </a:bodyPr>
          <a:lstStyle/>
          <a:p>
            <a:pPr marL="0" indent="0">
              <a:buNone/>
            </a:pPr>
            <a:r>
              <a:rPr lang="en-US" sz="2600" b="1" u="sng" dirty="0">
                <a:latin typeface="Times New Roman" panose="02020603050405020304" pitchFamily="18" charset="0"/>
                <a:cs typeface="Times New Roman" panose="02020603050405020304" pitchFamily="18" charset="0"/>
              </a:rPr>
              <a:t>SOURCES AND CAUSES OF GENERATION OF TEXTILE EFFLUENT:</a:t>
            </a:r>
          </a:p>
          <a:p>
            <a:r>
              <a:rPr lang="en-US" dirty="0">
                <a:latin typeface="Times New Roman" panose="02020603050405020304" pitchFamily="18" charset="0"/>
                <a:cs typeface="Times New Roman" panose="02020603050405020304" pitchFamily="18" charset="0"/>
              </a:rPr>
              <a:t>The textile industry involves a wide range of raw materials, machinery, and processes to engineer the required shape and properties of the final product. </a:t>
            </a:r>
          </a:p>
          <a:p>
            <a:r>
              <a:rPr lang="en-US" dirty="0">
                <a:latin typeface="Times New Roman" panose="02020603050405020304" pitchFamily="18" charset="0"/>
                <a:cs typeface="Times New Roman" panose="02020603050405020304" pitchFamily="18" charset="0"/>
              </a:rPr>
              <a:t>Waste stream generated in this industry is essentially based on water-based effluent generated in the various activities of wet processing of textiles.</a:t>
            </a:r>
          </a:p>
          <a:p>
            <a:r>
              <a:rPr lang="en-US" dirty="0">
                <a:latin typeface="Times New Roman" panose="02020603050405020304" pitchFamily="18" charset="0"/>
                <a:cs typeface="Times New Roman" panose="02020603050405020304" pitchFamily="18" charset="0"/>
              </a:rPr>
              <a:t>The main cause of the generation of this effluent is the use of a huge volume of water either in the actual chemical processing or during re-processing in preparatory, dyeing, printing, and finishing. </a:t>
            </a:r>
          </a:p>
          <a:p>
            <a:r>
              <a:rPr lang="en-US" dirty="0">
                <a:latin typeface="Times New Roman" panose="02020603050405020304" pitchFamily="18" charset="0"/>
                <a:cs typeface="Times New Roman" panose="02020603050405020304" pitchFamily="18" charset="0"/>
              </a:rPr>
              <a:t>In fact, in a practical estimate, it has been found that 45% of material in preparatory processing, 33% in dyeing, and 22% are re-processed in finishing. </a:t>
            </a:r>
          </a:p>
          <a:p>
            <a:r>
              <a:rPr lang="en-US" dirty="0">
                <a:latin typeface="Times New Roman" panose="02020603050405020304" pitchFamily="18" charset="0"/>
                <a:cs typeface="Times New Roman" panose="02020603050405020304" pitchFamily="18" charset="0"/>
              </a:rPr>
              <a:t>But where is the real problem? The fact is that the effluent generated in different steps is well beyond the standard and thus it is highly polluted and dangerous.</a:t>
            </a:r>
          </a:p>
        </p:txBody>
      </p:sp>
      <p:pic>
        <p:nvPicPr>
          <p:cNvPr id="4" name="Picture 3" descr="C:\Users\Admin\Downloads\HICAS.png">
            <a:extLst>
              <a:ext uri="{FF2B5EF4-FFF2-40B4-BE49-F238E27FC236}">
                <a16:creationId xmlns:a16="http://schemas.microsoft.com/office/drawing/2014/main" xmlns="" id="{538CE33C-155E-7E6E-1DCC-DCD352CB4153}"/>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3CB3CE17-1D52-0B65-83B9-864038C47F58}"/>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87113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58B5DAB0-A255-9788-2A03-50054DE6B1D8}"/>
              </a:ext>
            </a:extLst>
          </p:cNvPr>
          <p:cNvPicPr>
            <a:picLocks noGrp="1" noChangeAspect="1"/>
          </p:cNvPicPr>
          <p:nvPr>
            <p:ph idx="1"/>
          </p:nvPr>
        </p:nvPicPr>
        <p:blipFill>
          <a:blip r:embed="rId2"/>
          <a:stretch>
            <a:fillRect/>
          </a:stretch>
        </p:blipFill>
        <p:spPr>
          <a:xfrm>
            <a:off x="2118049" y="963966"/>
            <a:ext cx="6948196" cy="5038000"/>
          </a:xfrm>
        </p:spPr>
      </p:pic>
      <p:pic>
        <p:nvPicPr>
          <p:cNvPr id="4" name="Picture 3" descr="C:\Users\Admin\Downloads\HICAS.png">
            <a:extLst>
              <a:ext uri="{FF2B5EF4-FFF2-40B4-BE49-F238E27FC236}">
                <a16:creationId xmlns:a16="http://schemas.microsoft.com/office/drawing/2014/main" xmlns="" id="{2BC32D50-EC59-8970-9352-9AF9D9B6DEE7}"/>
              </a:ext>
            </a:extLst>
          </p:cNvPr>
          <p:cNvPicPr>
            <a:picLocks noChangeAspect="1" noChangeArrowheads="1"/>
          </p:cNvPicPr>
          <p:nvPr/>
        </p:nvPicPr>
        <p:blipFill>
          <a:blip r:embed="rId3"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329F9B6F-B3D3-C740-512B-6555E744C46B}"/>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81098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84BC316-9DD9-D3EA-0A81-54FABDCFE0AA}"/>
              </a:ext>
            </a:extLst>
          </p:cNvPr>
          <p:cNvSpPr>
            <a:spLocks noGrp="1"/>
          </p:cNvSpPr>
          <p:nvPr>
            <p:ph idx="1"/>
          </p:nvPr>
        </p:nvSpPr>
        <p:spPr>
          <a:xfrm>
            <a:off x="950167" y="877079"/>
            <a:ext cx="10515600" cy="5467836"/>
          </a:xfrm>
        </p:spPr>
        <p:txBody>
          <a:bodyPr>
            <a:normAutofit fontScale="92500" lnSpcReduction="20000"/>
          </a:bodyPr>
          <a:lstStyle/>
          <a:p>
            <a:pPr marL="0" indent="0">
              <a:buNone/>
            </a:pPr>
            <a:r>
              <a:rPr lang="en-US" b="1" u="sng" dirty="0">
                <a:latin typeface="Times New Roman" panose="02020603050405020304" pitchFamily="18" charset="0"/>
                <a:cs typeface="Times New Roman" panose="02020603050405020304" pitchFamily="18" charset="0"/>
              </a:rPr>
              <a:t>WHAT IS EFFLUENT DISCHARGE?</a:t>
            </a:r>
          </a:p>
          <a:p>
            <a:r>
              <a:rPr lang="en-US" dirty="0">
                <a:latin typeface="Times New Roman" panose="02020603050405020304" pitchFamily="18" charset="0"/>
                <a:cs typeface="Times New Roman" panose="02020603050405020304" pitchFamily="18" charset="0"/>
              </a:rPr>
              <a:t>Effluent discharge is liquid waste, other than waste from kitchens or toilets, surface water, or domestic sewage. </a:t>
            </a:r>
          </a:p>
          <a:p>
            <a:r>
              <a:rPr lang="en-US" dirty="0">
                <a:latin typeface="Times New Roman" panose="02020603050405020304" pitchFamily="18" charset="0"/>
                <a:cs typeface="Times New Roman" panose="02020603050405020304" pitchFamily="18" charset="0"/>
              </a:rPr>
              <a:t>It is produced and discharged by any industrial or commercial premises, such as a food processing factory or manufacturing business.</a:t>
            </a:r>
          </a:p>
          <a:p>
            <a:r>
              <a:rPr lang="en-US" dirty="0">
                <a:latin typeface="Times New Roman" panose="02020603050405020304" pitchFamily="18" charset="0"/>
                <a:cs typeface="Times New Roman" panose="02020603050405020304" pitchFamily="18" charset="0"/>
              </a:rPr>
              <a:t>Often referred to as ‘trade effluent’ or ‘wastewater’, effluent discharge usually flows from the premises directly into the main sewer network. </a:t>
            </a:r>
          </a:p>
          <a:p>
            <a:r>
              <a:rPr lang="en-US" dirty="0">
                <a:latin typeface="Times New Roman" panose="02020603050405020304" pitchFamily="18" charset="0"/>
                <a:cs typeface="Times New Roman" panose="02020603050405020304" pitchFamily="18" charset="0"/>
              </a:rPr>
              <a:t>It cannot enter a river, reservoir, stream or lake unless it is cleaned and treated first. </a:t>
            </a:r>
          </a:p>
          <a:p>
            <a:r>
              <a:rPr lang="en-US" dirty="0">
                <a:latin typeface="Times New Roman" panose="02020603050405020304" pitchFamily="18" charset="0"/>
                <a:cs typeface="Times New Roman" panose="02020603050405020304" pitchFamily="18" charset="0"/>
              </a:rPr>
              <a:t>Only surface water can be released into a natural watercourse. </a:t>
            </a:r>
          </a:p>
          <a:p>
            <a:r>
              <a:rPr lang="en-US" dirty="0">
                <a:latin typeface="Times New Roman" panose="02020603050405020304" pitchFamily="18" charset="0"/>
                <a:cs typeface="Times New Roman" panose="02020603050405020304" pitchFamily="18" charset="0"/>
              </a:rPr>
              <a:t>If the effluent discharge goes straight into a public foul sewer, it will travel via the sewer network to the nearest wastewater treatment works for handling and processing.</a:t>
            </a:r>
          </a:p>
          <a:p>
            <a:r>
              <a:rPr lang="en-US" dirty="0">
                <a:latin typeface="Times New Roman" panose="02020603050405020304" pitchFamily="18" charset="0"/>
                <a:cs typeface="Times New Roman" panose="02020603050405020304" pitchFamily="18" charset="0"/>
              </a:rPr>
              <a:t>The majority of trade effluent is made up of wastewater, water that has been used in a certain process to create a specific product or facilitate production, including cooling machinery or pipes.</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F35548AF-CD62-FB79-0E56-CC6ADFC2B902}"/>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4970C825-17C0-4F1B-BBDA-39C2CF722004}"/>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780851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02704F-F565-C852-6C04-C903A18D0FD9}"/>
              </a:ext>
            </a:extLst>
          </p:cNvPr>
          <p:cNvSpPr>
            <a:spLocks noGrp="1"/>
          </p:cNvSpPr>
          <p:nvPr>
            <p:ph idx="1"/>
          </p:nvPr>
        </p:nvSpPr>
        <p:spPr>
          <a:xfrm>
            <a:off x="1008397" y="623768"/>
            <a:ext cx="10354733" cy="6112934"/>
          </a:xfrm>
        </p:spPr>
        <p:txBody>
          <a:bodyPr>
            <a:normAutofit fontScale="77500" lnSpcReduction="20000"/>
          </a:bodyPr>
          <a:lstStyle/>
          <a:p>
            <a:pPr marL="0" indent="0">
              <a:buNone/>
            </a:pPr>
            <a:r>
              <a:rPr lang="en-US" b="1" u="sng" dirty="0">
                <a:latin typeface="Times New Roman" panose="02020603050405020304" pitchFamily="18" charset="0"/>
                <a:cs typeface="Times New Roman" panose="02020603050405020304" pitchFamily="18" charset="0"/>
              </a:rPr>
              <a:t>WASTEWATER COMPOSITION:</a:t>
            </a:r>
          </a:p>
          <a:p>
            <a:r>
              <a:rPr lang="en-US" dirty="0">
                <a:latin typeface="Times New Roman" panose="02020603050405020304" pitchFamily="18" charset="0"/>
                <a:cs typeface="Times New Roman" panose="02020603050405020304" pitchFamily="18" charset="0"/>
              </a:rPr>
              <a:t>As well as the wastewater itself, trade effluent will often contain one or more contaminants including:</a:t>
            </a:r>
          </a:p>
          <a:p>
            <a:r>
              <a:rPr lang="en-US" dirty="0">
                <a:latin typeface="Times New Roman" panose="02020603050405020304" pitchFamily="18" charset="0"/>
                <a:cs typeface="Times New Roman" panose="02020603050405020304" pitchFamily="18" charset="0"/>
              </a:rPr>
              <a:t>Fats, oils, and greases (FOGs)</a:t>
            </a:r>
          </a:p>
          <a:p>
            <a:r>
              <a:rPr lang="en-US" dirty="0">
                <a:latin typeface="Times New Roman" panose="02020603050405020304" pitchFamily="18" charset="0"/>
                <a:cs typeface="Times New Roman" panose="02020603050405020304" pitchFamily="18" charset="0"/>
              </a:rPr>
              <a:t>Chemicals</a:t>
            </a:r>
          </a:p>
          <a:p>
            <a:r>
              <a:rPr lang="en-US" dirty="0">
                <a:latin typeface="Times New Roman" panose="02020603050405020304" pitchFamily="18" charset="0"/>
                <a:cs typeface="Times New Roman" panose="02020603050405020304" pitchFamily="18" charset="0"/>
              </a:rPr>
              <a:t>Detergents</a:t>
            </a:r>
          </a:p>
          <a:p>
            <a:r>
              <a:rPr lang="en-US" dirty="0">
                <a:latin typeface="Times New Roman" panose="02020603050405020304" pitchFamily="18" charset="0"/>
                <a:cs typeface="Times New Roman" panose="02020603050405020304" pitchFamily="18" charset="0"/>
              </a:rPr>
              <a:t>Heavy metal rinses</a:t>
            </a:r>
          </a:p>
          <a:p>
            <a:r>
              <a:rPr lang="en-US" dirty="0">
                <a:latin typeface="Times New Roman" panose="02020603050405020304" pitchFamily="18" charset="0"/>
                <a:cs typeface="Times New Roman" panose="02020603050405020304" pitchFamily="18" charset="0"/>
              </a:rPr>
              <a:t>Solids</a:t>
            </a:r>
          </a:p>
          <a:p>
            <a:r>
              <a:rPr lang="en-US" dirty="0">
                <a:latin typeface="Times New Roman" panose="02020603050405020304" pitchFamily="18" charset="0"/>
                <a:cs typeface="Times New Roman" panose="02020603050405020304" pitchFamily="18" charset="0"/>
              </a:rPr>
              <a:t>Food waste</a:t>
            </a:r>
          </a:p>
          <a:p>
            <a:r>
              <a:rPr lang="en-US" dirty="0">
                <a:latin typeface="Times New Roman" panose="02020603050405020304" pitchFamily="18" charset="0"/>
                <a:cs typeface="Times New Roman" panose="02020603050405020304" pitchFamily="18" charset="0"/>
              </a:rPr>
              <a:t>Larger companies have an on-site Effluent Treatment Plant (ETP). </a:t>
            </a:r>
          </a:p>
          <a:p>
            <a:r>
              <a:rPr lang="en-US" dirty="0">
                <a:latin typeface="Times New Roman" panose="02020603050405020304" pitchFamily="18" charset="0"/>
                <a:cs typeface="Times New Roman" panose="02020603050405020304" pitchFamily="18" charset="0"/>
              </a:rPr>
              <a:t>The effluent produced by a process, or processes, is treated before being discharged, if clean enough, into a nearby watercourse.</a:t>
            </a:r>
          </a:p>
          <a:p>
            <a:r>
              <a:rPr lang="en-US" dirty="0">
                <a:latin typeface="Times New Roman" panose="02020603050405020304" pitchFamily="18" charset="0"/>
                <a:cs typeface="Times New Roman" panose="02020603050405020304" pitchFamily="18" charset="0"/>
              </a:rPr>
              <a:t>It’s also worth noting that, sometimes, trade effluent contains so many pollutants that it must be treated even before it is allowed in the sewer. </a:t>
            </a:r>
          </a:p>
          <a:p>
            <a:r>
              <a:rPr lang="en-US" dirty="0">
                <a:latin typeface="Times New Roman" panose="02020603050405020304" pitchFamily="18" charset="0"/>
                <a:cs typeface="Times New Roman" panose="02020603050405020304" pitchFamily="18" charset="0"/>
              </a:rPr>
              <a:t>If this is the case, the company in question will have to comply with whatever is required by the corresponding water company. </a:t>
            </a:r>
          </a:p>
          <a:p>
            <a:r>
              <a:rPr lang="en-US" dirty="0">
                <a:latin typeface="Times New Roman" panose="02020603050405020304" pitchFamily="18" charset="0"/>
                <a:cs typeface="Times New Roman" panose="02020603050405020304" pitchFamily="18" charset="0"/>
              </a:rPr>
              <a:t>This makes sure the trade effluent is within the consent license limits and safe to enter the sewer.</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71166ED7-DC89-EA9E-DD9C-1ED2F53F13AE}"/>
              </a:ext>
            </a:extLst>
          </p:cNvPr>
          <p:cNvPicPr>
            <a:picLocks noChangeAspect="1" noChangeArrowheads="1"/>
          </p:cNvPicPr>
          <p:nvPr/>
        </p:nvPicPr>
        <p:blipFill>
          <a:blip r:embed="rId2" cstate="print"/>
          <a:srcRect/>
          <a:stretch>
            <a:fillRect/>
          </a:stretch>
        </p:blipFill>
        <p:spPr bwMode="auto">
          <a:xfrm>
            <a:off x="0" y="-37322"/>
            <a:ext cx="896471" cy="1037280"/>
          </a:xfrm>
          <a:prstGeom prst="rect">
            <a:avLst/>
          </a:prstGeom>
          <a:noFill/>
        </p:spPr>
      </p:pic>
      <p:sp>
        <p:nvSpPr>
          <p:cNvPr id="5" name="Title 6">
            <a:extLst>
              <a:ext uri="{FF2B5EF4-FFF2-40B4-BE49-F238E27FC236}">
                <a16:creationId xmlns:a16="http://schemas.microsoft.com/office/drawing/2014/main" xmlns="" id="{6C8998BB-6722-8005-7F91-D8C2B554F263}"/>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631609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9D81E1-A351-357D-63C6-38F4DE22D95C}"/>
              </a:ext>
            </a:extLst>
          </p:cNvPr>
          <p:cNvSpPr>
            <a:spLocks noGrp="1"/>
          </p:cNvSpPr>
          <p:nvPr>
            <p:ph idx="1"/>
          </p:nvPr>
        </p:nvSpPr>
        <p:spPr>
          <a:xfrm>
            <a:off x="1068101" y="794459"/>
            <a:ext cx="10323022" cy="5578447"/>
          </a:xfrm>
        </p:spPr>
        <p:txBody>
          <a:bodyPr>
            <a:normAutofit lnSpcReduction="10000"/>
          </a:bodyPr>
          <a:lstStyle/>
          <a:p>
            <a:pPr marL="0" indent="0">
              <a:buNone/>
            </a:pPr>
            <a:r>
              <a:rPr lang="en-US" sz="2400" b="1" u="sng" dirty="0">
                <a:latin typeface="Times New Roman" panose="02020603050405020304" pitchFamily="18" charset="0"/>
                <a:cs typeface="Times New Roman" panose="02020603050405020304" pitchFamily="18" charset="0"/>
              </a:rPr>
              <a:t>WHAT IS THE EFFLUENT TREATMENT PLANT OR ETP?</a:t>
            </a:r>
          </a:p>
          <a:p>
            <a:r>
              <a:rPr lang="en-US" sz="2400" b="1" dirty="0">
                <a:latin typeface="Times New Roman" panose="02020603050405020304" pitchFamily="18" charset="0"/>
                <a:cs typeface="Times New Roman" panose="02020603050405020304" pitchFamily="18" charset="0"/>
              </a:rPr>
              <a:t>An effluent treatment plant cleans industrial effluents, contaminated water from rivers and lakes, and so on just in order to reuse the water for additional purposes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Along such lines, water is reutilized and sustained. </a:t>
            </a:r>
          </a:p>
          <a:p>
            <a:r>
              <a:rPr lang="en-US" sz="2400" dirty="0">
                <a:latin typeface="Times New Roman" panose="02020603050405020304" pitchFamily="18" charset="0"/>
                <a:cs typeface="Times New Roman" panose="02020603050405020304" pitchFamily="18" charset="0"/>
              </a:rPr>
              <a:t>In fact, such gushing treatment ensures that any contaminant will be expelled from the water making it reusable. </a:t>
            </a:r>
          </a:p>
          <a:p>
            <a:r>
              <a:rPr lang="en-US" sz="2400" dirty="0">
                <a:latin typeface="Times New Roman" panose="02020603050405020304" pitchFamily="18" charset="0"/>
                <a:cs typeface="Times New Roman" panose="02020603050405020304" pitchFamily="18" charset="0"/>
              </a:rPr>
              <a:t>It is mostly used in industries such as pharmaceuticals, textiles, tanneries, and chemicals where there is a chance of extreme water contamination. </a:t>
            </a:r>
          </a:p>
          <a:p>
            <a:r>
              <a:rPr lang="en-US" sz="2400" dirty="0">
                <a:latin typeface="Times New Roman" panose="02020603050405020304" pitchFamily="18" charset="0"/>
                <a:cs typeface="Times New Roman" panose="02020603050405020304" pitchFamily="18" charset="0"/>
              </a:rPr>
              <a:t>Nevertheless, how this treatment will be applied may vary from industry to industry.</a:t>
            </a:r>
          </a:p>
          <a:p>
            <a:r>
              <a:rPr lang="en-US" sz="2400" dirty="0">
                <a:latin typeface="Times New Roman" panose="02020603050405020304" pitchFamily="18" charset="0"/>
                <a:cs typeface="Times New Roman" panose="02020603050405020304" pitchFamily="18" charset="0"/>
              </a:rPr>
              <a:t>Such treatment plant ensures that the contaminated and polluted water from industries get treated and become reusable before being released back to nature. </a:t>
            </a:r>
          </a:p>
          <a:p>
            <a:r>
              <a:rPr lang="en-US" sz="2400" dirty="0">
                <a:latin typeface="Times New Roman" panose="02020603050405020304" pitchFamily="18" charset="0"/>
                <a:cs typeface="Times New Roman" panose="02020603050405020304" pitchFamily="18" charset="0"/>
              </a:rPr>
              <a:t>Without this treatment, it won’t be possible for humans to get clean usable water for household chores.</a:t>
            </a:r>
          </a:p>
          <a:p>
            <a:endParaRPr lang="en-IN" dirty="0"/>
          </a:p>
        </p:txBody>
      </p:sp>
      <p:pic>
        <p:nvPicPr>
          <p:cNvPr id="4" name="Picture 3" descr="C:\Users\Admin\Downloads\HICAS.png">
            <a:extLst>
              <a:ext uri="{FF2B5EF4-FFF2-40B4-BE49-F238E27FC236}">
                <a16:creationId xmlns:a16="http://schemas.microsoft.com/office/drawing/2014/main" xmlns="" id="{2233A1F0-CDF4-D52A-EFA2-C42DC6E6BE68}"/>
              </a:ext>
            </a:extLst>
          </p:cNvPr>
          <p:cNvPicPr>
            <a:picLocks noChangeAspect="1" noChangeArrowheads="1"/>
          </p:cNvPicPr>
          <p:nvPr/>
        </p:nvPicPr>
        <p:blipFill>
          <a:blip r:embed="rId2" cstate="print"/>
          <a:srcRect/>
          <a:stretch>
            <a:fillRect/>
          </a:stretch>
        </p:blipFill>
        <p:spPr bwMode="auto">
          <a:xfrm>
            <a:off x="0" y="-37322"/>
            <a:ext cx="896471" cy="1037280"/>
          </a:xfrm>
          <a:prstGeom prst="rect">
            <a:avLst/>
          </a:prstGeom>
          <a:noFill/>
        </p:spPr>
      </p:pic>
      <p:sp>
        <p:nvSpPr>
          <p:cNvPr id="5" name="Title 6">
            <a:extLst>
              <a:ext uri="{FF2B5EF4-FFF2-40B4-BE49-F238E27FC236}">
                <a16:creationId xmlns:a16="http://schemas.microsoft.com/office/drawing/2014/main" xmlns="" id="{C50EE63E-F3EA-22E3-6F42-CB32846286D6}"/>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41089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CEF75C49-F336-2317-8C2B-991329E5A003}"/>
              </a:ext>
            </a:extLst>
          </p:cNvPr>
          <p:cNvPicPr>
            <a:picLocks noGrp="1" noChangeAspect="1"/>
          </p:cNvPicPr>
          <p:nvPr>
            <p:ph idx="1"/>
          </p:nvPr>
        </p:nvPicPr>
        <p:blipFill>
          <a:blip r:embed="rId2"/>
          <a:stretch>
            <a:fillRect/>
          </a:stretch>
        </p:blipFill>
        <p:spPr>
          <a:xfrm>
            <a:off x="2243059" y="1203989"/>
            <a:ext cx="7894832" cy="3406674"/>
          </a:xfrm>
          <a:prstGeom prst="rect">
            <a:avLst/>
          </a:prstGeom>
        </p:spPr>
      </p:pic>
      <p:pic>
        <p:nvPicPr>
          <p:cNvPr id="4" name="Picture 3" descr="C:\Users\Admin\Downloads\HICAS.png">
            <a:extLst>
              <a:ext uri="{FF2B5EF4-FFF2-40B4-BE49-F238E27FC236}">
                <a16:creationId xmlns:a16="http://schemas.microsoft.com/office/drawing/2014/main" xmlns="" id="{A1C46207-EB76-3EB5-3A19-6D19EFF613A1}"/>
              </a:ext>
            </a:extLst>
          </p:cNvPr>
          <p:cNvPicPr>
            <a:picLocks noChangeAspect="1" noChangeArrowheads="1"/>
          </p:cNvPicPr>
          <p:nvPr/>
        </p:nvPicPr>
        <p:blipFill>
          <a:blip r:embed="rId3" cstate="print"/>
          <a:srcRect/>
          <a:stretch>
            <a:fillRect/>
          </a:stretch>
        </p:blipFill>
        <p:spPr bwMode="auto">
          <a:xfrm>
            <a:off x="0" y="-37322"/>
            <a:ext cx="896471" cy="1037280"/>
          </a:xfrm>
          <a:prstGeom prst="rect">
            <a:avLst/>
          </a:prstGeom>
          <a:noFill/>
        </p:spPr>
      </p:pic>
      <p:sp>
        <p:nvSpPr>
          <p:cNvPr id="5" name="Title 6">
            <a:extLst>
              <a:ext uri="{FF2B5EF4-FFF2-40B4-BE49-F238E27FC236}">
                <a16:creationId xmlns:a16="http://schemas.microsoft.com/office/drawing/2014/main" xmlns="" id="{4976A402-32D9-FF93-6B01-006BBA417A3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
        <p:nvSpPr>
          <p:cNvPr id="7" name="TextBox 6">
            <a:extLst>
              <a:ext uri="{FF2B5EF4-FFF2-40B4-BE49-F238E27FC236}">
                <a16:creationId xmlns:a16="http://schemas.microsoft.com/office/drawing/2014/main" xmlns="" id="{C8473946-1FD8-2944-C998-9EA177537F02}"/>
              </a:ext>
            </a:extLst>
          </p:cNvPr>
          <p:cNvSpPr txBox="1"/>
          <p:nvPr/>
        </p:nvSpPr>
        <p:spPr>
          <a:xfrm>
            <a:off x="1529542" y="4997300"/>
            <a:ext cx="9792393" cy="1200329"/>
          </a:xfrm>
          <a:prstGeom prst="rect">
            <a:avLst/>
          </a:prstGeom>
          <a:noFill/>
        </p:spPr>
        <p:txBody>
          <a:bodyPr wrap="square" rtlCol="0">
            <a:spAutoFit/>
          </a:bodyPr>
          <a:lstStyle/>
          <a:p>
            <a:pPr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Influent: </a:t>
            </a:r>
            <a:r>
              <a:rPr lang="en-US" sz="2400" dirty="0">
                <a:latin typeface="Times New Roman" panose="02020603050405020304" pitchFamily="18" charset="0"/>
                <a:cs typeface="Times New Roman" panose="02020603050405020304" pitchFamily="18" charset="0"/>
              </a:rPr>
              <a:t>Untreated industrial wastewater</a:t>
            </a:r>
          </a:p>
          <a:p>
            <a:pPr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Effluent: </a:t>
            </a:r>
            <a:r>
              <a:rPr lang="en-US" sz="2400" dirty="0">
                <a:latin typeface="Times New Roman" panose="02020603050405020304" pitchFamily="18" charset="0"/>
                <a:cs typeface="Times New Roman" panose="02020603050405020304" pitchFamily="18" charset="0"/>
              </a:rPr>
              <a:t>Treated industrial wastewater</a:t>
            </a:r>
          </a:p>
          <a:p>
            <a:pPr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Sludge: </a:t>
            </a:r>
            <a:r>
              <a:rPr lang="en-US" sz="2400" dirty="0">
                <a:latin typeface="Times New Roman" panose="02020603050405020304" pitchFamily="18" charset="0"/>
                <a:cs typeface="Times New Roman" panose="02020603050405020304" pitchFamily="18" charset="0"/>
              </a:rPr>
              <a:t>Solid part separated from wastewater by ETP</a:t>
            </a:r>
          </a:p>
        </p:txBody>
      </p:sp>
    </p:spTree>
    <p:extLst>
      <p:ext uri="{BB962C8B-B14F-4D97-AF65-F5344CB8AC3E}">
        <p14:creationId xmlns:p14="http://schemas.microsoft.com/office/powerpoint/2010/main" xmlns="" val="1330835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C25B3C7-B6A7-CEBC-A8C6-08D0314BF281}"/>
              </a:ext>
            </a:extLst>
          </p:cNvPr>
          <p:cNvSpPr>
            <a:spLocks noGrp="1"/>
          </p:cNvSpPr>
          <p:nvPr>
            <p:ph idx="1"/>
          </p:nvPr>
        </p:nvSpPr>
        <p:spPr>
          <a:xfrm>
            <a:off x="912845" y="783771"/>
            <a:ext cx="10515600" cy="5617126"/>
          </a:xfrm>
        </p:spPr>
        <p:txBody>
          <a:bodyPr>
            <a:normAutofit fontScale="77500" lnSpcReduction="20000"/>
          </a:bodyPr>
          <a:lstStyle/>
          <a:p>
            <a:pPr marL="0" indent="0">
              <a:buNone/>
            </a:pPr>
            <a:r>
              <a:rPr lang="en-US" b="1" u="sng" dirty="0">
                <a:latin typeface="Times New Roman" panose="02020603050405020304" pitchFamily="18" charset="0"/>
                <a:cs typeface="Times New Roman" panose="02020603050405020304" pitchFamily="18" charset="0"/>
              </a:rPr>
              <a:t>NEED FOR ETP IN THE TEXTILE INDUSTRY:</a:t>
            </a:r>
          </a:p>
          <a:p>
            <a:r>
              <a:rPr lang="en-US" dirty="0">
                <a:latin typeface="Times New Roman" panose="02020603050405020304" pitchFamily="18" charset="0"/>
                <a:cs typeface="Times New Roman" panose="02020603050405020304" pitchFamily="18" charset="0"/>
              </a:rPr>
              <a:t>Clean water is essential for drinking and is needed in millions of other activities like washing, cleaning, construction of a building, manufacturing processes, and other commercial activities. </a:t>
            </a:r>
          </a:p>
          <a:p>
            <a:r>
              <a:rPr lang="en-US" dirty="0">
                <a:latin typeface="Times New Roman" panose="02020603050405020304" pitchFamily="18" charset="0"/>
                <a:cs typeface="Times New Roman" panose="02020603050405020304" pitchFamily="18" charset="0"/>
              </a:rPr>
              <a:t>It is a big requirement in industries to clean water which is affected due to their activities. </a:t>
            </a:r>
          </a:p>
          <a:p>
            <a:r>
              <a:rPr lang="en-US" dirty="0">
                <a:latin typeface="Times New Roman" panose="02020603050405020304" pitchFamily="18" charset="0"/>
                <a:cs typeface="Times New Roman" panose="02020603050405020304" pitchFamily="18" charset="0"/>
              </a:rPr>
              <a:t>The ETP Plant is designed to solve the wastewater-related issues in Industries.</a:t>
            </a:r>
          </a:p>
          <a:p>
            <a:r>
              <a:rPr lang="en-US" dirty="0">
                <a:latin typeface="Times New Roman" panose="02020603050405020304" pitchFamily="18" charset="0"/>
                <a:cs typeface="Times New Roman" panose="02020603050405020304" pitchFamily="18" charset="0"/>
              </a:rPr>
              <a:t>Textile Industries use a large amount of water from the river in their processes and as a result, produce a large volume of wastewater which is in need of treatment before discharge into the environment. </a:t>
            </a:r>
          </a:p>
          <a:p>
            <a:r>
              <a:rPr lang="en-US" dirty="0">
                <a:latin typeface="Times New Roman" panose="02020603050405020304" pitchFamily="18" charset="0"/>
                <a:cs typeface="Times New Roman" panose="02020603050405020304" pitchFamily="18" charset="0"/>
              </a:rPr>
              <a:t>In these industries, different types of chemicals are used in dyeing and other activities. </a:t>
            </a:r>
          </a:p>
          <a:p>
            <a:r>
              <a:rPr lang="en-US" dirty="0">
                <a:latin typeface="Times New Roman" panose="02020603050405020304" pitchFamily="18" charset="0"/>
                <a:cs typeface="Times New Roman" panose="02020603050405020304" pitchFamily="18" charset="0"/>
              </a:rPr>
              <a:t>The wastewater generated by them contains harmful substances. </a:t>
            </a:r>
          </a:p>
          <a:p>
            <a:r>
              <a:rPr lang="en-US" dirty="0">
                <a:latin typeface="Times New Roman" panose="02020603050405020304" pitchFamily="18" charset="0"/>
                <a:cs typeface="Times New Roman" panose="02020603050405020304" pitchFamily="18" charset="0"/>
              </a:rPr>
              <a:t>It is important for these industries to set up wastewater treatment plants known as ETP Plant for the Textile Industry to decrease the level of polluted wastewater. </a:t>
            </a:r>
          </a:p>
          <a:p>
            <a:r>
              <a:rPr lang="en-US" dirty="0">
                <a:latin typeface="Times New Roman" panose="02020603050405020304" pitchFamily="18" charset="0"/>
                <a:cs typeface="Times New Roman" panose="02020603050405020304" pitchFamily="18" charset="0"/>
              </a:rPr>
              <a:t>Wastewater treatment plays a very important role in these industries and it is good for the industries as well. </a:t>
            </a:r>
          </a:p>
          <a:p>
            <a:r>
              <a:rPr lang="en-US" dirty="0">
                <a:latin typeface="Times New Roman" panose="02020603050405020304" pitchFamily="18" charset="0"/>
                <a:cs typeface="Times New Roman" panose="02020603050405020304" pitchFamily="18" charset="0"/>
              </a:rPr>
              <a:t>The basic thrust of the technology is to convert the entire quantity of effluent to zero level by separating water and salt using evaporation and separation technology. </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D9386CDE-BC9E-F146-77D6-F4684928E806}"/>
              </a:ext>
            </a:extLst>
          </p:cNvPr>
          <p:cNvPicPr>
            <a:picLocks noChangeAspect="1" noChangeArrowheads="1"/>
          </p:cNvPicPr>
          <p:nvPr/>
        </p:nvPicPr>
        <p:blipFill>
          <a:blip r:embed="rId2" cstate="print"/>
          <a:srcRect/>
          <a:stretch>
            <a:fillRect/>
          </a:stretch>
        </p:blipFill>
        <p:spPr bwMode="auto">
          <a:xfrm>
            <a:off x="0" y="-37322"/>
            <a:ext cx="896471" cy="1037280"/>
          </a:xfrm>
          <a:prstGeom prst="rect">
            <a:avLst/>
          </a:prstGeom>
          <a:noFill/>
        </p:spPr>
      </p:pic>
      <p:sp>
        <p:nvSpPr>
          <p:cNvPr id="5" name="Title 6">
            <a:extLst>
              <a:ext uri="{FF2B5EF4-FFF2-40B4-BE49-F238E27FC236}">
                <a16:creationId xmlns:a16="http://schemas.microsoft.com/office/drawing/2014/main" xmlns="" id="{9F3A4067-00B2-450C-3B89-8A4D0972CDC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881422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02B600A-D66D-33EA-1C2A-AA45050D0D2A}"/>
              </a:ext>
            </a:extLst>
          </p:cNvPr>
          <p:cNvSpPr>
            <a:spLocks noGrp="1"/>
          </p:cNvSpPr>
          <p:nvPr>
            <p:ph idx="1"/>
          </p:nvPr>
        </p:nvSpPr>
        <p:spPr>
          <a:xfrm>
            <a:off x="894183" y="1303111"/>
            <a:ext cx="10515600" cy="4351338"/>
          </a:xfrm>
        </p:spPr>
        <p:txBody>
          <a:bodyPr>
            <a:normAutofit fontScale="92500"/>
          </a:bodyPr>
          <a:lstStyle/>
          <a:p>
            <a:r>
              <a:rPr lang="en-US" dirty="0">
                <a:latin typeface="Times New Roman" panose="02020603050405020304" pitchFamily="18" charset="0"/>
                <a:cs typeface="Times New Roman" panose="02020603050405020304" pitchFamily="18" charset="0"/>
              </a:rPr>
              <a:t>The concept and the treatment are based on the removal of the entire COD/BOD and the condensate coming out to meet the freshwater quality requirement in the process.</a:t>
            </a:r>
          </a:p>
          <a:p>
            <a:r>
              <a:rPr lang="en-US" dirty="0">
                <a:latin typeface="Times New Roman" panose="02020603050405020304" pitchFamily="18" charset="0"/>
                <a:cs typeface="Times New Roman" panose="02020603050405020304" pitchFamily="18" charset="0"/>
              </a:rPr>
              <a:t>To clean industry effluent and recycle it for further</a:t>
            </a:r>
          </a:p>
          <a:p>
            <a:r>
              <a:rPr lang="en-US" dirty="0">
                <a:latin typeface="Times New Roman" panose="02020603050405020304" pitchFamily="18" charset="0"/>
                <a:cs typeface="Times New Roman" panose="02020603050405020304" pitchFamily="18" charset="0"/>
              </a:rPr>
              <a:t>To reduce the usage of fresh/potable water in</a:t>
            </a:r>
          </a:p>
          <a:p>
            <a:r>
              <a:rPr lang="en-US" dirty="0">
                <a:latin typeface="Times New Roman" panose="02020603050405020304" pitchFamily="18" charset="0"/>
                <a:cs typeface="Times New Roman" panose="02020603050405020304" pitchFamily="18" charset="0"/>
              </a:rPr>
              <a:t>To cut expenditure on water</a:t>
            </a:r>
          </a:p>
          <a:p>
            <a:r>
              <a:rPr lang="en-US" dirty="0">
                <a:latin typeface="Times New Roman" panose="02020603050405020304" pitchFamily="18" charset="0"/>
                <a:cs typeface="Times New Roman" panose="02020603050405020304" pitchFamily="18" charset="0"/>
              </a:rPr>
              <a:t>To meet the standards for emission or discharge of environmental pollutants from various Industries set by the Government and avoid heftily</a:t>
            </a:r>
          </a:p>
          <a:p>
            <a:r>
              <a:rPr lang="en-US" dirty="0">
                <a:latin typeface="Times New Roman" panose="02020603050405020304" pitchFamily="18" charset="0"/>
                <a:cs typeface="Times New Roman" panose="02020603050405020304" pitchFamily="18" charset="0"/>
              </a:rPr>
              <a:t>To safeguard the environment against pollution and contribute to sustainable development</a:t>
            </a:r>
          </a:p>
          <a:p>
            <a:endParaRPr lang="en-IN" dirty="0"/>
          </a:p>
        </p:txBody>
      </p:sp>
      <p:pic>
        <p:nvPicPr>
          <p:cNvPr id="4" name="Picture 3" descr="C:\Users\Admin\Downloads\HICAS.png">
            <a:extLst>
              <a:ext uri="{FF2B5EF4-FFF2-40B4-BE49-F238E27FC236}">
                <a16:creationId xmlns:a16="http://schemas.microsoft.com/office/drawing/2014/main" xmlns="" id="{F46C2092-BE13-A584-B768-D1AC5DB4332B}"/>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04331333-444E-703F-8AED-8343A0FB621B}"/>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730318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5EA6F1C-0941-9BB8-7720-3D14F19C6E22}"/>
              </a:ext>
            </a:extLst>
          </p:cNvPr>
          <p:cNvSpPr>
            <a:spLocks noGrp="1"/>
          </p:cNvSpPr>
          <p:nvPr>
            <p:ph idx="1"/>
          </p:nvPr>
        </p:nvSpPr>
        <p:spPr>
          <a:xfrm>
            <a:off x="1146110" y="1340433"/>
            <a:ext cx="9957319" cy="4351338"/>
          </a:xfrm>
        </p:spPr>
        <p:txBody>
          <a:bodyPr>
            <a:normAutofit fontScale="92500" lnSpcReduction="20000"/>
          </a:bodyPr>
          <a:lstStyle/>
          <a:p>
            <a:pPr marL="0" indent="0">
              <a:buNone/>
            </a:pPr>
            <a:r>
              <a:rPr lang="en-US" b="1" u="sng" dirty="0">
                <a:latin typeface="Times New Roman" panose="02020603050405020304" pitchFamily="18" charset="0"/>
                <a:cs typeface="Times New Roman" panose="02020603050405020304" pitchFamily="18" charset="0"/>
              </a:rPr>
              <a:t>DESIGN OF ETP:</a:t>
            </a:r>
          </a:p>
          <a:p>
            <a:r>
              <a:rPr lang="en-US" dirty="0">
                <a:latin typeface="Times New Roman" panose="02020603050405020304" pitchFamily="18" charset="0"/>
                <a:cs typeface="Times New Roman" panose="02020603050405020304" pitchFamily="18" charset="0"/>
              </a:rPr>
              <a:t>The design and size of the ETP depend upon:</a:t>
            </a:r>
          </a:p>
          <a:p>
            <a:r>
              <a:rPr lang="en-US" dirty="0">
                <a:latin typeface="Times New Roman" panose="02020603050405020304" pitchFamily="18" charset="0"/>
                <a:cs typeface="Times New Roman" panose="02020603050405020304" pitchFamily="18" charset="0"/>
              </a:rPr>
              <a:t>Quantity and quality of the industries discharge effluent</a:t>
            </a:r>
          </a:p>
          <a:p>
            <a:r>
              <a:rPr lang="en-US" dirty="0">
                <a:latin typeface="Times New Roman" panose="02020603050405020304" pitchFamily="18" charset="0"/>
                <a:cs typeface="Times New Roman" panose="02020603050405020304" pitchFamily="18" charset="0"/>
              </a:rPr>
              <a:t>Land availability</a:t>
            </a:r>
          </a:p>
          <a:p>
            <a:r>
              <a:rPr lang="en-US" dirty="0">
                <a:latin typeface="Times New Roman" panose="02020603050405020304" pitchFamily="18" charset="0"/>
                <a:cs typeface="Times New Roman" panose="02020603050405020304" pitchFamily="18" charset="0"/>
              </a:rPr>
              <a:t>Monetary considerations for construction, operation &amp; maintenance</a:t>
            </a:r>
          </a:p>
          <a:p>
            <a:r>
              <a:rPr lang="en-US" dirty="0">
                <a:latin typeface="Times New Roman" panose="02020603050405020304" pitchFamily="18" charset="0"/>
                <a:cs typeface="Times New Roman" panose="02020603050405020304" pitchFamily="18" charset="0"/>
              </a:rPr>
              <a:t>Area dimension depends on:</a:t>
            </a:r>
          </a:p>
          <a:p>
            <a:r>
              <a:rPr lang="en-US" dirty="0">
                <a:latin typeface="Times New Roman" panose="02020603050405020304" pitchFamily="18" charset="0"/>
                <a:cs typeface="Times New Roman" panose="02020603050405020304" pitchFamily="18" charset="0"/>
              </a:rPr>
              <a:t>Quality of wastewater to be treated,</a:t>
            </a:r>
          </a:p>
          <a:p>
            <a:r>
              <a:rPr lang="en-US" dirty="0">
                <a:latin typeface="Times New Roman" panose="02020603050405020304" pitchFamily="18" charset="0"/>
                <a:cs typeface="Times New Roman" panose="02020603050405020304" pitchFamily="18" charset="0"/>
              </a:rPr>
              <a:t>Flow rate</a:t>
            </a:r>
          </a:p>
          <a:p>
            <a:r>
              <a:rPr lang="en-US" dirty="0">
                <a:latin typeface="Times New Roman" panose="02020603050405020304" pitchFamily="18" charset="0"/>
                <a:cs typeface="Times New Roman" panose="02020603050405020304" pitchFamily="18" charset="0"/>
              </a:rPr>
              <a:t>Type of biological treatment to be used</a:t>
            </a:r>
          </a:p>
          <a:p>
            <a:r>
              <a:rPr lang="en-US" dirty="0">
                <a:latin typeface="Times New Roman" panose="02020603050405020304" pitchFamily="18" charset="0"/>
                <a:cs typeface="Times New Roman" panose="02020603050405020304" pitchFamily="18" charset="0"/>
              </a:rPr>
              <a:t>In case of less available land, CETP (Common Effluent Treatment Plant) is preferred over ETP</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574D252-7792-E6AE-E221-0A0AB4CEB8F2}"/>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EFC93BC7-19B9-1FEB-C862-505BA1053765}"/>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59767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0BA3AB-78C4-9F39-A9D9-62FF688533D8}"/>
              </a:ext>
            </a:extLst>
          </p:cNvPr>
          <p:cNvSpPr>
            <a:spLocks noGrp="1"/>
          </p:cNvSpPr>
          <p:nvPr>
            <p:ph idx="1"/>
          </p:nvPr>
        </p:nvSpPr>
        <p:spPr>
          <a:xfrm>
            <a:off x="922176" y="1275119"/>
            <a:ext cx="9947987" cy="4351338"/>
          </a:xfrm>
        </p:spPr>
        <p:txBody>
          <a:bodyPr>
            <a:normAutofit lnSpcReduction="10000"/>
          </a:bodyPr>
          <a:lstStyle/>
          <a:p>
            <a:pPr marL="0" indent="0">
              <a:buNone/>
            </a:pPr>
            <a:r>
              <a:rPr lang="en-US" sz="2400" b="1" u="sng" dirty="0">
                <a:latin typeface="Times New Roman" panose="02020603050405020304" pitchFamily="18" charset="0"/>
                <a:cs typeface="Times New Roman" panose="02020603050405020304" pitchFamily="18" charset="0"/>
              </a:rPr>
              <a:t>CLASSIFICATION OF THE WASTEWATER TREATMENT PROCESS:</a:t>
            </a:r>
          </a:p>
          <a:p>
            <a:pPr marL="0" indent="0">
              <a:buNone/>
            </a:pPr>
            <a:r>
              <a:rPr lang="en-US" sz="2400" dirty="0">
                <a:latin typeface="Times New Roman" panose="02020603050405020304" pitchFamily="18" charset="0"/>
                <a:cs typeface="Times New Roman" panose="02020603050405020304" pitchFamily="18" charset="0"/>
              </a:rPr>
              <a:t>Treatment Levels &amp; Mechanisms of ETP</a:t>
            </a:r>
          </a:p>
          <a:p>
            <a:r>
              <a:rPr lang="en-US" sz="2400" b="1" dirty="0">
                <a:latin typeface="Times New Roman" panose="02020603050405020304" pitchFamily="18" charset="0"/>
                <a:cs typeface="Times New Roman" panose="02020603050405020304" pitchFamily="18" charset="0"/>
              </a:rPr>
              <a:t>Treatment levels:</a:t>
            </a:r>
            <a:endParaRPr lang="en-US" sz="2400" dirty="0">
              <a:latin typeface="Times New Roman" panose="02020603050405020304" pitchFamily="18" charset="0"/>
              <a:cs typeface="Times New Roman" panose="02020603050405020304" pitchFamily="18" charset="0"/>
            </a:endParaRPr>
          </a:p>
          <a:p>
            <a:pPr marL="742950" lvl="1" indent="-285750"/>
            <a:r>
              <a:rPr lang="en-US" dirty="0">
                <a:latin typeface="Times New Roman" panose="02020603050405020304" pitchFamily="18" charset="0"/>
                <a:cs typeface="Times New Roman" panose="02020603050405020304" pitchFamily="18" charset="0"/>
              </a:rPr>
              <a:t>Preliminary</a:t>
            </a:r>
          </a:p>
          <a:p>
            <a:pPr marL="742950" lvl="1" indent="-285750"/>
            <a:r>
              <a:rPr lang="en-US" dirty="0">
                <a:latin typeface="Times New Roman" panose="02020603050405020304" pitchFamily="18" charset="0"/>
                <a:cs typeface="Times New Roman" panose="02020603050405020304" pitchFamily="18" charset="0"/>
              </a:rPr>
              <a:t>Primary</a:t>
            </a:r>
          </a:p>
          <a:p>
            <a:pPr marL="742950" lvl="1" indent="-285750"/>
            <a:r>
              <a:rPr lang="en-US" dirty="0">
                <a:latin typeface="Times New Roman" panose="02020603050405020304" pitchFamily="18" charset="0"/>
                <a:cs typeface="Times New Roman" panose="02020603050405020304" pitchFamily="18" charset="0"/>
              </a:rPr>
              <a:t>Secondary</a:t>
            </a:r>
          </a:p>
          <a:p>
            <a:pPr marL="742950" lvl="1" indent="-285750"/>
            <a:r>
              <a:rPr lang="en-US" dirty="0">
                <a:latin typeface="Times New Roman" panose="02020603050405020304" pitchFamily="18" charset="0"/>
                <a:cs typeface="Times New Roman" panose="02020603050405020304" pitchFamily="18" charset="0"/>
              </a:rPr>
              <a:t>Tertiary (or advanced)</a:t>
            </a:r>
          </a:p>
          <a:p>
            <a:r>
              <a:rPr lang="en-US" sz="2400" b="1" dirty="0">
                <a:latin typeface="Times New Roman" panose="02020603050405020304" pitchFamily="18" charset="0"/>
                <a:cs typeface="Times New Roman" panose="02020603050405020304" pitchFamily="18" charset="0"/>
              </a:rPr>
              <a:t>Treatment mechanisms:</a:t>
            </a:r>
          </a:p>
          <a:p>
            <a:pPr marL="742950" lvl="1" indent="-285750"/>
            <a:r>
              <a:rPr lang="en-US" dirty="0">
                <a:latin typeface="Times New Roman" panose="02020603050405020304" pitchFamily="18" charset="0"/>
                <a:cs typeface="Times New Roman" panose="02020603050405020304" pitchFamily="18" charset="0"/>
              </a:rPr>
              <a:t>Physical</a:t>
            </a:r>
          </a:p>
          <a:p>
            <a:pPr marL="742950" lvl="1" indent="-285750"/>
            <a:r>
              <a:rPr lang="en-US" dirty="0">
                <a:latin typeface="Times New Roman" panose="02020603050405020304" pitchFamily="18" charset="0"/>
                <a:cs typeface="Times New Roman" panose="02020603050405020304" pitchFamily="18" charset="0"/>
              </a:rPr>
              <a:t>Chemical</a:t>
            </a:r>
          </a:p>
          <a:p>
            <a:pPr marL="742950" lvl="1" indent="-285750"/>
            <a:r>
              <a:rPr lang="en-US" dirty="0">
                <a:latin typeface="Times New Roman" panose="02020603050405020304" pitchFamily="18" charset="0"/>
                <a:cs typeface="Times New Roman" panose="02020603050405020304" pitchFamily="18" charset="0"/>
              </a:rPr>
              <a:t>Biological</a:t>
            </a:r>
          </a:p>
          <a:p>
            <a:endParaRPr lang="en-IN" dirty="0"/>
          </a:p>
        </p:txBody>
      </p:sp>
      <p:pic>
        <p:nvPicPr>
          <p:cNvPr id="4" name="Picture 3" descr="C:\Users\Admin\Downloads\HICAS.png">
            <a:extLst>
              <a:ext uri="{FF2B5EF4-FFF2-40B4-BE49-F238E27FC236}">
                <a16:creationId xmlns:a16="http://schemas.microsoft.com/office/drawing/2014/main" xmlns="" id="{D8DA7956-D6CB-F789-A7B9-FC5C845675F3}"/>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CBE0E0FE-B7DB-9F31-4B3D-DEBC3422B34F}"/>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4125564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20C0629-9171-7798-E5D6-A91189129B18}"/>
              </a:ext>
            </a:extLst>
          </p:cNvPr>
          <p:cNvSpPr>
            <a:spLocks noGrp="1"/>
          </p:cNvSpPr>
          <p:nvPr>
            <p:ph idx="1"/>
          </p:nvPr>
        </p:nvSpPr>
        <p:spPr>
          <a:xfrm>
            <a:off x="931506" y="1499054"/>
            <a:ext cx="10515600" cy="4351338"/>
          </a:xfrm>
        </p:spPr>
        <p:txBody>
          <a:bodyPr>
            <a:normAutofit/>
          </a:bodyPr>
          <a:lstStyle/>
          <a:p>
            <a:pPr marL="0" indent="0">
              <a:buNone/>
            </a:pPr>
            <a:r>
              <a:rPr lang="en-US" sz="2400" b="1" u="sng" dirty="0">
                <a:latin typeface="Times New Roman" panose="02020603050405020304" pitchFamily="18" charset="0"/>
                <a:cs typeface="Times New Roman" panose="02020603050405020304" pitchFamily="18" charset="0"/>
              </a:rPr>
              <a:t>PRELIMINARY TREATMENT LEVEL</a:t>
            </a:r>
          </a:p>
          <a:p>
            <a:r>
              <a:rPr lang="en-US" sz="2400" b="1" dirty="0">
                <a:latin typeface="Times New Roman" panose="02020603050405020304" pitchFamily="18" charset="0"/>
                <a:cs typeface="Times New Roman" panose="02020603050405020304" pitchFamily="18" charset="0"/>
              </a:rPr>
              <a:t>Purpose: </a:t>
            </a:r>
            <a:r>
              <a:rPr lang="en-US" sz="2400" dirty="0">
                <a:latin typeface="Times New Roman" panose="02020603050405020304" pitchFamily="18" charset="0"/>
                <a:cs typeface="Times New Roman" panose="02020603050405020304" pitchFamily="18" charset="0"/>
              </a:rPr>
              <a:t>Physical separation of big-sized impurities like cloth, plastics, wood logs, paper, etc.</a:t>
            </a:r>
          </a:p>
          <a:p>
            <a:r>
              <a:rPr lang="en-US" sz="2400" dirty="0">
                <a:latin typeface="Times New Roman" panose="02020603050405020304" pitchFamily="18" charset="0"/>
                <a:cs typeface="Times New Roman" panose="02020603050405020304" pitchFamily="18" charset="0"/>
              </a:rPr>
              <a:t>Common physical unit operations at the Preliminary level are:</a:t>
            </a:r>
          </a:p>
          <a:p>
            <a:r>
              <a:rPr lang="en-US" sz="2400" b="1" dirty="0">
                <a:latin typeface="Times New Roman" panose="02020603050405020304" pitchFamily="18" charset="0"/>
                <a:cs typeface="Times New Roman" panose="02020603050405020304" pitchFamily="18" charset="0"/>
              </a:rPr>
              <a:t>Screening: </a:t>
            </a:r>
            <a:r>
              <a:rPr lang="en-US" sz="2400" dirty="0">
                <a:latin typeface="Times New Roman" panose="02020603050405020304" pitchFamily="18" charset="0"/>
                <a:cs typeface="Times New Roman" panose="02020603050405020304" pitchFamily="18" charset="0"/>
              </a:rPr>
              <a:t>A screen with openings of uniform size is used to remove large solids such as plastics, cloth, etc. Generally, a maximum of 10 mm is used</a:t>
            </a:r>
          </a:p>
          <a:p>
            <a:r>
              <a:rPr lang="en-US" sz="2400" b="1" dirty="0">
                <a:latin typeface="Times New Roman" panose="02020603050405020304" pitchFamily="18" charset="0"/>
                <a:cs typeface="Times New Roman" panose="02020603050405020304" pitchFamily="18" charset="0"/>
              </a:rPr>
              <a:t>Sedimentation: </a:t>
            </a:r>
            <a:r>
              <a:rPr lang="en-US" sz="2400" dirty="0">
                <a:latin typeface="Times New Roman" panose="02020603050405020304" pitchFamily="18" charset="0"/>
                <a:cs typeface="Times New Roman" panose="02020603050405020304" pitchFamily="18" charset="0"/>
              </a:rPr>
              <a:t>Physical water treatment process using gravity to remove suspended solids from water</a:t>
            </a:r>
          </a:p>
          <a:p>
            <a:r>
              <a:rPr lang="en-US" sz="2400" b="1" dirty="0">
                <a:latin typeface="Times New Roman" panose="02020603050405020304" pitchFamily="18" charset="0"/>
                <a:cs typeface="Times New Roman" panose="02020603050405020304" pitchFamily="18" charset="0"/>
              </a:rPr>
              <a:t>Clarification: </a:t>
            </a:r>
            <a:r>
              <a:rPr lang="en-US" sz="2400" dirty="0">
                <a:latin typeface="Times New Roman" panose="02020603050405020304" pitchFamily="18" charset="0"/>
                <a:cs typeface="Times New Roman" panose="02020603050405020304" pitchFamily="18" charset="0"/>
              </a:rPr>
              <a:t>Used for separation of solids from fluids</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CBE3F0C3-5314-1CB4-3D97-B97DB7C958C3}"/>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8863F6F0-24E3-C57D-C76F-8C972BD9516F}"/>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68171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E5A1F9-4DDE-84E6-828A-69E6009C082C}"/>
              </a:ext>
            </a:extLst>
          </p:cNvPr>
          <p:cNvSpPr>
            <a:spLocks noGrp="1"/>
          </p:cNvSpPr>
          <p:nvPr>
            <p:ph idx="1"/>
          </p:nvPr>
        </p:nvSpPr>
        <p:spPr>
          <a:xfrm>
            <a:off x="1108788" y="1349762"/>
            <a:ext cx="9966649" cy="4351338"/>
          </a:xfrm>
        </p:spPr>
        <p:txBody>
          <a:bodyPr>
            <a:normAutofit fontScale="62500" lnSpcReduction="20000"/>
          </a:bodyPr>
          <a:lstStyle/>
          <a:p>
            <a:pPr marL="0" indent="0">
              <a:buNone/>
            </a:pPr>
            <a:r>
              <a:rPr lang="en-US" sz="3300" b="1" u="sng" dirty="0">
                <a:latin typeface="Times New Roman" panose="02020603050405020304" pitchFamily="18" charset="0"/>
                <a:cs typeface="Times New Roman" panose="02020603050405020304" pitchFamily="18" charset="0"/>
              </a:rPr>
              <a:t>PRIMARY TREATMENT LEVEL:</a:t>
            </a:r>
          </a:p>
          <a:p>
            <a:r>
              <a:rPr lang="en-US" sz="3300" b="1" dirty="0">
                <a:latin typeface="Times New Roman" panose="02020603050405020304" pitchFamily="18" charset="0"/>
                <a:cs typeface="Times New Roman" panose="02020603050405020304" pitchFamily="18" charset="0"/>
              </a:rPr>
              <a:t>Purpose: </a:t>
            </a:r>
            <a:r>
              <a:rPr lang="en-US" sz="3300" dirty="0">
                <a:latin typeface="Times New Roman" panose="02020603050405020304" pitchFamily="18" charset="0"/>
                <a:cs typeface="Times New Roman" panose="02020603050405020304" pitchFamily="18" charset="0"/>
              </a:rPr>
              <a:t>Removal of floating and settleable materials such as suspended solids and organic matter.</a:t>
            </a:r>
          </a:p>
          <a:p>
            <a:r>
              <a:rPr lang="en-US" sz="3300" b="1" dirty="0">
                <a:latin typeface="Times New Roman" panose="02020603050405020304" pitchFamily="18" charset="0"/>
                <a:cs typeface="Times New Roman" panose="02020603050405020304" pitchFamily="18" charset="0"/>
              </a:rPr>
              <a:t>Methods: </a:t>
            </a:r>
            <a:r>
              <a:rPr lang="en-US" sz="3300" dirty="0">
                <a:latin typeface="Times New Roman" panose="02020603050405020304" pitchFamily="18" charset="0"/>
                <a:cs typeface="Times New Roman" panose="02020603050405020304" pitchFamily="18" charset="0"/>
              </a:rPr>
              <a:t>Both physical and chemical methods are used in this treatment</a:t>
            </a:r>
          </a:p>
          <a:p>
            <a:r>
              <a:rPr lang="en-US" sz="3300" b="1" dirty="0">
                <a:latin typeface="Times New Roman" panose="02020603050405020304" pitchFamily="18" charset="0"/>
                <a:cs typeface="Times New Roman" panose="02020603050405020304" pitchFamily="18" charset="0"/>
              </a:rPr>
              <a:t>Chemical unit processes:</a:t>
            </a:r>
            <a:endParaRPr lang="en-US" sz="3300" dirty="0">
              <a:latin typeface="Times New Roman" panose="02020603050405020304" pitchFamily="18" charset="0"/>
              <a:cs typeface="Times New Roman" panose="02020603050405020304" pitchFamily="18" charset="0"/>
            </a:endParaRPr>
          </a:p>
          <a:p>
            <a:pPr marL="742950" lvl="1" indent="-285750"/>
            <a:r>
              <a:rPr lang="en-US" sz="3300" dirty="0">
                <a:latin typeface="Times New Roman" panose="02020603050405020304" pitchFamily="18" charset="0"/>
                <a:cs typeface="Times New Roman" panose="02020603050405020304" pitchFamily="18" charset="0"/>
              </a:rPr>
              <a:t>Chemical unit processes are always used with physical operations and may also be used with biological treatment</a:t>
            </a:r>
          </a:p>
          <a:p>
            <a:pPr marL="742950" lvl="1" indent="-285750"/>
            <a:r>
              <a:rPr lang="en-US" sz="3300" dirty="0">
                <a:latin typeface="Times New Roman" panose="02020603050405020304" pitchFamily="18" charset="0"/>
                <a:cs typeface="Times New Roman" panose="02020603050405020304" pitchFamily="18" charset="0"/>
              </a:rPr>
              <a:t>Chemical processes use the addition of chemicals to the wastewater to bring about changes in its quality.</a:t>
            </a:r>
          </a:p>
          <a:p>
            <a:pPr marL="742950" lvl="1" indent="-285750"/>
            <a:r>
              <a:rPr lang="en-US" sz="3300" dirty="0">
                <a:latin typeface="Times New Roman" panose="02020603050405020304" pitchFamily="18" charset="0"/>
                <a:cs typeface="Times New Roman" panose="02020603050405020304" pitchFamily="18" charset="0"/>
              </a:rPr>
              <a:t>Example: pH control, coagulation, chemical precipitation, and oxidation pH Control:</a:t>
            </a:r>
          </a:p>
          <a:p>
            <a:pPr marL="742950" lvl="1" indent="-285750"/>
            <a:r>
              <a:rPr lang="en-US" sz="3300" dirty="0">
                <a:latin typeface="Times New Roman" panose="02020603050405020304" pitchFamily="18" charset="0"/>
                <a:cs typeface="Times New Roman" panose="02020603050405020304" pitchFamily="18" charset="0"/>
              </a:rPr>
              <a:t>To adjust the pH in the treatment process to make wastewater pH</a:t>
            </a:r>
          </a:p>
          <a:p>
            <a:r>
              <a:rPr lang="en-US" sz="3300" b="1" dirty="0">
                <a:latin typeface="Times New Roman" panose="02020603050405020304" pitchFamily="18" charset="0"/>
                <a:cs typeface="Times New Roman" panose="02020603050405020304" pitchFamily="18" charset="0"/>
              </a:rPr>
              <a:t>For acidic wastes </a:t>
            </a:r>
            <a:r>
              <a:rPr lang="en-US" sz="3300" dirty="0">
                <a:latin typeface="Times New Roman" panose="02020603050405020304" pitchFamily="18" charset="0"/>
                <a:cs typeface="Times New Roman" panose="02020603050405020304" pitchFamily="18" charset="0"/>
              </a:rPr>
              <a:t>(low pH): NaOH, Na2CO3, CaCO3or Ca (OH)</a:t>
            </a:r>
          </a:p>
          <a:p>
            <a:r>
              <a:rPr lang="en-US" sz="3300" b="1" dirty="0">
                <a:latin typeface="Times New Roman" panose="02020603050405020304" pitchFamily="18" charset="0"/>
                <a:cs typeface="Times New Roman" panose="02020603050405020304" pitchFamily="18" charset="0"/>
              </a:rPr>
              <a:t>For alkali wastes </a:t>
            </a:r>
            <a:r>
              <a:rPr lang="en-US" sz="3300" dirty="0">
                <a:latin typeface="Times New Roman" panose="02020603050405020304" pitchFamily="18" charset="0"/>
                <a:cs typeface="Times New Roman" panose="02020603050405020304" pitchFamily="18" charset="0"/>
              </a:rPr>
              <a:t>(high pH): H2SO4</a:t>
            </a:r>
          </a:p>
          <a:p>
            <a:endParaRPr lang="en-IN" dirty="0"/>
          </a:p>
        </p:txBody>
      </p:sp>
      <p:pic>
        <p:nvPicPr>
          <p:cNvPr id="4" name="Picture 3" descr="C:\Users\Admin\Downloads\HICAS.png">
            <a:extLst>
              <a:ext uri="{FF2B5EF4-FFF2-40B4-BE49-F238E27FC236}">
                <a16:creationId xmlns:a16="http://schemas.microsoft.com/office/drawing/2014/main" xmlns="" id="{9D4BF195-AF69-DFA2-F219-BDF4E1C95A2B}"/>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4BBB71A5-C4AB-C7DF-1A23-3F384D4EEB0F}"/>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608210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9648AD1-6EC1-C0AB-FF7C-BBD7F6C74478}"/>
              </a:ext>
            </a:extLst>
          </p:cNvPr>
          <p:cNvSpPr>
            <a:spLocks noGrp="1"/>
          </p:cNvSpPr>
          <p:nvPr>
            <p:ph idx="1"/>
          </p:nvPr>
        </p:nvSpPr>
        <p:spPr>
          <a:xfrm>
            <a:off x="838200" y="1825625"/>
            <a:ext cx="10515600" cy="3698097"/>
          </a:xfrm>
        </p:spPr>
        <p:txBody>
          <a:bodyPr>
            <a:normAutofit/>
          </a:bodyPr>
          <a:lstStyle/>
          <a:p>
            <a:pPr marL="0" indent="0">
              <a:buNone/>
            </a:pPr>
            <a:r>
              <a:rPr lang="en-US" sz="2400" b="1" u="sng" dirty="0">
                <a:latin typeface="Times New Roman" panose="02020603050405020304" pitchFamily="18" charset="0"/>
                <a:cs typeface="Times New Roman" panose="02020603050405020304" pitchFamily="18" charset="0"/>
              </a:rPr>
              <a:t>CHEMICAL COAGULATION AND FLOCCULATION:</a:t>
            </a:r>
          </a:p>
          <a:p>
            <a:r>
              <a:rPr lang="en-US" sz="2400" dirty="0">
                <a:latin typeface="Times New Roman" panose="02020603050405020304" pitchFamily="18" charset="0"/>
                <a:cs typeface="Times New Roman" panose="02020603050405020304" pitchFamily="18" charset="0"/>
              </a:rPr>
              <a:t>Coagulation refers to collecting the minute solid particles dispersed in a liquid into a larger</a:t>
            </a:r>
          </a:p>
          <a:p>
            <a:r>
              <a:rPr lang="en-US" sz="2400" dirty="0">
                <a:latin typeface="Times New Roman" panose="02020603050405020304" pitchFamily="18" charset="0"/>
                <a:cs typeface="Times New Roman" panose="02020603050405020304" pitchFamily="18" charset="0"/>
              </a:rPr>
              <a:t>Chemical coagulants like </a:t>
            </a:r>
            <a:r>
              <a:rPr lang="en-US" sz="2400" b="1" dirty="0">
                <a:latin typeface="Times New Roman" panose="02020603050405020304" pitchFamily="18" charset="0"/>
                <a:cs typeface="Times New Roman" panose="02020603050405020304" pitchFamily="18" charset="0"/>
              </a:rPr>
              <a:t>Al2(SO4)3 {also called alum} or Fe2(SO4)3 </a:t>
            </a:r>
            <a:r>
              <a:rPr lang="en-US" sz="2400" dirty="0">
                <a:latin typeface="Times New Roman" panose="02020603050405020304" pitchFamily="18" charset="0"/>
                <a:cs typeface="Times New Roman" panose="02020603050405020304" pitchFamily="18" charset="0"/>
              </a:rPr>
              <a:t>are added to wastewater to improve the attraction among fine particles so that they come together and form larger particles called</a:t>
            </a:r>
          </a:p>
          <a:p>
            <a:r>
              <a:rPr lang="en-US" sz="2400" dirty="0">
                <a:latin typeface="Times New Roman" panose="02020603050405020304" pitchFamily="18" charset="0"/>
                <a:cs typeface="Times New Roman" panose="02020603050405020304" pitchFamily="18" charset="0"/>
              </a:rPr>
              <a:t>A chem</a:t>
            </a:r>
            <a:r>
              <a:rPr lang="en-US" sz="2400" b="1" dirty="0">
                <a:latin typeface="Times New Roman" panose="02020603050405020304" pitchFamily="18" charset="0"/>
                <a:cs typeface="Times New Roman" panose="02020603050405020304" pitchFamily="18" charset="0"/>
              </a:rPr>
              <a:t>ical flocculent </a:t>
            </a:r>
            <a:r>
              <a:rPr lang="en-US" sz="2400" dirty="0">
                <a:latin typeface="Times New Roman" panose="02020603050405020304" pitchFamily="18" charset="0"/>
                <a:cs typeface="Times New Roman" panose="02020603050405020304" pitchFamily="18" charset="0"/>
              </a:rPr>
              <a:t>(usually a </a:t>
            </a:r>
            <a:r>
              <a:rPr lang="en-US" sz="2400" b="1" dirty="0">
                <a:latin typeface="Times New Roman" panose="02020603050405020304" pitchFamily="18" charset="0"/>
                <a:cs typeface="Times New Roman" panose="02020603050405020304" pitchFamily="18" charset="0"/>
              </a:rPr>
              <a:t>polyelectrolyte</a:t>
            </a:r>
            <a:r>
              <a:rPr lang="en-US" sz="2400" dirty="0">
                <a:latin typeface="Times New Roman" panose="02020603050405020304" pitchFamily="18" charset="0"/>
                <a:cs typeface="Times New Roman" panose="02020603050405020304" pitchFamily="18" charset="0"/>
              </a:rPr>
              <a:t>) enhances the flocculation process by bringing together particles to form larger flocs, which settle out more</a:t>
            </a:r>
          </a:p>
          <a:p>
            <a:r>
              <a:rPr lang="en-US" sz="2400" dirty="0">
                <a:latin typeface="Times New Roman" panose="02020603050405020304" pitchFamily="18" charset="0"/>
                <a:cs typeface="Times New Roman" panose="02020603050405020304" pitchFamily="18" charset="0"/>
              </a:rPr>
              <a:t>Flocculation is aided by </a:t>
            </a:r>
            <a:r>
              <a:rPr lang="en-US" sz="2400" b="1" dirty="0">
                <a:latin typeface="Times New Roman" panose="02020603050405020304" pitchFamily="18" charset="0"/>
                <a:cs typeface="Times New Roman" panose="02020603050405020304" pitchFamily="18" charset="0"/>
              </a:rPr>
              <a:t>gentle mixing </a:t>
            </a:r>
            <a:r>
              <a:rPr lang="en-US" sz="2400" dirty="0">
                <a:latin typeface="Times New Roman" panose="02020603050405020304" pitchFamily="18" charset="0"/>
                <a:cs typeface="Times New Roman" panose="02020603050405020304" pitchFamily="18" charset="0"/>
              </a:rPr>
              <a:t>which causes the </a:t>
            </a:r>
            <a:r>
              <a:rPr lang="en-US" sz="2400" b="1" dirty="0">
                <a:latin typeface="Times New Roman" panose="02020603050405020304" pitchFamily="18" charset="0"/>
                <a:cs typeface="Times New Roman" panose="02020603050405020304" pitchFamily="18" charset="0"/>
              </a:rPr>
              <a:t>particles to collide</a:t>
            </a:r>
            <a:r>
              <a:rPr lang="en-US" sz="2400" dirty="0">
                <a:latin typeface="Times New Roman" panose="02020603050405020304" pitchFamily="18" charset="0"/>
                <a:cs typeface="Times New Roman" panose="02020603050405020304" pitchFamily="18" charset="0"/>
              </a:rPr>
              <a:t>.</a:t>
            </a:r>
          </a:p>
          <a:p>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1E5ACA45-26D3-AD3E-FF5E-71D044A681A7}"/>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6C38E6CB-F293-50A0-AC32-161D9E439E19}"/>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509857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20A392-AA0B-4695-7538-94EE8C61C80C}"/>
              </a:ext>
            </a:extLst>
          </p:cNvPr>
          <p:cNvSpPr>
            <a:spLocks noGrp="1"/>
          </p:cNvSpPr>
          <p:nvPr>
            <p:ph idx="1"/>
          </p:nvPr>
        </p:nvSpPr>
        <p:spPr>
          <a:xfrm>
            <a:off x="838200" y="1340433"/>
            <a:ext cx="10515600" cy="4351338"/>
          </a:xfrm>
        </p:spPr>
        <p:txBody>
          <a:bodyPr>
            <a:normAutofit fontScale="85000" lnSpcReduction="20000"/>
          </a:bodyPr>
          <a:lstStyle/>
          <a:p>
            <a:pPr marL="0" indent="0">
              <a:buNone/>
            </a:pPr>
            <a:r>
              <a:rPr lang="en-US" b="1" u="sng" dirty="0">
                <a:latin typeface="Times New Roman" panose="02020603050405020304" pitchFamily="18" charset="0"/>
                <a:cs typeface="Times New Roman" panose="02020603050405020304" pitchFamily="18" charset="0"/>
              </a:rPr>
              <a:t>TERTIARY / ADVANCED TREATMENT:</a:t>
            </a:r>
          </a:p>
          <a:p>
            <a:r>
              <a:rPr lang="en-US" b="1" dirty="0">
                <a:latin typeface="Times New Roman" panose="02020603050405020304" pitchFamily="18" charset="0"/>
                <a:cs typeface="Times New Roman" panose="02020603050405020304" pitchFamily="18" charset="0"/>
              </a:rPr>
              <a:t>Purpose: </a:t>
            </a:r>
            <a:r>
              <a:rPr lang="en-US" dirty="0">
                <a:latin typeface="Times New Roman" panose="02020603050405020304" pitchFamily="18" charset="0"/>
                <a:cs typeface="Times New Roman" panose="02020603050405020304" pitchFamily="18" charset="0"/>
              </a:rPr>
              <a:t>Final cleaning process that improves wastewater quality before it is reused, recycled, or discharged to the environment.</a:t>
            </a:r>
          </a:p>
          <a:p>
            <a:r>
              <a:rPr lang="en-US" b="1" dirty="0">
                <a:latin typeface="Times New Roman" panose="02020603050405020304" pitchFamily="18" charset="0"/>
                <a:cs typeface="Times New Roman" panose="02020603050405020304" pitchFamily="18" charset="0"/>
              </a:rPr>
              <a:t>Mechanism: </a:t>
            </a:r>
            <a:r>
              <a:rPr lang="en-US" dirty="0">
                <a:latin typeface="Times New Roman" panose="02020603050405020304" pitchFamily="18" charset="0"/>
                <a:cs typeface="Times New Roman" panose="02020603050405020304" pitchFamily="18" charset="0"/>
              </a:rPr>
              <a:t>Removes remaining inorganic compounds, and substances such as nitrogen and phosphorus. Bacteria, viruses, and parasites, which are harmful to public health, are also removed at this stage.</a:t>
            </a:r>
          </a:p>
          <a:p>
            <a:r>
              <a:rPr lang="en-US" dirty="0">
                <a:latin typeface="Times New Roman" panose="02020603050405020304" pitchFamily="18" charset="0"/>
                <a:cs typeface="Times New Roman" panose="02020603050405020304" pitchFamily="18" charset="0"/>
              </a:rPr>
              <a:t>Methods:</a:t>
            </a:r>
          </a:p>
          <a:p>
            <a:r>
              <a:rPr lang="en-US" b="1" dirty="0">
                <a:latin typeface="Times New Roman" panose="02020603050405020304" pitchFamily="18" charset="0"/>
                <a:cs typeface="Times New Roman" panose="02020603050405020304" pitchFamily="18" charset="0"/>
              </a:rPr>
              <a:t>Alum: </a:t>
            </a:r>
            <a:r>
              <a:rPr lang="en-US" dirty="0">
                <a:latin typeface="Times New Roman" panose="02020603050405020304" pitchFamily="18" charset="0"/>
                <a:cs typeface="Times New Roman" panose="02020603050405020304" pitchFamily="18" charset="0"/>
              </a:rPr>
              <a:t>Used to help remove additional phosphorus particles and group the remaining solids together for easy removal in the group</a:t>
            </a:r>
          </a:p>
          <a:p>
            <a:r>
              <a:rPr lang="en-US" b="1" dirty="0">
                <a:latin typeface="Times New Roman" panose="02020603050405020304" pitchFamily="18" charset="0"/>
                <a:cs typeface="Times New Roman" panose="02020603050405020304" pitchFamily="18" charset="0"/>
              </a:rPr>
              <a:t>Chlorine </a:t>
            </a:r>
            <a:r>
              <a:rPr lang="en-US" dirty="0">
                <a:latin typeface="Times New Roman" panose="02020603050405020304" pitchFamily="18" charset="0"/>
                <a:cs typeface="Times New Roman" panose="02020603050405020304" pitchFamily="18" charset="0"/>
              </a:rPr>
              <a:t>contact tank disinfects the tertiary treated wastewater by removing microorganisms in treated wastewater including bacteria, viruses, and parasites</a:t>
            </a:r>
          </a:p>
          <a:p>
            <a:r>
              <a:rPr lang="en-US" b="1" dirty="0">
                <a:latin typeface="Times New Roman" panose="02020603050405020304" pitchFamily="18" charset="0"/>
                <a:cs typeface="Times New Roman" panose="02020603050405020304" pitchFamily="18" charset="0"/>
              </a:rPr>
              <a:t>The remaining chlorine </a:t>
            </a:r>
            <a:r>
              <a:rPr lang="en-US" dirty="0">
                <a:latin typeface="Times New Roman" panose="02020603050405020304" pitchFamily="18" charset="0"/>
                <a:cs typeface="Times New Roman" panose="02020603050405020304" pitchFamily="18" charset="0"/>
              </a:rPr>
              <a:t>is removed by adding sodium bisulfate just before it’s discharged.</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9CB21F8B-99DD-9E3E-95C0-1D8D29485E3C}"/>
              </a:ext>
            </a:extLst>
          </p:cNvPr>
          <p:cNvPicPr>
            <a:picLocks noChangeAspect="1" noChangeArrowheads="1"/>
          </p:cNvPicPr>
          <p:nvPr/>
        </p:nvPicPr>
        <p:blipFill>
          <a:blip r:embed="rId2" cstate="print"/>
          <a:srcRect/>
          <a:stretch>
            <a:fillRect/>
          </a:stretch>
        </p:blipFill>
        <p:spPr bwMode="auto">
          <a:xfrm>
            <a:off x="0" y="0"/>
            <a:ext cx="896471" cy="1037280"/>
          </a:xfrm>
          <a:prstGeom prst="rect">
            <a:avLst/>
          </a:prstGeom>
          <a:noFill/>
        </p:spPr>
      </p:pic>
      <p:sp>
        <p:nvSpPr>
          <p:cNvPr id="5" name="Title 6">
            <a:extLst>
              <a:ext uri="{FF2B5EF4-FFF2-40B4-BE49-F238E27FC236}">
                <a16:creationId xmlns:a16="http://schemas.microsoft.com/office/drawing/2014/main" xmlns="" id="{65026C66-D01A-2756-434F-777E2EFED99C}"/>
              </a:ext>
            </a:extLst>
          </p:cNvPr>
          <p:cNvSpPr txBox="1">
            <a:spLocks/>
          </p:cNvSpPr>
          <p:nvPr/>
        </p:nvSpPr>
        <p:spPr>
          <a:xfrm>
            <a:off x="782033" y="108487"/>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940974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9309B82-113C-6061-6567-168C8F9CE7B0}"/>
              </a:ext>
            </a:extLst>
          </p:cNvPr>
          <p:cNvSpPr>
            <a:spLocks noGrp="1"/>
          </p:cNvSpPr>
          <p:nvPr>
            <p:ph type="ctrTitle"/>
          </p:nvPr>
        </p:nvSpPr>
        <p:spPr>
          <a:xfrm>
            <a:off x="2090726" y="2762250"/>
            <a:ext cx="8548198" cy="593212"/>
          </a:xfrm>
        </p:spPr>
        <p:txBody>
          <a:bodyPr/>
          <a:lstStyle/>
          <a:p>
            <a:r>
              <a:rPr lang="en-US" sz="3600" dirty="0">
                <a:latin typeface="Berlin Sans FB Demi" panose="020E0802020502020306" pitchFamily="34" charset="0"/>
              </a:rPr>
              <a:t>SUBJECT: TEXTILE WET PROCESSING</a:t>
            </a:r>
          </a:p>
        </p:txBody>
      </p:sp>
      <p:sp>
        <p:nvSpPr>
          <p:cNvPr id="5" name="Google Shape;767;p15">
            <a:extLst>
              <a:ext uri="{FF2B5EF4-FFF2-40B4-BE49-F238E27FC236}">
                <a16:creationId xmlns:a16="http://schemas.microsoft.com/office/drawing/2014/main" xmlns="" id="{5562313F-C719-1B34-641E-98EE9EE8561C}"/>
              </a:ext>
            </a:extLst>
          </p:cNvPr>
          <p:cNvSpPr txBox="1">
            <a:spLocks/>
          </p:cNvSpPr>
          <p:nvPr/>
        </p:nvSpPr>
        <p:spPr>
          <a:xfrm>
            <a:off x="2090930" y="106160"/>
            <a:ext cx="8486274" cy="1860885"/>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Hindusthan</a:t>
            </a:r>
            <a:b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 College of Arts &amp; Science</a:t>
            </a:r>
            <a:b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An Autonomous College-Affiliated to Bharathiar University</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Approved by AICTE and Govt. of Tamilnadu</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Accredited by NAAC-An ISO Certified Institution</a:t>
            </a:r>
            <a: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r>
            <a:b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br>
            <a:endParaRPr kumimoji="0" lang="en-US" sz="2000" b="0" i="0"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endParaRPr>
          </a:p>
        </p:txBody>
      </p:sp>
      <p:sp>
        <p:nvSpPr>
          <p:cNvPr id="6" name="Title 1">
            <a:extLst>
              <a:ext uri="{FF2B5EF4-FFF2-40B4-BE49-F238E27FC236}">
                <a16:creationId xmlns:a16="http://schemas.microsoft.com/office/drawing/2014/main" xmlns="" id="{3845B1EE-D451-A2ED-7299-F1C98758A461}"/>
              </a:ext>
            </a:extLst>
          </p:cNvPr>
          <p:cNvSpPr txBox="1">
            <a:spLocks/>
          </p:cNvSpPr>
          <p:nvPr/>
        </p:nvSpPr>
        <p:spPr>
          <a:xfrm>
            <a:off x="2087718" y="3571875"/>
            <a:ext cx="8548198" cy="6288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UNIT V</a:t>
            </a:r>
          </a:p>
        </p:txBody>
      </p:sp>
      <p:pic>
        <p:nvPicPr>
          <p:cNvPr id="7" name="Picture 6" descr="C:\Users\Admin\Downloads\HICAS.png">
            <a:extLst>
              <a:ext uri="{FF2B5EF4-FFF2-40B4-BE49-F238E27FC236}">
                <a16:creationId xmlns:a16="http://schemas.microsoft.com/office/drawing/2014/main" xmlns="" id="{79635AD0-1A36-B6CA-D24A-06971080B57D}"/>
              </a:ext>
            </a:extLst>
          </p:cNvPr>
          <p:cNvPicPr>
            <a:picLocks noChangeAspect="1" noChangeArrowheads="1"/>
          </p:cNvPicPr>
          <p:nvPr/>
        </p:nvPicPr>
        <p:blipFill>
          <a:blip r:embed="rId2" cstate="print"/>
          <a:srcRect/>
          <a:stretch>
            <a:fillRect/>
          </a:stretch>
        </p:blipFill>
        <p:spPr bwMode="auto">
          <a:xfrm>
            <a:off x="0" y="0"/>
            <a:ext cx="876300" cy="1040230"/>
          </a:xfrm>
          <a:prstGeom prst="rect">
            <a:avLst/>
          </a:prstGeom>
          <a:noFill/>
        </p:spPr>
      </p:pic>
      <p:sp>
        <p:nvSpPr>
          <p:cNvPr id="8" name="Title 1">
            <a:extLst>
              <a:ext uri="{FF2B5EF4-FFF2-40B4-BE49-F238E27FC236}">
                <a16:creationId xmlns:a16="http://schemas.microsoft.com/office/drawing/2014/main" xmlns="" id="{94845DC9-B87E-3C69-6EBE-20F41B580D51}"/>
              </a:ext>
            </a:extLst>
          </p:cNvPr>
          <p:cNvSpPr txBox="1">
            <a:spLocks/>
          </p:cNvSpPr>
          <p:nvPr/>
        </p:nvSpPr>
        <p:spPr>
          <a:xfrm>
            <a:off x="988359" y="4597629"/>
            <a:ext cx="10710466" cy="6621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2800" dirty="0">
                <a:solidFill>
                  <a:schemeClr val="tx1"/>
                </a:solidFill>
                <a:latin typeface="Adobe Garamond Pro Bold" panose="02020702060506020403" pitchFamily="18" charset="0"/>
              </a:rPr>
              <a:t>TOPIC: ENVIRONMENTAL POLLUTION DURING CHEMICAL PROCESSING OF TEXTILES.</a:t>
            </a:r>
          </a:p>
        </p:txBody>
      </p:sp>
    </p:spTree>
    <p:extLst>
      <p:ext uri="{BB962C8B-B14F-4D97-AF65-F5344CB8AC3E}">
        <p14:creationId xmlns:p14="http://schemas.microsoft.com/office/powerpoint/2010/main" xmlns="" val="247885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FB76941-6D60-C853-2567-B6EECF36A29F}"/>
              </a:ext>
            </a:extLst>
          </p:cNvPr>
          <p:cNvSpPr>
            <a:spLocks noGrp="1"/>
          </p:cNvSpPr>
          <p:nvPr>
            <p:ph idx="1"/>
          </p:nvPr>
        </p:nvSpPr>
        <p:spPr>
          <a:xfrm>
            <a:off x="1006151" y="575322"/>
            <a:ext cx="10515600" cy="6170710"/>
          </a:xfrm>
        </p:spPr>
        <p:txBody>
          <a:bodyPr>
            <a:normAutofit fontScale="85000" lnSpcReduction="10000"/>
          </a:bodyPr>
          <a:lstStyle/>
          <a:p>
            <a:pPr marL="0" indent="0" algn="just">
              <a:buNone/>
            </a:pPr>
            <a:r>
              <a:rPr lang="en-US" b="1" i="0" u="sng" dirty="0">
                <a:effectLst/>
                <a:latin typeface="Times New Roman" panose="02020603050405020304" pitchFamily="18" charset="0"/>
                <a:cs typeface="Times New Roman" panose="02020603050405020304" pitchFamily="18" charset="0"/>
              </a:rPr>
              <a:t>INTRODUCTION:</a:t>
            </a:r>
          </a:p>
          <a:p>
            <a:pPr algn="just"/>
            <a:r>
              <a:rPr lang="en-US" b="0" i="0" dirty="0">
                <a:solidFill>
                  <a:srgbClr val="212529"/>
                </a:solidFill>
                <a:effectLst/>
                <a:latin typeface="Times New Roman" panose="02020603050405020304" pitchFamily="18" charset="0"/>
                <a:cs typeface="Times New Roman" panose="02020603050405020304" pitchFamily="18" charset="0"/>
              </a:rPr>
              <a:t>Pollution is the mixture of contaminants in the natural environment that creates adverse effect in environment. </a:t>
            </a:r>
          </a:p>
          <a:p>
            <a:pPr algn="just"/>
            <a:r>
              <a:rPr lang="en-US" b="0" i="0" dirty="0">
                <a:solidFill>
                  <a:srgbClr val="212529"/>
                </a:solidFill>
                <a:effectLst/>
                <a:latin typeface="Times New Roman" panose="02020603050405020304" pitchFamily="18" charset="0"/>
                <a:cs typeface="Times New Roman" panose="02020603050405020304" pitchFamily="18" charset="0"/>
              </a:rPr>
              <a:t>Pollution can be formed from chemical substances or misuse of energy such as; noise heat and light Pollutants are the components of pollution. </a:t>
            </a:r>
          </a:p>
          <a:p>
            <a:pPr algn="just"/>
            <a:r>
              <a:rPr lang="en-US" b="0" i="0" dirty="0">
                <a:solidFill>
                  <a:srgbClr val="212529"/>
                </a:solidFill>
                <a:effectLst/>
                <a:latin typeface="Times New Roman" panose="02020603050405020304" pitchFamily="18" charset="0"/>
                <a:cs typeface="Times New Roman" panose="02020603050405020304" pitchFamily="18" charset="0"/>
              </a:rPr>
              <a:t>Nowadays different pollutions are creating many hazards to our environment and lives. </a:t>
            </a:r>
          </a:p>
          <a:p>
            <a:pPr algn="just"/>
            <a:r>
              <a:rPr lang="en-US" b="0" i="0" dirty="0">
                <a:solidFill>
                  <a:srgbClr val="212529"/>
                </a:solidFill>
                <a:effectLst/>
                <a:latin typeface="Times New Roman" panose="02020603050405020304" pitchFamily="18" charset="0"/>
                <a:cs typeface="Times New Roman" panose="02020603050405020304" pitchFamily="18" charset="0"/>
              </a:rPr>
              <a:t>The pollutants from dyeing, printing and finishing industries have become an alarming issue. </a:t>
            </a:r>
          </a:p>
          <a:p>
            <a:pPr algn="just"/>
            <a:r>
              <a:rPr lang="en-US" b="0" i="0" dirty="0">
                <a:solidFill>
                  <a:srgbClr val="212529"/>
                </a:solidFill>
                <a:effectLst/>
                <a:latin typeface="Times New Roman" panose="02020603050405020304" pitchFamily="18" charset="0"/>
                <a:cs typeface="Times New Roman" panose="02020603050405020304" pitchFamily="18" charset="0"/>
              </a:rPr>
              <a:t>Though color is the main attraction of any textile material, it may cause hazards to environment and living beings. </a:t>
            </a:r>
          </a:p>
          <a:p>
            <a:pPr algn="just"/>
            <a:r>
              <a:rPr lang="en-US" b="0" i="0" dirty="0">
                <a:solidFill>
                  <a:srgbClr val="212529"/>
                </a:solidFill>
                <a:effectLst/>
                <a:latin typeface="Times New Roman" panose="02020603050405020304" pitchFamily="18" charset="0"/>
                <a:cs typeface="Times New Roman" panose="02020603050405020304" pitchFamily="18" charset="0"/>
              </a:rPr>
              <a:t>In ancient time, natural dye was the main substance for dyeing textile materials. </a:t>
            </a:r>
          </a:p>
          <a:p>
            <a:pPr algn="just"/>
            <a:r>
              <a:rPr lang="en-US" b="0" i="0" dirty="0">
                <a:solidFill>
                  <a:srgbClr val="212529"/>
                </a:solidFill>
                <a:effectLst/>
                <a:latin typeface="Times New Roman" panose="02020603050405020304" pitchFamily="18" charset="0"/>
                <a:cs typeface="Times New Roman" panose="02020603050405020304" pitchFamily="18" charset="0"/>
              </a:rPr>
              <a:t>But because of insufficiency of natural dyes and increasing demand of dyed and printed textiles, only natural dyes are unable to fulfill the required demand of dyed and printed textile. </a:t>
            </a:r>
          </a:p>
          <a:p>
            <a:pPr algn="just"/>
            <a:r>
              <a:rPr lang="en-US" b="0" i="0" dirty="0">
                <a:solidFill>
                  <a:srgbClr val="212529"/>
                </a:solidFill>
                <a:effectLst/>
                <a:latin typeface="Times New Roman" panose="02020603050405020304" pitchFamily="18" charset="0"/>
                <a:cs typeface="Times New Roman" panose="02020603050405020304" pitchFamily="18" charset="0"/>
              </a:rPr>
              <a:t>So, nowadays a synthetic dye has taken the market of natural dyes. People have started using synthetic dye in every sector of textile dyeing and printing.</a:t>
            </a:r>
          </a:p>
          <a:p>
            <a:pPr algn="just"/>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FF627FF0-F2ED-8743-D0CD-EE56F3281788}"/>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424575BC-6D89-5429-4162-DCD710F84036}"/>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4076905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3851388-AB11-D0B8-DB65-F2B765B03C4F}"/>
              </a:ext>
            </a:extLst>
          </p:cNvPr>
          <p:cNvSpPr>
            <a:spLocks noGrp="1"/>
          </p:cNvSpPr>
          <p:nvPr>
            <p:ph idx="1"/>
          </p:nvPr>
        </p:nvSpPr>
        <p:spPr>
          <a:xfrm>
            <a:off x="912845" y="1713660"/>
            <a:ext cx="10515600" cy="4351338"/>
          </a:xfrm>
        </p:spPr>
        <p:txBody>
          <a:bodyPr/>
          <a:lstStyle/>
          <a:p>
            <a:r>
              <a:rPr lang="en-US" b="0" i="0" dirty="0">
                <a:solidFill>
                  <a:srgbClr val="212529"/>
                </a:solidFill>
                <a:effectLst/>
                <a:latin typeface="Times New Roman" panose="02020603050405020304" pitchFamily="18" charset="0"/>
                <a:cs typeface="Times New Roman" panose="02020603050405020304" pitchFamily="18" charset="0"/>
              </a:rPr>
              <a:t>The textile wet processing industries have an important role in the economic growth as well as environmental sector of a country. </a:t>
            </a:r>
          </a:p>
          <a:p>
            <a:r>
              <a:rPr lang="en-US" b="0" i="0" dirty="0">
                <a:solidFill>
                  <a:srgbClr val="212529"/>
                </a:solidFill>
                <a:effectLst/>
                <a:latin typeface="Times New Roman" panose="02020603050405020304" pitchFamily="18" charset="0"/>
                <a:cs typeface="Times New Roman" panose="02020603050405020304" pitchFamily="18" charset="0"/>
              </a:rPr>
              <a:t>The textile dyeing and printing industries has been marked as being one of the world’s most offended sectors in terms of pollution.</a:t>
            </a:r>
          </a:p>
          <a:p>
            <a:r>
              <a:rPr lang="en-US" b="0" i="0" dirty="0">
                <a:solidFill>
                  <a:srgbClr val="212529"/>
                </a:solidFill>
                <a:effectLst/>
                <a:latin typeface="Times New Roman" panose="02020603050405020304" pitchFamily="18" charset="0"/>
                <a:cs typeface="Times New Roman" panose="02020603050405020304" pitchFamily="18" charset="0"/>
              </a:rPr>
              <a:t> Nowadays different dyes which because different pollution is used in different industries. </a:t>
            </a:r>
          </a:p>
          <a:p>
            <a:r>
              <a:rPr lang="en-US" b="0" i="0" dirty="0">
                <a:solidFill>
                  <a:srgbClr val="212529"/>
                </a:solidFill>
                <a:effectLst/>
                <a:latin typeface="Times New Roman" panose="02020603050405020304" pitchFamily="18" charset="0"/>
                <a:cs typeface="Times New Roman" panose="02020603050405020304" pitchFamily="18" charset="0"/>
              </a:rPr>
              <a:t>These dyes affect in 2 major industries of application. They are:</a:t>
            </a:r>
            <a:r>
              <a:rPr lang="en-US" b="1" i="0" dirty="0">
                <a:solidFill>
                  <a:srgbClr val="212529"/>
                </a:solidFill>
                <a:effectLst/>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9482FFA5-D130-A66B-4443-26F63F0ACE68}"/>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034CD3CD-D028-E94A-F93F-8149D91A1556}"/>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03936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F6F3B08-8023-E58D-6DB6-19DFB4914A5B}"/>
              </a:ext>
            </a:extLst>
          </p:cNvPr>
          <p:cNvSpPr>
            <a:spLocks noGrp="1"/>
          </p:cNvSpPr>
          <p:nvPr>
            <p:ph idx="1"/>
          </p:nvPr>
        </p:nvSpPr>
        <p:spPr>
          <a:xfrm>
            <a:off x="1015481" y="587829"/>
            <a:ext cx="10515600" cy="6158204"/>
          </a:xfrm>
        </p:spPr>
        <p:txBody>
          <a:bodyPr>
            <a:normAutofit fontScale="85000" lnSpcReduction="20000"/>
          </a:bodyPr>
          <a:lstStyle/>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DYEING INDUSTRY: </a:t>
            </a:r>
          </a:p>
          <a:p>
            <a:r>
              <a:rPr lang="en-US" b="0" i="0" dirty="0">
                <a:solidFill>
                  <a:srgbClr val="212529"/>
                </a:solidFill>
                <a:effectLst/>
                <a:latin typeface="Times New Roman" panose="02020603050405020304" pitchFamily="18" charset="0"/>
                <a:cs typeface="Times New Roman" panose="02020603050405020304" pitchFamily="18" charset="0"/>
              </a:rPr>
              <a:t>Till the midst of 19</a:t>
            </a:r>
            <a:r>
              <a:rPr lang="en-US" b="0" i="0" baseline="30000" dirty="0">
                <a:solidFill>
                  <a:srgbClr val="212529"/>
                </a:solidFill>
                <a:effectLst/>
                <a:latin typeface="Times New Roman" panose="02020603050405020304" pitchFamily="18" charset="0"/>
                <a:cs typeface="Times New Roman" panose="02020603050405020304" pitchFamily="18" charset="0"/>
              </a:rPr>
              <a:t>th</a:t>
            </a:r>
            <a:r>
              <a:rPr lang="en-US" b="0" i="0" dirty="0">
                <a:solidFill>
                  <a:srgbClr val="212529"/>
                </a:solidFill>
                <a:effectLst/>
                <a:latin typeface="Times New Roman" panose="02020603050405020304" pitchFamily="18" charset="0"/>
                <a:cs typeface="Times New Roman" panose="02020603050405020304" pitchFamily="18" charset="0"/>
              </a:rPr>
              <a:t> century all the dyes used for textile products were produced naturally, until the invention of mauvine in1856.</a:t>
            </a:r>
            <a:endParaRPr lang="en-US" b="0" i="0" baseline="30000" dirty="0">
              <a:solidFill>
                <a:srgbClr val="0072BC"/>
              </a:solidFill>
              <a:effectLst/>
              <a:latin typeface="Times New Roman" panose="02020603050405020304" pitchFamily="18" charset="0"/>
              <a:cs typeface="Times New Roman" panose="02020603050405020304" pitchFamily="18" charset="0"/>
            </a:endParaRPr>
          </a:p>
          <a:p>
            <a:r>
              <a:rPr lang="en-US" b="0" i="0" dirty="0">
                <a:solidFill>
                  <a:srgbClr val="212529"/>
                </a:solidFill>
                <a:effectLst/>
                <a:latin typeface="Times New Roman" panose="02020603050405020304" pitchFamily="18" charset="0"/>
                <a:cs typeface="Times New Roman" panose="02020603050405020304" pitchFamily="18" charset="0"/>
              </a:rPr>
              <a:t>When the synthetic dyes have invented , after that people started using it in a wide range because these dyes are reasonably price, available in a lot of various colors and they have good color fastness.</a:t>
            </a:r>
          </a:p>
          <a:p>
            <a:r>
              <a:rPr lang="en-US" b="0" i="0" dirty="0">
                <a:solidFill>
                  <a:srgbClr val="212529"/>
                </a:solidFill>
                <a:effectLst/>
                <a:latin typeface="Times New Roman" panose="02020603050405020304" pitchFamily="18" charset="0"/>
                <a:cs typeface="Times New Roman" panose="02020603050405020304" pitchFamily="18" charset="0"/>
              </a:rPr>
              <a:t>The textile industry is now producing &amp; using 1.3 million tons of dyes and pigments per year, where most of them are synthetic as well as toxic. </a:t>
            </a:r>
          </a:p>
          <a:p>
            <a:r>
              <a:rPr lang="en-US" b="0" i="0" dirty="0">
                <a:solidFill>
                  <a:srgbClr val="212529"/>
                </a:solidFill>
                <a:effectLst/>
                <a:latin typeface="Times New Roman" panose="02020603050405020304" pitchFamily="18" charset="0"/>
                <a:cs typeface="Times New Roman" panose="02020603050405020304" pitchFamily="18" charset="0"/>
              </a:rPr>
              <a:t>10-25% textile dyes are wastage during the dyeing process and 2-20% is discharged as aqueous effluent. </a:t>
            </a:r>
          </a:p>
          <a:p>
            <a:r>
              <a:rPr lang="en-US" b="0" i="0" dirty="0">
                <a:solidFill>
                  <a:srgbClr val="212529"/>
                </a:solidFill>
                <a:effectLst/>
                <a:latin typeface="Times New Roman" panose="02020603050405020304" pitchFamily="18" charset="0"/>
                <a:cs typeface="Times New Roman" panose="02020603050405020304" pitchFamily="18" charset="0"/>
              </a:rPr>
              <a:t>The discharge of dye containing effluent into the water is harmful because of their chemical nature and toxicity.</a:t>
            </a: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PRINTING INK:</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Heavy metal in the colorants used in printing industry has been reduced significantly in the past 20 years, but many are still in use. </a:t>
            </a:r>
          </a:p>
          <a:p>
            <a:r>
              <a:rPr lang="en-US" b="0" i="0" dirty="0">
                <a:solidFill>
                  <a:srgbClr val="212529"/>
                </a:solidFill>
                <a:effectLst/>
                <a:latin typeface="Times New Roman" panose="02020603050405020304" pitchFamily="18" charset="0"/>
                <a:cs typeface="Times New Roman" panose="02020603050405020304" pitchFamily="18" charset="0"/>
              </a:rPr>
              <a:t>For example, titanium oxide, chromate, iron etc. which are used as pigment. </a:t>
            </a:r>
          </a:p>
          <a:p>
            <a:r>
              <a:rPr lang="en-US" b="0" i="0" dirty="0">
                <a:solidFill>
                  <a:srgbClr val="212529"/>
                </a:solidFill>
                <a:effectLst/>
                <a:latin typeface="Times New Roman" panose="02020603050405020304" pitchFamily="18" charset="0"/>
                <a:cs typeface="Times New Roman" panose="02020603050405020304" pitchFamily="18" charset="0"/>
              </a:rPr>
              <a:t>These heavy metals pose serious environmental problem because it has the ability to pollute the ground water.</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6F0F92BC-B32B-C492-1BDE-AFA3C83C124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56863D9C-7936-C6CC-3554-C9940AE29EE2}"/>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793302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87A71C4-0B2D-E274-BB0B-34E2B59B038C}"/>
              </a:ext>
            </a:extLst>
          </p:cNvPr>
          <p:cNvSpPr>
            <a:spLocks noGrp="1"/>
          </p:cNvSpPr>
          <p:nvPr>
            <p:ph idx="1"/>
          </p:nvPr>
        </p:nvSpPr>
        <p:spPr>
          <a:xfrm>
            <a:off x="968829" y="746449"/>
            <a:ext cx="10515600" cy="6111551"/>
          </a:xfrm>
        </p:spPr>
        <p:txBody>
          <a:bodyPr>
            <a:normAutofit fontScale="70000" lnSpcReduction="20000"/>
          </a:bodyPr>
          <a:lstStyle/>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ENVIRONMENTAL IMPACT OF DYES</a:t>
            </a:r>
            <a:endParaRPr lang="en-US" b="0" i="0" u="sng" dirty="0">
              <a:solidFill>
                <a:srgbClr val="212529"/>
              </a:solidFill>
              <a:effectLst/>
              <a:latin typeface="Times New Roman" panose="02020603050405020304" pitchFamily="18" charset="0"/>
              <a:cs typeface="Times New Roman" panose="02020603050405020304" pitchFamily="18" charset="0"/>
            </a:endParaRP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AIR POLLUTION:</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Most processes performed in the wet processing industries produce gaseous emissions. </a:t>
            </a:r>
          </a:p>
          <a:p>
            <a:r>
              <a:rPr lang="en-US" b="0" i="0" dirty="0">
                <a:solidFill>
                  <a:srgbClr val="212529"/>
                </a:solidFill>
                <a:effectLst/>
                <a:latin typeface="Times New Roman" panose="02020603050405020304" pitchFamily="18" charset="0"/>
                <a:cs typeface="Times New Roman" panose="02020603050405020304" pitchFamily="18" charset="0"/>
              </a:rPr>
              <a:t>The gaseous air has been identified as the 2</a:t>
            </a:r>
            <a:r>
              <a:rPr lang="en-US" b="0" i="0" baseline="30000" dirty="0">
                <a:solidFill>
                  <a:srgbClr val="212529"/>
                </a:solidFill>
                <a:effectLst/>
                <a:latin typeface="Times New Roman" panose="02020603050405020304" pitchFamily="18" charset="0"/>
                <a:cs typeface="Times New Roman" panose="02020603050405020304" pitchFamily="18" charset="0"/>
              </a:rPr>
              <a:t>nd</a:t>
            </a:r>
            <a:r>
              <a:rPr lang="en-US" b="0" i="0" dirty="0">
                <a:solidFill>
                  <a:srgbClr val="212529"/>
                </a:solidFill>
                <a:effectLst/>
                <a:latin typeface="Times New Roman" panose="02020603050405020304" pitchFamily="18" charset="0"/>
                <a:cs typeface="Times New Roman" panose="02020603050405020304" pitchFamily="18" charset="0"/>
              </a:rPr>
              <a:t> greatest pollution problem for dyeing and printing industries. </a:t>
            </a:r>
          </a:p>
          <a:p>
            <a:r>
              <a:rPr lang="en-US" b="0" i="0" dirty="0">
                <a:solidFill>
                  <a:srgbClr val="212529"/>
                </a:solidFill>
                <a:effectLst/>
                <a:latin typeface="Times New Roman" panose="02020603050405020304" pitchFamily="18" charset="0"/>
                <a:cs typeface="Times New Roman" panose="02020603050405020304" pitchFamily="18" charset="0"/>
              </a:rPr>
              <a:t>Air pollution occurs by the emission of different types of gases such as CO</a:t>
            </a:r>
            <a:r>
              <a:rPr lang="en-US" b="0" i="0" baseline="-25000" dirty="0">
                <a:solidFill>
                  <a:srgbClr val="212529"/>
                </a:solidFill>
                <a:effectLst/>
                <a:latin typeface="Times New Roman" panose="02020603050405020304" pitchFamily="18" charset="0"/>
                <a:cs typeface="Times New Roman" panose="02020603050405020304" pitchFamily="18" charset="0"/>
              </a:rPr>
              <a:t>2</a:t>
            </a:r>
            <a:r>
              <a:rPr lang="en-US" b="0" i="0" dirty="0">
                <a:solidFill>
                  <a:srgbClr val="212529"/>
                </a:solidFill>
                <a:effectLst/>
                <a:latin typeface="Times New Roman" panose="02020603050405020304" pitchFamily="18" charset="0"/>
                <a:cs typeface="Times New Roman" panose="02020603050405020304" pitchFamily="18" charset="0"/>
              </a:rPr>
              <a:t>, NO</a:t>
            </a:r>
            <a:r>
              <a:rPr lang="en-US" b="0" i="0" baseline="-25000" dirty="0">
                <a:solidFill>
                  <a:srgbClr val="212529"/>
                </a:solidFill>
                <a:effectLst/>
                <a:latin typeface="Times New Roman" panose="02020603050405020304" pitchFamily="18" charset="0"/>
                <a:cs typeface="Times New Roman" panose="02020603050405020304" pitchFamily="18" charset="0"/>
              </a:rPr>
              <a:t>2</a:t>
            </a:r>
            <a:r>
              <a:rPr lang="en-US" b="0" i="0" dirty="0">
                <a:solidFill>
                  <a:srgbClr val="212529"/>
                </a:solidFill>
                <a:effectLst/>
                <a:latin typeface="Times New Roman" panose="02020603050405020304" pitchFamily="18" charset="0"/>
                <a:cs typeface="Times New Roman" panose="02020603050405020304" pitchFamily="18" charset="0"/>
              </a:rPr>
              <a:t>, SO</a:t>
            </a:r>
            <a:r>
              <a:rPr lang="en-US" b="0" i="0" baseline="-25000" dirty="0">
                <a:solidFill>
                  <a:srgbClr val="212529"/>
                </a:solidFill>
                <a:effectLst/>
                <a:latin typeface="Times New Roman" panose="02020603050405020304" pitchFamily="18" charset="0"/>
                <a:cs typeface="Times New Roman" panose="02020603050405020304" pitchFamily="18" charset="0"/>
              </a:rPr>
              <a:t>2</a:t>
            </a:r>
            <a:r>
              <a:rPr lang="en-US" b="0" i="0" dirty="0">
                <a:solidFill>
                  <a:srgbClr val="212529"/>
                </a:solidFill>
                <a:effectLst/>
                <a:latin typeface="Times New Roman" panose="02020603050405020304" pitchFamily="18" charset="0"/>
                <a:cs typeface="Times New Roman" panose="02020603050405020304" pitchFamily="18" charset="0"/>
              </a:rPr>
              <a:t> etc.</a:t>
            </a: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WATER POLLUTION:</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The dyeing and printing industries use a huge amount of water in their manufacturing processes. </a:t>
            </a:r>
          </a:p>
          <a:p>
            <a:r>
              <a:rPr lang="en-US" b="0" i="0" dirty="0">
                <a:solidFill>
                  <a:srgbClr val="212529"/>
                </a:solidFill>
                <a:effectLst/>
                <a:latin typeface="Times New Roman" panose="02020603050405020304" pitchFamily="18" charset="0"/>
                <a:cs typeface="Times New Roman" panose="02020603050405020304" pitchFamily="18" charset="0"/>
              </a:rPr>
              <a:t>The waste water from the dyeing and printing industries is identified as the most polluted water considering the volume generate as well as the effluent composition.</a:t>
            </a:r>
            <a:endParaRPr lang="en-US" b="0" i="0" baseline="30000" dirty="0">
              <a:solidFill>
                <a:srgbClr val="0072BC"/>
              </a:solidFill>
              <a:effectLst/>
              <a:latin typeface="Times New Roman" panose="02020603050405020304" pitchFamily="18" charset="0"/>
              <a:cs typeface="Times New Roman" panose="02020603050405020304" pitchFamily="18" charset="0"/>
            </a:endParaRPr>
          </a:p>
          <a:p>
            <a:r>
              <a:rPr lang="en-US" b="0" i="0" dirty="0">
                <a:solidFill>
                  <a:srgbClr val="212529"/>
                </a:solidFill>
                <a:effectLst/>
                <a:latin typeface="Times New Roman" panose="02020603050405020304" pitchFamily="18" charset="0"/>
                <a:cs typeface="Times New Roman" panose="02020603050405020304" pitchFamily="18" charset="0"/>
              </a:rPr>
              <a:t>In textile industry 2000000REF tons of dyes are turned to effluent every year during dyeing, finishing and printing operations, due to the inefficiency of dyeing process.</a:t>
            </a:r>
          </a:p>
          <a:p>
            <a:r>
              <a:rPr lang="en-US" b="0" i="0" dirty="0">
                <a:solidFill>
                  <a:srgbClr val="212529"/>
                </a:solidFill>
                <a:effectLst/>
                <a:latin typeface="Times New Roman" panose="02020603050405020304" pitchFamily="18" charset="0"/>
                <a:cs typeface="Times New Roman" panose="02020603050405020304" pitchFamily="18" charset="0"/>
              </a:rPr>
              <a:t>The increased demand of dyed product which is dyed by synthetic dyes produce wastewater after dyeing. </a:t>
            </a:r>
          </a:p>
          <a:p>
            <a:r>
              <a:rPr lang="en-US" b="0" i="0" dirty="0">
                <a:solidFill>
                  <a:srgbClr val="212529"/>
                </a:solidFill>
                <a:effectLst/>
                <a:latin typeface="Times New Roman" panose="02020603050405020304" pitchFamily="18" charset="0"/>
                <a:cs typeface="Times New Roman" panose="02020603050405020304" pitchFamily="18" charset="0"/>
              </a:rPr>
              <a:t>This waste water is the main source of pollution problem in recent time.</a:t>
            </a:r>
          </a:p>
          <a:p>
            <a:r>
              <a:rPr lang="en-US" b="0" i="0" dirty="0">
                <a:solidFill>
                  <a:srgbClr val="212529"/>
                </a:solidFill>
                <a:effectLst/>
                <a:latin typeface="Times New Roman" panose="02020603050405020304" pitchFamily="18" charset="0"/>
                <a:cs typeface="Times New Roman" panose="02020603050405020304" pitchFamily="18" charset="0"/>
              </a:rPr>
              <a:t> Because most of the industry use conventional waste water treatment plant. </a:t>
            </a:r>
          </a:p>
          <a:p>
            <a:r>
              <a:rPr lang="en-US" b="0" i="0" dirty="0">
                <a:solidFill>
                  <a:srgbClr val="212529"/>
                </a:solidFill>
                <a:effectLst/>
                <a:latin typeface="Times New Roman" panose="02020603050405020304" pitchFamily="18" charset="0"/>
                <a:cs typeface="Times New Roman" panose="02020603050405020304" pitchFamily="18" charset="0"/>
              </a:rPr>
              <a:t>The dyes from different sources are stay in the long time in the environment because of their high thermal &amp; photo stability.</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F1B28EAF-693F-4298-14B5-3DD10D7DE8E7}"/>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045EE6D2-9D9B-9C1F-6095-A37E9FA760C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85219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B6F94DC-18E7-421A-136D-1A6FC7821874}"/>
              </a:ext>
            </a:extLst>
          </p:cNvPr>
          <p:cNvSpPr>
            <a:spLocks noGrp="1"/>
          </p:cNvSpPr>
          <p:nvPr>
            <p:ph idx="1"/>
          </p:nvPr>
        </p:nvSpPr>
        <p:spPr>
          <a:xfrm>
            <a:off x="884854" y="1396417"/>
            <a:ext cx="10515600" cy="4351338"/>
          </a:xfrm>
        </p:spPr>
        <p:txBody>
          <a:bodyPr>
            <a:normAutofit lnSpcReduction="10000"/>
          </a:bodyPr>
          <a:lstStyle/>
          <a:p>
            <a:pPr marL="0" indent="0">
              <a:buNone/>
            </a:pPr>
            <a:r>
              <a:rPr lang="en-US" sz="2000" b="1" i="0" u="sng" dirty="0">
                <a:solidFill>
                  <a:srgbClr val="212529"/>
                </a:solidFill>
                <a:effectLst/>
                <a:latin typeface="Times New Roman" panose="02020603050405020304" pitchFamily="18" charset="0"/>
                <a:cs typeface="Times New Roman" panose="02020603050405020304" pitchFamily="18" charset="0"/>
              </a:rPr>
              <a:t>FORMS OF POLLUTION:</a:t>
            </a:r>
            <a:r>
              <a:rPr lang="en-US" sz="2000" b="0" i="0" u="sng" dirty="0">
                <a:solidFill>
                  <a:srgbClr val="212529"/>
                </a:solidFill>
                <a:effectLst/>
                <a:latin typeface="Times New Roman" panose="02020603050405020304" pitchFamily="18" charset="0"/>
                <a:cs typeface="Times New Roman" panose="02020603050405020304" pitchFamily="18" charset="0"/>
              </a:rPr>
              <a:t> </a:t>
            </a:r>
          </a:p>
          <a:p>
            <a:r>
              <a:rPr lang="en-US" sz="2000" b="0" i="0" dirty="0">
                <a:solidFill>
                  <a:srgbClr val="212529"/>
                </a:solidFill>
                <a:effectLst/>
                <a:latin typeface="Times New Roman" panose="02020603050405020304" pitchFamily="18" charset="0"/>
                <a:cs typeface="Times New Roman" panose="02020603050405020304" pitchFamily="18" charset="0"/>
              </a:rPr>
              <a:t>There are different types of pollution around the world, in the different sectors of industries. In general pollution mainly divided into following categories</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Water Pollution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Air Pollution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Noise Pollution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Soil Contamination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Light Pollution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Littering</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Radioactive Contamination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Thermal Pollution</a:t>
            </a:r>
          </a:p>
          <a:p>
            <a:pPr>
              <a:buFont typeface="+mj-lt"/>
              <a:buAutoNum type="alphaLcPeriod"/>
            </a:pPr>
            <a:r>
              <a:rPr lang="en-US" sz="2000" b="0" i="0" dirty="0">
                <a:solidFill>
                  <a:srgbClr val="212529"/>
                </a:solidFill>
                <a:effectLst/>
                <a:latin typeface="Times New Roman" panose="02020603050405020304" pitchFamily="18" charset="0"/>
                <a:cs typeface="Times New Roman" panose="02020603050405020304" pitchFamily="18" charset="0"/>
              </a:rPr>
              <a:t>Visual Pollution</a:t>
            </a:r>
          </a:p>
          <a:p>
            <a:endParaRPr lang="en-IN" sz="20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F439BDCA-D173-1A9B-8C49-EAC66344292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2C704000-634F-4689-A366-D8FC7EC85EDC}"/>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343931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1FDD0AE-721D-522D-DB25-5DCD87817E8C}"/>
              </a:ext>
            </a:extLst>
          </p:cNvPr>
          <p:cNvSpPr>
            <a:spLocks noGrp="1"/>
          </p:cNvSpPr>
          <p:nvPr>
            <p:ph idx="1"/>
          </p:nvPr>
        </p:nvSpPr>
        <p:spPr>
          <a:xfrm>
            <a:off x="1054330" y="578716"/>
            <a:ext cx="10515600" cy="4351338"/>
          </a:xfrm>
        </p:spPr>
        <p:txBody>
          <a:bodyPr>
            <a:normAutofit/>
          </a:bodyPr>
          <a:lstStyle/>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POLLUTION IN WET PROCESSING INDUSTRIES: </a:t>
            </a:r>
          </a:p>
          <a:p>
            <a:r>
              <a:rPr lang="en-US" sz="2400" b="0" i="0" dirty="0">
                <a:solidFill>
                  <a:srgbClr val="212529"/>
                </a:solidFill>
                <a:effectLst/>
                <a:latin typeface="Times New Roman" panose="02020603050405020304" pitchFamily="18" charset="0"/>
                <a:cs typeface="Times New Roman" panose="02020603050405020304" pitchFamily="18" charset="0"/>
              </a:rPr>
              <a:t>The pollution of textile wet processing industries are mainly into following category among all of the forms.</a:t>
            </a:r>
          </a:p>
          <a:p>
            <a:pPr>
              <a:buFont typeface="+mj-lt"/>
              <a:buAutoNum type="romanLcPeriod"/>
            </a:pPr>
            <a:r>
              <a:rPr lang="en-US" sz="2400" b="0" i="0" dirty="0">
                <a:solidFill>
                  <a:srgbClr val="212529"/>
                </a:solidFill>
                <a:effectLst/>
                <a:latin typeface="Times New Roman" panose="02020603050405020304" pitchFamily="18" charset="0"/>
                <a:cs typeface="Times New Roman" panose="02020603050405020304" pitchFamily="18" charset="0"/>
              </a:rPr>
              <a:t>Water pollution.</a:t>
            </a:r>
          </a:p>
          <a:p>
            <a:pPr>
              <a:buFont typeface="+mj-lt"/>
              <a:buAutoNum type="romanLcPeriod"/>
            </a:pPr>
            <a:r>
              <a:rPr lang="en-US" sz="2400" b="0" i="0" dirty="0">
                <a:solidFill>
                  <a:srgbClr val="212529"/>
                </a:solidFill>
                <a:effectLst/>
                <a:latin typeface="Times New Roman" panose="02020603050405020304" pitchFamily="18" charset="0"/>
                <a:cs typeface="Times New Roman" panose="02020603050405020304" pitchFamily="18" charset="0"/>
              </a:rPr>
              <a:t>Air Pollution.</a:t>
            </a:r>
          </a:p>
          <a:p>
            <a:pPr>
              <a:buFont typeface="+mj-lt"/>
              <a:buAutoNum type="romanLcPeriod"/>
            </a:pPr>
            <a:r>
              <a:rPr lang="en-US" sz="2400" b="0" i="0" dirty="0">
                <a:solidFill>
                  <a:srgbClr val="212529"/>
                </a:solidFill>
                <a:effectLst/>
                <a:latin typeface="Times New Roman" panose="02020603050405020304" pitchFamily="18" charset="0"/>
                <a:cs typeface="Times New Roman" panose="02020603050405020304" pitchFamily="18" charset="0"/>
              </a:rPr>
              <a:t>Noise &amp; Vibration pollution.</a:t>
            </a:r>
          </a:p>
          <a:p>
            <a:r>
              <a:rPr lang="en-US" sz="2400" b="0" i="0" dirty="0">
                <a:solidFill>
                  <a:srgbClr val="212529"/>
                </a:solidFill>
                <a:effectLst/>
                <a:latin typeface="Times New Roman" panose="02020603050405020304" pitchFamily="18" charset="0"/>
                <a:cs typeface="Times New Roman" panose="02020603050405020304" pitchFamily="18" charset="0"/>
              </a:rPr>
              <a:t>Here, water pollution is more significant compared to other pollution</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51B5968F-041A-E0E2-9304-87CD1AAA3DA8}"/>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F6B4497F-1A70-3981-EBC7-47E8DCC0F920}"/>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pic>
        <p:nvPicPr>
          <p:cNvPr id="1026" name="Picture 2">
            <a:extLst>
              <a:ext uri="{FF2B5EF4-FFF2-40B4-BE49-F238E27FC236}">
                <a16:creationId xmlns:a16="http://schemas.microsoft.com/office/drawing/2014/main" xmlns="" id="{2A308804-022D-78E9-5969-7C4350B6C64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74224" y="3696843"/>
            <a:ext cx="4672617" cy="295968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32057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83B8C42-83F9-408D-BDDB-53417E5C6656}"/>
              </a:ext>
            </a:extLst>
          </p:cNvPr>
          <p:cNvSpPr>
            <a:spLocks noGrp="1"/>
          </p:cNvSpPr>
          <p:nvPr>
            <p:ph idx="1"/>
          </p:nvPr>
        </p:nvSpPr>
        <p:spPr>
          <a:xfrm>
            <a:off x="978159" y="933061"/>
            <a:ext cx="10515600" cy="5673110"/>
          </a:xfrm>
        </p:spPr>
        <p:txBody>
          <a:bodyPr>
            <a:normAutofit/>
          </a:bodyPr>
          <a:lstStyle/>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WATER POLLUTION: </a:t>
            </a:r>
          </a:p>
          <a:p>
            <a:r>
              <a:rPr lang="en-US" sz="2400" b="0" i="0" dirty="0">
                <a:solidFill>
                  <a:srgbClr val="212529"/>
                </a:solidFill>
                <a:effectLst/>
                <a:latin typeface="Times New Roman" panose="02020603050405020304" pitchFamily="18" charset="0"/>
                <a:cs typeface="Times New Roman" panose="02020603050405020304" pitchFamily="18" charset="0"/>
              </a:rPr>
              <a:t>Water is consumed many more by textile industry. </a:t>
            </a:r>
          </a:p>
          <a:p>
            <a:r>
              <a:rPr lang="en-US" sz="2400" b="0" i="0" dirty="0">
                <a:solidFill>
                  <a:srgbClr val="212529"/>
                </a:solidFill>
                <a:effectLst/>
                <a:latin typeface="Times New Roman" panose="02020603050405020304" pitchFamily="18" charset="0"/>
                <a:cs typeface="Times New Roman" panose="02020603050405020304" pitchFamily="18" charset="0"/>
              </a:rPr>
              <a:t>The percentage of water consumption is 3.2% for various processes such as De-sizing, Bio-Polishing, scouring, bleaching, mercerizing, dyeing, printing and other finishing process in total water consumption. </a:t>
            </a:r>
          </a:p>
          <a:p>
            <a:r>
              <a:rPr lang="en-US" sz="2400" b="0" i="0" dirty="0">
                <a:solidFill>
                  <a:srgbClr val="212529"/>
                </a:solidFill>
                <a:effectLst/>
                <a:latin typeface="Times New Roman" panose="02020603050405020304" pitchFamily="18" charset="0"/>
                <a:cs typeface="Times New Roman" panose="02020603050405020304" pitchFamily="18" charset="0"/>
              </a:rPr>
              <a:t>After using the water in different processes, it mixed with various dyes, chemicals or other auxiliaries, which are then contaminated &amp; creates water pollution. </a:t>
            </a:r>
          </a:p>
          <a:p>
            <a:r>
              <a:rPr lang="en-US" sz="2400" b="0" i="0" dirty="0">
                <a:solidFill>
                  <a:srgbClr val="212529"/>
                </a:solidFill>
                <a:effectLst/>
                <a:latin typeface="Times New Roman" panose="02020603050405020304" pitchFamily="18" charset="0"/>
                <a:cs typeface="Times New Roman" panose="02020603050405020304" pitchFamily="18" charset="0"/>
              </a:rPr>
              <a:t>In recent times, the use of synthetic dyes, synthetic fibers, and synthetic finishes are increased rapidly in textile industry</a:t>
            </a:r>
          </a:p>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SOURCES OF WATER POLLUTION: </a:t>
            </a:r>
          </a:p>
          <a:p>
            <a:r>
              <a:rPr lang="en-US" sz="2400" b="0" i="0" dirty="0">
                <a:solidFill>
                  <a:srgbClr val="212529"/>
                </a:solidFill>
                <a:effectLst/>
                <a:latin typeface="Times New Roman" panose="02020603050405020304" pitchFamily="18" charset="0"/>
                <a:cs typeface="Times New Roman" panose="02020603050405020304" pitchFamily="18" charset="0"/>
              </a:rPr>
              <a:t>Water pollution can be result of various sources. </a:t>
            </a:r>
          </a:p>
          <a:p>
            <a:r>
              <a:rPr lang="en-US" sz="2400" b="0" i="0" dirty="0">
                <a:solidFill>
                  <a:srgbClr val="212529"/>
                </a:solidFill>
                <a:effectLst/>
                <a:latin typeface="Times New Roman" panose="02020603050405020304" pitchFamily="18" charset="0"/>
                <a:cs typeface="Times New Roman" panose="02020603050405020304" pitchFamily="18" charset="0"/>
              </a:rPr>
              <a:t>Here in the following t</a:t>
            </a:r>
            <a:r>
              <a:rPr lang="en-US" sz="2400" dirty="0">
                <a:latin typeface="Times New Roman" panose="02020603050405020304" pitchFamily="18" charset="0"/>
                <a:cs typeface="Times New Roman" panose="02020603050405020304" pitchFamily="18" charset="0"/>
              </a:rPr>
              <a:t>able </a:t>
            </a:r>
            <a:r>
              <a:rPr lang="en-US" sz="2400" b="0" i="0" dirty="0">
                <a:solidFill>
                  <a:srgbClr val="212529"/>
                </a:solidFill>
                <a:effectLst/>
                <a:latin typeface="Times New Roman" panose="02020603050405020304" pitchFamily="18" charset="0"/>
                <a:cs typeface="Times New Roman" panose="02020603050405020304" pitchFamily="18" charset="0"/>
              </a:rPr>
              <a:t> an idea is presented on the source of water pollution in textile wet processing industry.</a:t>
            </a:r>
            <a:r>
              <a:rPr lang="en-US" sz="2400" b="1" i="0" dirty="0">
                <a:solidFill>
                  <a:srgbClr val="212529"/>
                </a:solidFill>
                <a:effectLst/>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0AEC6439-D717-0526-9B8A-9A6BB7C9BB8F}"/>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ACAD21D6-8B41-68F3-A120-3EB96EA0CC9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242917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FD4DA1C4-48D5-8BA4-7AB9-C99FF5C3F687}"/>
              </a:ext>
            </a:extLst>
          </p:cNvPr>
          <p:cNvGraphicFramePr>
            <a:graphicFrameLocks noGrp="1"/>
          </p:cNvGraphicFramePr>
          <p:nvPr>
            <p:ph idx="1"/>
            <p:extLst>
              <p:ext uri="{D42A27DB-BD31-4B8C-83A1-F6EECF244321}">
                <p14:modId xmlns:p14="http://schemas.microsoft.com/office/powerpoint/2010/main" xmlns="" val="2397369133"/>
              </p:ext>
            </p:extLst>
          </p:nvPr>
        </p:nvGraphicFramePr>
        <p:xfrm>
          <a:off x="838200" y="1424409"/>
          <a:ext cx="10515597" cy="4211320"/>
        </p:xfrm>
        <a:graphic>
          <a:graphicData uri="http://schemas.openxmlformats.org/drawingml/2006/table">
            <a:tbl>
              <a:tblPr firstRow="1" bandRow="1">
                <a:tableStyleId>{5C22544A-7EE6-4342-B048-85BDC9FD1C3A}</a:tableStyleId>
              </a:tblPr>
              <a:tblGrid>
                <a:gridCol w="2536767">
                  <a:extLst>
                    <a:ext uri="{9D8B030D-6E8A-4147-A177-3AD203B41FA5}">
                      <a16:colId xmlns:a16="http://schemas.microsoft.com/office/drawing/2014/main" xmlns="" val="2893759992"/>
                    </a:ext>
                  </a:extLst>
                </a:gridCol>
                <a:gridCol w="4056611">
                  <a:extLst>
                    <a:ext uri="{9D8B030D-6E8A-4147-A177-3AD203B41FA5}">
                      <a16:colId xmlns:a16="http://schemas.microsoft.com/office/drawing/2014/main" xmlns="" val="2069617558"/>
                    </a:ext>
                  </a:extLst>
                </a:gridCol>
                <a:gridCol w="3922219">
                  <a:extLst>
                    <a:ext uri="{9D8B030D-6E8A-4147-A177-3AD203B41FA5}">
                      <a16:colId xmlns:a16="http://schemas.microsoft.com/office/drawing/2014/main" xmlns="" val="3713989375"/>
                    </a:ext>
                  </a:extLst>
                </a:gridCol>
              </a:tblGrid>
              <a:tr h="370840">
                <a:tc>
                  <a:txBody>
                    <a:bodyPr/>
                    <a:lstStyle/>
                    <a:p>
                      <a:pPr algn="ctr" fontAlgn="ctr"/>
                      <a:r>
                        <a:rPr lang="en-IN" b="1" dirty="0">
                          <a:effectLst/>
                          <a:latin typeface="Times New Roman" panose="02020603050405020304" pitchFamily="18" charset="0"/>
                          <a:cs typeface="Times New Roman" panose="02020603050405020304" pitchFamily="18" charset="0"/>
                        </a:rPr>
                        <a:t>PROCESS</a:t>
                      </a:r>
                      <a:endParaRPr lang="en-IN"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en-IN" sz="1800" b="1" i="0" kern="1200" dirty="0">
                          <a:solidFill>
                            <a:schemeClr val="lt1"/>
                          </a:solidFill>
                          <a:effectLst/>
                          <a:latin typeface="Times New Roman" panose="02020603050405020304" pitchFamily="18" charset="0"/>
                          <a:ea typeface="+mn-ea"/>
                          <a:cs typeface="Times New Roman" panose="02020603050405020304" pitchFamily="18" charset="0"/>
                        </a:rPr>
                        <a:t>POSSIBLE POLLUTANTS</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sz="1800" b="1" i="0" kern="1200" dirty="0">
                          <a:solidFill>
                            <a:schemeClr val="lt1"/>
                          </a:solidFill>
                          <a:effectLst/>
                          <a:latin typeface="Times New Roman" panose="02020603050405020304" pitchFamily="18" charset="0"/>
                          <a:ea typeface="+mn-ea"/>
                          <a:cs typeface="Times New Roman" panose="02020603050405020304" pitchFamily="18" charset="0"/>
                        </a:rPr>
                        <a:t>NATURE OF EFFLUENT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364129926"/>
                  </a:ext>
                </a:extLst>
              </a:tr>
              <a:tr h="370840">
                <a:tc>
                  <a:txBody>
                    <a:bodyPr/>
                    <a:lstStyle/>
                    <a:p>
                      <a:pPr algn="l" fontAlgn="ctr"/>
                      <a:r>
                        <a:rPr lang="en-IN" dirty="0">
                          <a:effectLst/>
                          <a:latin typeface="Times New Roman" panose="02020603050405020304" pitchFamily="18" charset="0"/>
                          <a:cs typeface="Times New Roman" panose="02020603050405020304" pitchFamily="18" charset="0"/>
                        </a:rPr>
                        <a:t>De-sizing</a:t>
                      </a:r>
                    </a:p>
                  </a:txBody>
                  <a:tcPr marL="0" marR="0" marT="0" marB="0" anchor="ctr"/>
                </a:tc>
                <a:tc>
                  <a:txBody>
                    <a:bodyPr/>
                    <a:lstStyle/>
                    <a:p>
                      <a:pPr algn="l" fontAlgn="ctr"/>
                      <a:r>
                        <a:rPr lang="en-US" dirty="0">
                          <a:effectLst/>
                          <a:latin typeface="Times New Roman" panose="02020603050405020304" pitchFamily="18" charset="0"/>
                          <a:cs typeface="Times New Roman" panose="02020603050405020304" pitchFamily="18" charset="0"/>
                        </a:rPr>
                        <a:t>Starch, glucose, CMC, PVA, resins, fats &amp; waxes not exert a high BOD</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Very small volume, High BOD:(30%-50% of total) CMC &amp; PVA</a:t>
                      </a:r>
                    </a:p>
                  </a:txBody>
                  <a:tcPr marL="0" marR="0" marT="0" marB="0" anchor="ctr"/>
                </a:tc>
                <a:extLst>
                  <a:ext uri="{0D108BD9-81ED-4DB2-BD59-A6C34878D82A}">
                    <a16:rowId xmlns:a16="http://schemas.microsoft.com/office/drawing/2014/main" xmlns="" val="1845272029"/>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Scouring</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Caustic Soda, waxes &amp; grease, soda ash, sodium silicate &amp; fragments of cloth</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Small volume, Strongly alkaline, dark colour, high BOD: (30% of total)</a:t>
                      </a:r>
                    </a:p>
                  </a:txBody>
                  <a:tcPr marL="0" marR="0" marT="0" marB="0" anchor="ctr"/>
                </a:tc>
                <a:extLst>
                  <a:ext uri="{0D108BD9-81ED-4DB2-BD59-A6C34878D82A}">
                    <a16:rowId xmlns:a16="http://schemas.microsoft.com/office/drawing/2014/main" xmlns="" val="761524117"/>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Bleaching</a:t>
                      </a:r>
                    </a:p>
                  </a:txBody>
                  <a:tcPr marL="0" marR="0" marT="0" marB="0" anchor="ctr"/>
                </a:tc>
                <a:tc>
                  <a:txBody>
                    <a:bodyPr/>
                    <a:lstStyle/>
                    <a:p>
                      <a:pPr algn="l" fontAlgn="ctr"/>
                      <a:r>
                        <a:rPr lang="en-IN">
                          <a:effectLst/>
                          <a:latin typeface="Times New Roman" panose="02020603050405020304" pitchFamily="18" charset="0"/>
                          <a:cs typeface="Times New Roman" panose="02020603050405020304" pitchFamily="18" charset="0"/>
                        </a:rPr>
                        <a:t>Hypochlorite, Chlorine, caustic soda, hydrogen peroxide, acids</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Small volume, Strongly alkaline, Low BOD: (5% of total)</a:t>
                      </a:r>
                    </a:p>
                  </a:txBody>
                  <a:tcPr marL="0" marR="0" marT="0" marB="0" anchor="ctr"/>
                </a:tc>
                <a:extLst>
                  <a:ext uri="{0D108BD9-81ED-4DB2-BD59-A6C34878D82A}">
                    <a16:rowId xmlns:a16="http://schemas.microsoft.com/office/drawing/2014/main" xmlns="" val="172518220"/>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Mercerization</a:t>
                      </a:r>
                    </a:p>
                  </a:txBody>
                  <a:tcPr marL="0" marR="0" marT="0" marB="0" anchor="ctr"/>
                </a:tc>
                <a:tc>
                  <a:txBody>
                    <a:bodyPr/>
                    <a:lstStyle/>
                    <a:p>
                      <a:pPr algn="l" fontAlgn="ctr"/>
                      <a:r>
                        <a:rPr lang="en-IN">
                          <a:effectLst/>
                          <a:latin typeface="Times New Roman" panose="02020603050405020304" pitchFamily="18" charset="0"/>
                          <a:cs typeface="Times New Roman" panose="02020603050405020304" pitchFamily="18" charset="0"/>
                        </a:rPr>
                        <a:t>Caustic soda</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Small volume, strongly alkaline, low BOD: (less than 1% of total)</a:t>
                      </a:r>
                    </a:p>
                  </a:txBody>
                  <a:tcPr marL="0" marR="0" marT="0" marB="0" anchor="ctr"/>
                </a:tc>
                <a:extLst>
                  <a:ext uri="{0D108BD9-81ED-4DB2-BD59-A6C34878D82A}">
                    <a16:rowId xmlns:a16="http://schemas.microsoft.com/office/drawing/2014/main" xmlns="" val="748033904"/>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Dyeing</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Dyestuff, mordant and reducing agents like sulphides, acetic acid &amp; soap</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Large volume, strongly coloured, fairly high BOD: (6% of total)</a:t>
                      </a:r>
                    </a:p>
                  </a:txBody>
                  <a:tcPr marL="0" marR="0" marT="0" marB="0" anchor="ctr"/>
                </a:tc>
                <a:extLst>
                  <a:ext uri="{0D108BD9-81ED-4DB2-BD59-A6C34878D82A}">
                    <a16:rowId xmlns:a16="http://schemas.microsoft.com/office/drawing/2014/main" xmlns="" val="36000161"/>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Printing</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Dyes, Starch, gums oil, china clay, mordant, acid &amp; metallic salts</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Very small volume, oily appearance, fairly high BOD.</a:t>
                      </a:r>
                    </a:p>
                  </a:txBody>
                  <a:tcPr marL="0" marR="0" marT="0" marB="0" anchor="ctr"/>
                </a:tc>
                <a:extLst>
                  <a:ext uri="{0D108BD9-81ED-4DB2-BD59-A6C34878D82A}">
                    <a16:rowId xmlns:a16="http://schemas.microsoft.com/office/drawing/2014/main" xmlns="" val="379837730"/>
                  </a:ext>
                </a:extLst>
              </a:tr>
              <a:tr h="370840">
                <a:tc>
                  <a:txBody>
                    <a:bodyPr/>
                    <a:lstStyle/>
                    <a:p>
                      <a:pPr algn="l" fontAlgn="ctr"/>
                      <a:r>
                        <a:rPr lang="en-IN">
                          <a:effectLst/>
                          <a:latin typeface="Times New Roman" panose="02020603050405020304" pitchFamily="18" charset="0"/>
                          <a:cs typeface="Times New Roman" panose="02020603050405020304" pitchFamily="18" charset="0"/>
                        </a:rPr>
                        <a:t>Finishing</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Traces of starch, tallow, salts, special finishes etc.</a:t>
                      </a:r>
                    </a:p>
                  </a:txBody>
                  <a:tcPr marL="0" marR="0" marT="0" marB="0" anchor="ctr"/>
                </a:tc>
                <a:tc>
                  <a:txBody>
                    <a:bodyPr/>
                    <a:lstStyle/>
                    <a:p>
                      <a:pPr algn="l" fontAlgn="ctr"/>
                      <a:r>
                        <a:rPr lang="en-US" dirty="0">
                          <a:effectLst/>
                          <a:latin typeface="Times New Roman" panose="02020603050405020304" pitchFamily="18" charset="0"/>
                          <a:cs typeface="Times New Roman" panose="02020603050405020304" pitchFamily="18" charset="0"/>
                        </a:rPr>
                        <a:t>Very small volume, less alkaline, low BOD</a:t>
                      </a:r>
                    </a:p>
                  </a:txBody>
                  <a:tcPr marL="0" marR="0" marT="0" marB="0" anchor="ctr"/>
                </a:tc>
                <a:extLst>
                  <a:ext uri="{0D108BD9-81ED-4DB2-BD59-A6C34878D82A}">
                    <a16:rowId xmlns:a16="http://schemas.microsoft.com/office/drawing/2014/main" xmlns="" val="292280368"/>
                  </a:ext>
                </a:extLst>
              </a:tr>
            </a:tbl>
          </a:graphicData>
        </a:graphic>
      </p:graphicFrame>
      <p:pic>
        <p:nvPicPr>
          <p:cNvPr id="4" name="Picture 3" descr="C:\Users\Admin\Downloads\HICAS.png">
            <a:extLst>
              <a:ext uri="{FF2B5EF4-FFF2-40B4-BE49-F238E27FC236}">
                <a16:creationId xmlns:a16="http://schemas.microsoft.com/office/drawing/2014/main" xmlns="" id="{ADD52D94-0DF7-BDE8-37F2-DD54365D2365}"/>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A0A843A3-E9A2-E967-29BD-DCF12D15B1FC}"/>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389610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CBF1A41-2802-B012-C941-836209517816}"/>
              </a:ext>
            </a:extLst>
          </p:cNvPr>
          <p:cNvSpPr>
            <a:spLocks noGrp="1"/>
          </p:cNvSpPr>
          <p:nvPr>
            <p:ph idx="1"/>
          </p:nvPr>
        </p:nvSpPr>
        <p:spPr>
          <a:xfrm>
            <a:off x="996820" y="961051"/>
            <a:ext cx="10515600" cy="5766319"/>
          </a:xfrm>
        </p:spPr>
        <p:txBody>
          <a:bodyPr>
            <a:normAutofit fontScale="92500" lnSpcReduction="20000"/>
          </a:bodyPr>
          <a:lstStyle/>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AIR POLLUTION:</a:t>
            </a:r>
            <a:r>
              <a:rPr lang="en-US" sz="24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Ambient air is a mixture of gases i.e. 78% nitrogen, 20% oxygen, about 1% argon, 0.03% carbon dioxide and several minor gaseous elements such as neon, helium, methane, krypton etc. </a:t>
            </a:r>
          </a:p>
          <a:p>
            <a:r>
              <a:rPr lang="en-US" sz="2400" b="0" i="0" dirty="0">
                <a:solidFill>
                  <a:srgbClr val="212529"/>
                </a:solidFill>
                <a:effectLst/>
                <a:latin typeface="Times New Roman" panose="02020603050405020304" pitchFamily="18" charset="0"/>
                <a:cs typeface="Times New Roman" panose="02020603050405020304" pitchFamily="18" charset="0"/>
              </a:rPr>
              <a:t>Air pollution is defined by the increased of particulate matter or gases in the composition of air which is released by the industry. </a:t>
            </a:r>
          </a:p>
          <a:p>
            <a:r>
              <a:rPr lang="en-US" sz="2400" b="0" i="0" dirty="0">
                <a:solidFill>
                  <a:srgbClr val="212529"/>
                </a:solidFill>
                <a:effectLst/>
                <a:latin typeface="Times New Roman" panose="02020603050405020304" pitchFamily="18" charset="0"/>
                <a:cs typeface="Times New Roman" panose="02020603050405020304" pitchFamily="18" charset="0"/>
              </a:rPr>
              <a:t>The particulate matter can be mixed with air in the different form, such as fine dust, aerosols, fumes and gases.</a:t>
            </a:r>
          </a:p>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SOURCES OF AIR POLLUTION:</a:t>
            </a:r>
            <a:r>
              <a:rPr lang="en-US" sz="24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Different sources of air pollution mainly generated in weaving &amp; spinning industry. </a:t>
            </a:r>
          </a:p>
          <a:p>
            <a:r>
              <a:rPr lang="en-US" sz="2400" b="0" i="0" dirty="0">
                <a:solidFill>
                  <a:srgbClr val="212529"/>
                </a:solidFill>
                <a:effectLst/>
                <a:latin typeface="Times New Roman" panose="02020603050405020304" pitchFamily="18" charset="0"/>
                <a:cs typeface="Times New Roman" panose="02020603050405020304" pitchFamily="18" charset="0"/>
              </a:rPr>
              <a:t>Dust particles are available in yarn &amp; fabric manufacturing unit. </a:t>
            </a:r>
          </a:p>
          <a:p>
            <a:r>
              <a:rPr lang="en-US" sz="2400" b="0" i="0" dirty="0">
                <a:solidFill>
                  <a:srgbClr val="212529"/>
                </a:solidFill>
                <a:effectLst/>
                <a:latin typeface="Times New Roman" panose="02020603050405020304" pitchFamily="18" charset="0"/>
                <a:cs typeface="Times New Roman" panose="02020603050405020304" pitchFamily="18" charset="0"/>
              </a:rPr>
              <a:t>Though air pollution is little bit in wet processing industry, but it creates harmful effect on environment. </a:t>
            </a:r>
          </a:p>
          <a:p>
            <a:r>
              <a:rPr lang="en-US" sz="2400" b="0" i="0" dirty="0">
                <a:solidFill>
                  <a:srgbClr val="212529"/>
                </a:solidFill>
                <a:effectLst/>
                <a:latin typeface="Times New Roman" panose="02020603050405020304" pitchFamily="18" charset="0"/>
                <a:cs typeface="Times New Roman" panose="02020603050405020304" pitchFamily="18" charset="0"/>
              </a:rPr>
              <a:t>The main source of air pollution in dyeing &amp; printing industries is steam generation by coal and water. </a:t>
            </a:r>
          </a:p>
          <a:p>
            <a:r>
              <a:rPr lang="en-US" sz="2400" b="0" i="0" dirty="0">
                <a:solidFill>
                  <a:srgbClr val="212529"/>
                </a:solidFill>
                <a:effectLst/>
                <a:latin typeface="Times New Roman" panose="02020603050405020304" pitchFamily="18" charset="0"/>
                <a:cs typeface="Times New Roman" panose="02020603050405020304" pitchFamily="18" charset="0"/>
              </a:rPr>
              <a:t>When the steam is generated, it produces carbon, carbon dioxide, carbon monoxide and Sulphur, which again cause air pollution.</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C494B0CF-CCF8-6935-7362-BD324F29D826}"/>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073C1B40-3C5E-BDF9-2C0A-5FA58C179F8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802610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63DCF58-040C-91C7-09E7-6A805786BD6C}"/>
              </a:ext>
            </a:extLst>
          </p:cNvPr>
          <p:cNvSpPr>
            <a:spLocks noGrp="1"/>
          </p:cNvSpPr>
          <p:nvPr>
            <p:ph idx="1"/>
          </p:nvPr>
        </p:nvSpPr>
        <p:spPr>
          <a:xfrm>
            <a:off x="904702" y="711720"/>
            <a:ext cx="10515600" cy="4351338"/>
          </a:xfrm>
        </p:spPr>
        <p:txBody>
          <a:bodyPr/>
          <a:lstStyle/>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HAZARDS OF AIR POLLUTION:</a:t>
            </a:r>
            <a:r>
              <a:rPr lang="en-US" sz="24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Air pollution has hazardous impact on human being and animals. Air pollution results to mortality to eye, respiratory problems, irritation, diminishing visibility, persistence of fog etc.</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A9A6C005-3986-493E-AA3A-42FD5FC8FC3D}"/>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3CC4B352-661A-B2D8-20C7-C69A3525C4A5}"/>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graphicFrame>
        <p:nvGraphicFramePr>
          <p:cNvPr id="8" name="Table 7">
            <a:extLst>
              <a:ext uri="{FF2B5EF4-FFF2-40B4-BE49-F238E27FC236}">
                <a16:creationId xmlns:a16="http://schemas.microsoft.com/office/drawing/2014/main" xmlns="" id="{BD1D5694-8AA6-96CD-FC03-14BA5F586817}"/>
              </a:ext>
            </a:extLst>
          </p:cNvPr>
          <p:cNvGraphicFramePr>
            <a:graphicFrameLocks noGrp="1"/>
          </p:cNvGraphicFramePr>
          <p:nvPr>
            <p:extLst>
              <p:ext uri="{D42A27DB-BD31-4B8C-83A1-F6EECF244321}">
                <p14:modId xmlns:p14="http://schemas.microsoft.com/office/powerpoint/2010/main" xmlns="" val="383877583"/>
              </p:ext>
            </p:extLst>
          </p:nvPr>
        </p:nvGraphicFramePr>
        <p:xfrm>
          <a:off x="2004347" y="2401878"/>
          <a:ext cx="8277987" cy="3983699"/>
        </p:xfrm>
        <a:graphic>
          <a:graphicData uri="http://schemas.openxmlformats.org/drawingml/2006/table">
            <a:tbl>
              <a:tblPr firstRow="1" bandRow="1">
                <a:tableStyleId>{5C22544A-7EE6-4342-B048-85BDC9FD1C3A}</a:tableStyleId>
              </a:tblPr>
              <a:tblGrid>
                <a:gridCol w="2007816">
                  <a:extLst>
                    <a:ext uri="{9D8B030D-6E8A-4147-A177-3AD203B41FA5}">
                      <a16:colId xmlns:a16="http://schemas.microsoft.com/office/drawing/2014/main" xmlns="" val="1015526287"/>
                    </a:ext>
                  </a:extLst>
                </a:gridCol>
                <a:gridCol w="3816220">
                  <a:extLst>
                    <a:ext uri="{9D8B030D-6E8A-4147-A177-3AD203B41FA5}">
                      <a16:colId xmlns:a16="http://schemas.microsoft.com/office/drawing/2014/main" xmlns="" val="4059776442"/>
                    </a:ext>
                  </a:extLst>
                </a:gridCol>
                <a:gridCol w="2453951">
                  <a:extLst>
                    <a:ext uri="{9D8B030D-6E8A-4147-A177-3AD203B41FA5}">
                      <a16:colId xmlns:a16="http://schemas.microsoft.com/office/drawing/2014/main" xmlns="" val="1464994043"/>
                    </a:ext>
                  </a:extLst>
                </a:gridCol>
              </a:tblGrid>
              <a:tr h="412133">
                <a:tc>
                  <a:txBody>
                    <a:bodyPr/>
                    <a:lstStyle/>
                    <a:p>
                      <a:pPr algn="ctr" fontAlgn="ctr"/>
                      <a:r>
                        <a:rPr lang="en-IN" b="1" dirty="0">
                          <a:effectLst/>
                          <a:latin typeface="Times New Roman" panose="02020603050405020304" pitchFamily="18" charset="0"/>
                          <a:cs typeface="Times New Roman" panose="02020603050405020304" pitchFamily="18" charset="0"/>
                        </a:rPr>
                        <a:t>POLLUTANTS</a:t>
                      </a:r>
                      <a:endParaRPr lang="en-IN"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IN" b="1" dirty="0">
                          <a:effectLst/>
                          <a:latin typeface="Times New Roman" panose="02020603050405020304" pitchFamily="18" charset="0"/>
                          <a:cs typeface="Times New Roman" panose="02020603050405020304" pitchFamily="18" charset="0"/>
                        </a:rPr>
                        <a:t>EFFECTS OF HUMAN BEING</a:t>
                      </a:r>
                      <a:endParaRPr lang="en-IN"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IN" b="1" dirty="0">
                          <a:effectLst/>
                          <a:latin typeface="Times New Roman" panose="02020603050405020304" pitchFamily="18" charset="0"/>
                          <a:cs typeface="Times New Roman" panose="02020603050405020304" pitchFamily="18" charset="0"/>
                        </a:rPr>
                        <a:t>SOURCES</a:t>
                      </a:r>
                      <a:endParaRPr lang="en-IN"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1293845448"/>
                  </a:ext>
                </a:extLst>
              </a:tr>
              <a:tr h="609731">
                <a:tc>
                  <a:txBody>
                    <a:bodyPr/>
                    <a:lstStyle/>
                    <a:p>
                      <a:pPr algn="l" fontAlgn="ctr"/>
                      <a:r>
                        <a:rPr lang="en-IN">
                          <a:effectLst/>
                          <a:latin typeface="Times New Roman" panose="02020603050405020304" pitchFamily="18" charset="0"/>
                          <a:cs typeface="Times New Roman" panose="02020603050405020304" pitchFamily="18" charset="0"/>
                        </a:rPr>
                        <a:t>Sulphur dioxide</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Irritates respiratory system and causes bronchitis</a:t>
                      </a:r>
                    </a:p>
                  </a:txBody>
                  <a:tcPr marL="0" marR="0" marT="0" marB="0" anchor="ctr"/>
                </a:tc>
                <a:tc>
                  <a:txBody>
                    <a:bodyPr/>
                    <a:lstStyle/>
                    <a:p>
                      <a:pPr algn="l" fontAlgn="ctr"/>
                      <a:r>
                        <a:rPr lang="fr-FR">
                          <a:effectLst/>
                          <a:latin typeface="Times New Roman" panose="02020603050405020304" pitchFamily="18" charset="0"/>
                          <a:cs typeface="Times New Roman" panose="02020603050405020304" pitchFamily="18" charset="0"/>
                        </a:rPr>
                        <a:t>Boiler flue gas, rayon plant etc.</a:t>
                      </a:r>
                    </a:p>
                  </a:txBody>
                  <a:tcPr marL="0" marR="0" marT="0" marB="0" anchor="ctr"/>
                </a:tc>
                <a:extLst>
                  <a:ext uri="{0D108BD9-81ED-4DB2-BD59-A6C34878D82A}">
                    <a16:rowId xmlns:a16="http://schemas.microsoft.com/office/drawing/2014/main" xmlns="" val="2059540801"/>
                  </a:ext>
                </a:extLst>
              </a:tr>
              <a:tr h="609731">
                <a:tc>
                  <a:txBody>
                    <a:bodyPr/>
                    <a:lstStyle/>
                    <a:p>
                      <a:pPr algn="l" fontAlgn="ctr"/>
                      <a:r>
                        <a:rPr lang="en-IN">
                          <a:effectLst/>
                          <a:latin typeface="Times New Roman" panose="02020603050405020304" pitchFamily="18" charset="0"/>
                          <a:cs typeface="Times New Roman" panose="02020603050405020304" pitchFamily="18" charset="0"/>
                        </a:rPr>
                        <a:t>Aldehydes</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Irritates all parts of respiratory system</a:t>
                      </a:r>
                    </a:p>
                  </a:txBody>
                  <a:tcPr marL="0" marR="0" marT="0" marB="0" anchor="ctr"/>
                </a:tc>
                <a:tc>
                  <a:txBody>
                    <a:bodyPr/>
                    <a:lstStyle/>
                    <a:p>
                      <a:pPr algn="l" fontAlgn="ctr"/>
                      <a:r>
                        <a:rPr lang="en-IN">
                          <a:effectLst/>
                          <a:latin typeface="Times New Roman" panose="02020603050405020304" pitchFamily="18" charset="0"/>
                          <a:cs typeface="Times New Roman" panose="02020603050405020304" pitchFamily="18" charset="0"/>
                        </a:rPr>
                        <a:t>Polyester plant</a:t>
                      </a:r>
                    </a:p>
                  </a:txBody>
                  <a:tcPr marL="0" marR="0" marT="0" marB="0" anchor="ctr"/>
                </a:tc>
                <a:extLst>
                  <a:ext uri="{0D108BD9-81ED-4DB2-BD59-A6C34878D82A}">
                    <a16:rowId xmlns:a16="http://schemas.microsoft.com/office/drawing/2014/main" xmlns="" val="2069073506"/>
                  </a:ext>
                </a:extLst>
              </a:tr>
              <a:tr h="827775">
                <a:tc>
                  <a:txBody>
                    <a:bodyPr/>
                    <a:lstStyle/>
                    <a:p>
                      <a:pPr algn="l" fontAlgn="ctr"/>
                      <a:r>
                        <a:rPr lang="en-IN" dirty="0">
                          <a:effectLst/>
                          <a:latin typeface="Times New Roman" panose="02020603050405020304" pitchFamily="18" charset="0"/>
                          <a:cs typeface="Times New Roman" panose="02020603050405020304" pitchFamily="18" charset="0"/>
                        </a:rPr>
                        <a:t>Chlorine</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Causes lung irritation and irritation in eyes</a:t>
                      </a:r>
                    </a:p>
                  </a:txBody>
                  <a:tcPr marL="0" marR="0" marT="0" marB="0" anchor="ctr"/>
                </a:tc>
                <a:tc>
                  <a:txBody>
                    <a:bodyPr/>
                    <a:lstStyle/>
                    <a:p>
                      <a:pPr algn="l" fontAlgn="ctr"/>
                      <a:r>
                        <a:rPr lang="en-IN">
                          <a:effectLst/>
                          <a:latin typeface="Times New Roman" panose="02020603050405020304" pitchFamily="18" charset="0"/>
                          <a:cs typeface="Times New Roman" panose="02020603050405020304" pitchFamily="18" charset="0"/>
                        </a:rPr>
                        <a:t>Processing house</a:t>
                      </a:r>
                    </a:p>
                  </a:txBody>
                  <a:tcPr marL="0" marR="0" marT="0" marB="0" anchor="ctr"/>
                </a:tc>
                <a:extLst>
                  <a:ext uri="{0D108BD9-81ED-4DB2-BD59-A6C34878D82A}">
                    <a16:rowId xmlns:a16="http://schemas.microsoft.com/office/drawing/2014/main" xmlns="" val="60748071"/>
                  </a:ext>
                </a:extLst>
              </a:tr>
              <a:tr h="1524329">
                <a:tc>
                  <a:txBody>
                    <a:bodyPr/>
                    <a:lstStyle/>
                    <a:p>
                      <a:pPr algn="l" fontAlgn="ctr"/>
                      <a:r>
                        <a:rPr lang="en-IN">
                          <a:effectLst/>
                          <a:latin typeface="Times New Roman" panose="02020603050405020304" pitchFamily="18" charset="0"/>
                          <a:cs typeface="Times New Roman" panose="02020603050405020304" pitchFamily="18" charset="0"/>
                        </a:rPr>
                        <a:t>Carbon dioxide</a:t>
                      </a:r>
                    </a:p>
                  </a:txBody>
                  <a:tcPr marL="0" marR="0" marT="0" marB="0" anchor="ctr"/>
                </a:tc>
                <a:tc>
                  <a:txBody>
                    <a:bodyPr/>
                    <a:lstStyle/>
                    <a:p>
                      <a:pPr algn="l" fontAlgn="ctr"/>
                      <a:r>
                        <a:rPr lang="en-US">
                          <a:effectLst/>
                          <a:latin typeface="Times New Roman" panose="02020603050405020304" pitchFamily="18" charset="0"/>
                          <a:cs typeface="Times New Roman" panose="02020603050405020304" pitchFamily="18" charset="0"/>
                        </a:rPr>
                        <a:t>Deprives body cells of oxygen and cause unconsciousness by CO combining with haemoglobin</a:t>
                      </a:r>
                    </a:p>
                  </a:txBody>
                  <a:tcPr marL="0" marR="0" marT="0" marB="0" anchor="ctr"/>
                </a:tc>
                <a:tc>
                  <a:txBody>
                    <a:bodyPr/>
                    <a:lstStyle/>
                    <a:p>
                      <a:pPr algn="l" fontAlgn="ctr"/>
                      <a:r>
                        <a:rPr lang="en-IN" dirty="0">
                          <a:effectLst/>
                          <a:latin typeface="Times New Roman" panose="02020603050405020304" pitchFamily="18" charset="0"/>
                          <a:cs typeface="Times New Roman" panose="02020603050405020304" pitchFamily="18" charset="0"/>
                        </a:rPr>
                        <a:t>Boiler house</a:t>
                      </a:r>
                    </a:p>
                  </a:txBody>
                  <a:tcPr marL="0" marR="0" marT="0" marB="0" anchor="ctr"/>
                </a:tc>
                <a:extLst>
                  <a:ext uri="{0D108BD9-81ED-4DB2-BD59-A6C34878D82A}">
                    <a16:rowId xmlns:a16="http://schemas.microsoft.com/office/drawing/2014/main" xmlns="" val="3936912175"/>
                  </a:ext>
                </a:extLst>
              </a:tr>
            </a:tbl>
          </a:graphicData>
        </a:graphic>
      </p:graphicFrame>
    </p:spTree>
    <p:extLst>
      <p:ext uri="{BB962C8B-B14F-4D97-AF65-F5344CB8AC3E}">
        <p14:creationId xmlns:p14="http://schemas.microsoft.com/office/powerpoint/2010/main" xmlns="" val="2273742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F95515F-6D48-4FCF-55EE-987F5E7E6359}"/>
              </a:ext>
            </a:extLst>
          </p:cNvPr>
          <p:cNvSpPr>
            <a:spLocks noGrp="1"/>
          </p:cNvSpPr>
          <p:nvPr>
            <p:ph idx="1"/>
          </p:nvPr>
        </p:nvSpPr>
        <p:spPr>
          <a:xfrm>
            <a:off x="998374" y="737117"/>
            <a:ext cx="10364755" cy="6120883"/>
          </a:xfrm>
        </p:spPr>
        <p:txBody>
          <a:bodyPr>
            <a:normAutofit fontScale="70000" lnSpcReduction="20000"/>
          </a:bodyPr>
          <a:lstStyle/>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MAJOR ENVIRONMENTAL PROBLEM FOR THE WET PROCESSING INDUSTRIES</a:t>
            </a:r>
            <a:r>
              <a:rPr lang="en-US" b="1" i="1"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It is important for each source of waste to be carefully identified for a textile processing operation. </a:t>
            </a:r>
          </a:p>
          <a:p>
            <a:r>
              <a:rPr lang="en-US" b="0" i="0" dirty="0">
                <a:solidFill>
                  <a:srgbClr val="212529"/>
                </a:solidFill>
                <a:effectLst/>
                <a:latin typeface="Times New Roman" panose="02020603050405020304" pitchFamily="18" charset="0"/>
                <a:cs typeface="Times New Roman" panose="02020603050405020304" pitchFamily="18" charset="0"/>
              </a:rPr>
              <a:t>This can be done by-1. Inventory control and knowledge of potential pollutants in purchased products. 2 Process analysis. </a:t>
            </a:r>
          </a:p>
          <a:p>
            <a:r>
              <a:rPr lang="en-US" b="0" i="0" dirty="0">
                <a:solidFill>
                  <a:srgbClr val="212529"/>
                </a:solidFill>
                <a:effectLst/>
                <a:latin typeface="Times New Roman" panose="02020603050405020304" pitchFamily="18" charset="0"/>
                <a:cs typeface="Times New Roman" panose="02020603050405020304" pitchFamily="18" charset="0"/>
              </a:rPr>
              <a:t>Specific types of pollutants that will be considered are:</a:t>
            </a:r>
          </a:p>
          <a:p>
            <a:pPr>
              <a:buFont typeface="+mj-lt"/>
              <a:buAutoNum type="alphaUcPeriod"/>
            </a:pPr>
            <a:r>
              <a:rPr lang="en-US" b="0" i="0" dirty="0">
                <a:solidFill>
                  <a:srgbClr val="212529"/>
                </a:solidFill>
                <a:effectLst/>
                <a:latin typeface="Times New Roman" panose="02020603050405020304" pitchFamily="18" charset="0"/>
                <a:cs typeface="Times New Roman" panose="02020603050405020304" pitchFamily="18" charset="0"/>
              </a:rPr>
              <a:t>BOD.</a:t>
            </a:r>
          </a:p>
          <a:p>
            <a:pPr>
              <a:buFont typeface="+mj-lt"/>
              <a:buAutoNum type="alphaUcPeriod"/>
            </a:pPr>
            <a:r>
              <a:rPr lang="en-US" b="0" i="0" dirty="0">
                <a:solidFill>
                  <a:srgbClr val="212529"/>
                </a:solidFill>
                <a:effectLst/>
                <a:latin typeface="Times New Roman" panose="02020603050405020304" pitchFamily="18" charset="0"/>
                <a:cs typeface="Times New Roman" panose="02020603050405020304" pitchFamily="18" charset="0"/>
              </a:rPr>
              <a:t>Acidity/Alkalinity/p</a:t>
            </a:r>
            <a:r>
              <a:rPr lang="en-US" b="0" i="0" baseline="30000" dirty="0">
                <a:solidFill>
                  <a:srgbClr val="212529"/>
                </a:solidFill>
                <a:effectLst/>
                <a:latin typeface="Times New Roman" panose="02020603050405020304" pitchFamily="18" charset="0"/>
                <a:cs typeface="Times New Roman" panose="02020603050405020304" pitchFamily="18" charset="0"/>
              </a:rPr>
              <a:t>H</a:t>
            </a:r>
            <a:r>
              <a:rPr lang="en-US" b="0" i="0" dirty="0">
                <a:solidFill>
                  <a:srgbClr val="212529"/>
                </a:solidFill>
                <a:effectLst/>
                <a:latin typeface="Times New Roman" panose="02020603050405020304" pitchFamily="18" charset="0"/>
                <a:cs typeface="Times New Roman" panose="02020603050405020304" pitchFamily="18" charset="0"/>
              </a:rPr>
              <a:t>.</a:t>
            </a:r>
          </a:p>
          <a:p>
            <a:pPr>
              <a:buFont typeface="+mj-lt"/>
              <a:buAutoNum type="alphaUcPeriod"/>
            </a:pPr>
            <a:r>
              <a:rPr lang="en-US" b="0" i="0" dirty="0">
                <a:solidFill>
                  <a:srgbClr val="212529"/>
                </a:solidFill>
                <a:effectLst/>
                <a:latin typeface="Times New Roman" panose="02020603050405020304" pitchFamily="18" charset="0"/>
                <a:cs typeface="Times New Roman" panose="02020603050405020304" pitchFamily="18" charset="0"/>
              </a:rPr>
              <a:t>Toxicity.</a:t>
            </a:r>
          </a:p>
          <a:p>
            <a:pPr>
              <a:buFont typeface="+mj-lt"/>
              <a:buAutoNum type="alphaUcPeriod"/>
            </a:pPr>
            <a:r>
              <a:rPr lang="en-US" b="0" i="0" dirty="0">
                <a:solidFill>
                  <a:srgbClr val="212529"/>
                </a:solidFill>
                <a:effectLst/>
                <a:latin typeface="Times New Roman" panose="02020603050405020304" pitchFamily="18" charset="0"/>
                <a:cs typeface="Times New Roman" panose="02020603050405020304" pitchFamily="18" charset="0"/>
              </a:rPr>
              <a:t>Air Emissions.</a:t>
            </a:r>
          </a:p>
          <a:p>
            <a:pPr>
              <a:buFont typeface="+mj-lt"/>
              <a:buAutoNum type="alphaUcPeriod"/>
            </a:pPr>
            <a:r>
              <a:rPr lang="en-US" b="0" i="0" dirty="0">
                <a:solidFill>
                  <a:srgbClr val="212529"/>
                </a:solidFill>
                <a:effectLst/>
                <a:latin typeface="Times New Roman" panose="02020603050405020304" pitchFamily="18" charset="0"/>
                <a:cs typeface="Times New Roman" panose="02020603050405020304" pitchFamily="18" charset="0"/>
              </a:rPr>
              <a:t>Metals.</a:t>
            </a:r>
            <a:r>
              <a:rPr lang="en-US" b="1" i="0" dirty="0">
                <a:solidFill>
                  <a:srgbClr val="212529"/>
                </a:solidFill>
                <a:effectLst/>
                <a:latin typeface="Times New Roman" panose="02020603050405020304" pitchFamily="18" charset="0"/>
                <a:cs typeface="Times New Roman" panose="02020603050405020304" pitchFamily="18" charset="0"/>
              </a:rPr>
              <a:t> </a:t>
            </a:r>
            <a:endParaRPr lang="en-US" b="0" i="0" dirty="0">
              <a:solidFill>
                <a:srgbClr val="212529"/>
              </a:solidFill>
              <a:effectLst/>
              <a:latin typeface="Times New Roman" panose="02020603050405020304" pitchFamily="18" charset="0"/>
              <a:cs typeface="Times New Roman" panose="02020603050405020304" pitchFamily="18" charset="0"/>
            </a:endParaRP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POLLUTION PREVENTION: </a:t>
            </a:r>
          </a:p>
          <a:p>
            <a:r>
              <a:rPr lang="en-US" b="0" i="0" dirty="0">
                <a:solidFill>
                  <a:srgbClr val="212529"/>
                </a:solidFill>
                <a:effectLst/>
                <a:latin typeface="Times New Roman" panose="02020603050405020304" pitchFamily="18" charset="0"/>
                <a:cs typeface="Times New Roman" panose="02020603050405020304" pitchFamily="18" charset="0"/>
              </a:rPr>
              <a:t>The steps which describe the activities that minimize the amount of pollution generated by a process, whether it is consumer consumption, driving or industrial production is called pollution prevention (P2). </a:t>
            </a:r>
          </a:p>
          <a:p>
            <a:r>
              <a:rPr lang="en-US" b="0" i="0" dirty="0">
                <a:solidFill>
                  <a:srgbClr val="212529"/>
                </a:solidFill>
                <a:effectLst/>
                <a:latin typeface="Times New Roman" panose="02020603050405020304" pitchFamily="18" charset="0"/>
                <a:cs typeface="Times New Roman" panose="02020603050405020304" pitchFamily="18" charset="0"/>
              </a:rPr>
              <a:t>Although there is wide agreement that source reduction is the preferred strategy, sometimes some of the professionals identified the terms pollution prevention is as recycling or reuse.</a:t>
            </a:r>
          </a:p>
          <a:p>
            <a:r>
              <a:rPr lang="en-US" b="0" i="0" dirty="0">
                <a:solidFill>
                  <a:srgbClr val="212529"/>
                </a:solidFill>
                <a:effectLst/>
                <a:latin typeface="Times New Roman" panose="02020603050405020304" pitchFamily="18" charset="0"/>
                <a:cs typeface="Times New Roman" panose="02020603050405020304" pitchFamily="18" charset="0"/>
              </a:rPr>
              <a:t> Pollution prevention encompasses more specialized sub-disciplines including green chemistry and green design.</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2D9AD17D-82EE-7932-D5B2-66E1E7A261DE}"/>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63B79E3B-1014-0A70-9D79-D073E43CF88B}"/>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163184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4E9130E-B9CF-9518-0436-CA360A840B4E}"/>
              </a:ext>
            </a:extLst>
          </p:cNvPr>
          <p:cNvSpPr>
            <a:spLocks noGrp="1"/>
          </p:cNvSpPr>
          <p:nvPr>
            <p:ph idx="1"/>
          </p:nvPr>
        </p:nvSpPr>
        <p:spPr>
          <a:xfrm>
            <a:off x="978160" y="979715"/>
            <a:ext cx="10515600" cy="5523820"/>
          </a:xfrm>
        </p:spPr>
        <p:txBody>
          <a:bodyPr>
            <a:normAutofit fontScale="92500" lnSpcReduction="20000"/>
          </a:bodyPr>
          <a:lstStyle/>
          <a:p>
            <a:pPr marL="0" indent="0">
              <a:buNone/>
            </a:pPr>
            <a:r>
              <a:rPr lang="en-US" sz="2000" b="1" i="0" u="sng" dirty="0">
                <a:solidFill>
                  <a:srgbClr val="212529"/>
                </a:solidFill>
                <a:effectLst/>
                <a:latin typeface="Times New Roman" panose="02020603050405020304" pitchFamily="18" charset="0"/>
                <a:cs typeface="Times New Roman" panose="02020603050405020304" pitchFamily="18" charset="0"/>
              </a:rPr>
              <a:t>POSSIBLE POLLUTION MITIGATION TECHNIQUES IN DYEING INDUSTRY: </a:t>
            </a:r>
          </a:p>
          <a:p>
            <a:r>
              <a:rPr lang="en-US" sz="2400" b="0" i="0" dirty="0">
                <a:solidFill>
                  <a:srgbClr val="212529"/>
                </a:solidFill>
                <a:effectLst/>
                <a:latin typeface="Times New Roman" panose="02020603050405020304" pitchFamily="18" charset="0"/>
                <a:cs typeface="Times New Roman" panose="02020603050405020304" pitchFamily="18" charset="0"/>
              </a:rPr>
              <a:t>Pollution in dyeing industry can be minimized by following consideration.</a:t>
            </a:r>
          </a:p>
          <a:p>
            <a:pPr marL="0" indent="0">
              <a:buNone/>
            </a:pPr>
            <a:r>
              <a:rPr lang="en-US" sz="2000" b="1" i="0" u="sng" dirty="0">
                <a:solidFill>
                  <a:srgbClr val="212529"/>
                </a:solidFill>
                <a:effectLst/>
                <a:latin typeface="Times New Roman" panose="02020603050405020304" pitchFamily="18" charset="0"/>
                <a:cs typeface="Times New Roman" panose="02020603050405020304" pitchFamily="18" charset="0"/>
              </a:rPr>
              <a:t>PURCHASING POLICY FOR RAW MATERIALS</a:t>
            </a:r>
            <a:r>
              <a:rPr lang="en-US" sz="2400" b="1" i="0" dirty="0">
                <a:solidFill>
                  <a:srgbClr val="212529"/>
                </a:solidFill>
                <a:effectLst/>
                <a:latin typeface="Times New Roman" panose="02020603050405020304" pitchFamily="18" charset="0"/>
                <a:cs typeface="Times New Roman" panose="02020603050405020304" pitchFamily="18" charset="0"/>
              </a:rPr>
              <a:t>:</a:t>
            </a:r>
            <a:r>
              <a:rPr lang="en-US" sz="2400" b="0" i="0"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The textile company should communicate with suppliers having less-polluting raw materials. </a:t>
            </a:r>
          </a:p>
          <a:p>
            <a:r>
              <a:rPr lang="en-US" sz="2400" b="0" i="0" dirty="0">
                <a:solidFill>
                  <a:srgbClr val="212529"/>
                </a:solidFill>
                <a:effectLst/>
                <a:latin typeface="Times New Roman" panose="02020603050405020304" pitchFamily="18" charset="0"/>
                <a:cs typeface="Times New Roman" panose="02020603050405020304" pitchFamily="18" charset="0"/>
              </a:rPr>
              <a:t>The industry will buy those chemicals which have less impact on environment.</a:t>
            </a:r>
          </a:p>
          <a:p>
            <a:pPr marL="0" indent="0">
              <a:buNone/>
            </a:pPr>
            <a:r>
              <a:rPr lang="en-US" sz="2000" b="1" i="0" u="sng" dirty="0">
                <a:solidFill>
                  <a:srgbClr val="212529"/>
                </a:solidFill>
                <a:effectLst/>
                <a:latin typeface="Times New Roman" panose="02020603050405020304" pitchFamily="18" charset="0"/>
                <a:cs typeface="Times New Roman" panose="02020603050405020304" pitchFamily="18" charset="0"/>
              </a:rPr>
              <a:t>MAINTAINING LOW-LIQUOR RATIO DYEING:</a:t>
            </a:r>
            <a:r>
              <a:rPr lang="en-US" sz="20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The amount of chemical used depends on bath ratio. </a:t>
            </a:r>
          </a:p>
          <a:p>
            <a:r>
              <a:rPr lang="en-US" sz="2400" b="0" i="0" dirty="0">
                <a:solidFill>
                  <a:srgbClr val="212529"/>
                </a:solidFill>
                <a:effectLst/>
                <a:latin typeface="Times New Roman" panose="02020603050405020304" pitchFamily="18" charset="0"/>
                <a:cs typeface="Times New Roman" panose="02020603050405020304" pitchFamily="18" charset="0"/>
              </a:rPr>
              <a:t>When the dyeing industry use less bath ratio, then less amount of chemicals is required in the dye bath. </a:t>
            </a:r>
          </a:p>
          <a:p>
            <a:r>
              <a:rPr lang="en-US" sz="2400" b="0" i="0" dirty="0">
                <a:solidFill>
                  <a:srgbClr val="212529"/>
                </a:solidFill>
                <a:effectLst/>
                <a:latin typeface="Times New Roman" panose="02020603050405020304" pitchFamily="18" charset="0"/>
                <a:cs typeface="Times New Roman" panose="02020603050405020304" pitchFamily="18" charset="0"/>
              </a:rPr>
              <a:t>For that reason, environment is less polluted.</a:t>
            </a:r>
          </a:p>
          <a:p>
            <a:pPr marL="0" indent="0">
              <a:buNone/>
            </a:pPr>
            <a:r>
              <a:rPr lang="en-US" sz="2000" b="1" i="0" u="sng" dirty="0">
                <a:solidFill>
                  <a:srgbClr val="212529"/>
                </a:solidFill>
                <a:effectLst/>
                <a:latin typeface="Times New Roman" panose="02020603050405020304" pitchFamily="18" charset="0"/>
                <a:cs typeface="Times New Roman" panose="02020603050405020304" pitchFamily="18" charset="0"/>
              </a:rPr>
              <a:t>SALT MANAGEMENT:</a:t>
            </a:r>
            <a:r>
              <a:rPr lang="en-US" sz="20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Although salt is cheap, effective and has very low toxicity, it has to be used with optimum dosage for each individual for each dyeing. </a:t>
            </a:r>
          </a:p>
          <a:p>
            <a:r>
              <a:rPr lang="en-US" sz="2400" b="0" i="0" dirty="0">
                <a:solidFill>
                  <a:srgbClr val="212529"/>
                </a:solidFill>
                <a:effectLst/>
                <a:latin typeface="Times New Roman" panose="02020603050405020304" pitchFamily="18" charset="0"/>
                <a:cs typeface="Times New Roman" panose="02020603050405020304" pitchFamily="18" charset="0"/>
              </a:rPr>
              <a:t>For this reason, the dyes which exhaust minimum salt in dyeing is recommended, e.g. Cibachrome LS dye.</a:t>
            </a:r>
          </a:p>
          <a:p>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FA3B780A-C3C8-27D4-8606-41F6EBAF1A9A}"/>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13A155B6-DA66-8117-732F-997829C7F40B}"/>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831692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5D65468-82CF-1C01-BB2E-CA58203F5FE3}"/>
              </a:ext>
            </a:extLst>
          </p:cNvPr>
          <p:cNvSpPr>
            <a:spLocks noGrp="1"/>
          </p:cNvSpPr>
          <p:nvPr>
            <p:ph idx="1"/>
          </p:nvPr>
        </p:nvSpPr>
        <p:spPr>
          <a:xfrm>
            <a:off x="838200" y="531844"/>
            <a:ext cx="10515600" cy="6512768"/>
          </a:xfrm>
        </p:spPr>
        <p:txBody>
          <a:bodyPr>
            <a:normAutofit fontScale="70000" lnSpcReduction="20000"/>
          </a:bodyPr>
          <a:lstStyle/>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DYE BATH TEMPERATURE:</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To reduce the pollution from excess consumption of dyes, dye bath temperature should be controlled. </a:t>
            </a:r>
          </a:p>
          <a:p>
            <a:r>
              <a:rPr lang="en-US" b="0" i="0" dirty="0">
                <a:solidFill>
                  <a:srgbClr val="212529"/>
                </a:solidFill>
                <a:effectLst/>
                <a:latin typeface="Times New Roman" panose="02020603050405020304" pitchFamily="18" charset="0"/>
                <a:cs typeface="Times New Roman" panose="02020603050405020304" pitchFamily="18" charset="0"/>
              </a:rPr>
              <a:t>If dye bath is heated by direct steam, the heating should be gently, to avoid overflowing and subsequent loss of dye bath solution, which causes pollution.</a:t>
            </a: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REUSE OF DYE BATHS:</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If we use the dye bath again after using this, then an amount of chemicals is stayed in the dye bath.</a:t>
            </a:r>
          </a:p>
          <a:p>
            <a:r>
              <a:rPr lang="en-US" b="0" i="0" dirty="0">
                <a:solidFill>
                  <a:srgbClr val="212529"/>
                </a:solidFill>
                <a:effectLst/>
                <a:latin typeface="Times New Roman" panose="02020603050405020304" pitchFamily="18" charset="0"/>
                <a:cs typeface="Times New Roman" panose="02020603050405020304" pitchFamily="18" charset="0"/>
              </a:rPr>
              <a:t>But if we wash it, the chemicals are going through the wastage tank and make pollutant.</a:t>
            </a:r>
          </a:p>
          <a:p>
            <a:r>
              <a:rPr lang="en-US" b="0" i="0" dirty="0">
                <a:solidFill>
                  <a:srgbClr val="212529"/>
                </a:solidFill>
                <a:effectLst/>
                <a:latin typeface="Times New Roman" panose="02020603050405020304" pitchFamily="18" charset="0"/>
                <a:cs typeface="Times New Roman" panose="02020603050405020304" pitchFamily="18" charset="0"/>
              </a:rPr>
              <a:t>So, Reuse of dye bath can be the another options for pollution mitigation.</a:t>
            </a: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SUBSTITUTION OF HARMFUL DYESTUFFS:</a:t>
            </a:r>
            <a:r>
              <a:rPr lang="en-US" b="0" i="0" u="sng" dirty="0">
                <a:solidFill>
                  <a:srgbClr val="212529"/>
                </a:solidFill>
                <a:effectLst/>
                <a:latin typeface="Times New Roman" panose="02020603050405020304" pitchFamily="18" charset="0"/>
                <a:cs typeface="Times New Roman" panose="02020603050405020304" pitchFamily="18" charset="0"/>
              </a:rPr>
              <a:t> </a:t>
            </a:r>
          </a:p>
          <a:p>
            <a:r>
              <a:rPr lang="en-US" b="0" i="0" dirty="0">
                <a:solidFill>
                  <a:srgbClr val="212529"/>
                </a:solidFill>
                <a:effectLst/>
                <a:latin typeface="Times New Roman" panose="02020603050405020304" pitchFamily="18" charset="0"/>
                <a:cs typeface="Times New Roman" panose="02020603050405020304" pitchFamily="18" charset="0"/>
              </a:rPr>
              <a:t>Different types of Black dyeing are create more effluent after dyed a material. </a:t>
            </a:r>
          </a:p>
          <a:p>
            <a:r>
              <a:rPr lang="en-US" b="0" i="0" dirty="0">
                <a:solidFill>
                  <a:srgbClr val="212529"/>
                </a:solidFill>
                <a:effectLst/>
                <a:latin typeface="Times New Roman" panose="02020603050405020304" pitchFamily="18" charset="0"/>
                <a:cs typeface="Times New Roman" panose="02020603050405020304" pitchFamily="18" charset="0"/>
              </a:rPr>
              <a:t>So, this is recommended to avoid these types of dyes which are more toxic and create more pollutant in dyeing process. </a:t>
            </a:r>
          </a:p>
          <a:p>
            <a:r>
              <a:rPr lang="en-US" b="0" i="0" dirty="0">
                <a:solidFill>
                  <a:srgbClr val="212529"/>
                </a:solidFill>
                <a:effectLst/>
                <a:latin typeface="Times New Roman" panose="02020603050405020304" pitchFamily="18" charset="0"/>
                <a:cs typeface="Times New Roman" panose="02020603050405020304" pitchFamily="18" charset="0"/>
              </a:rPr>
              <a:t>In vat dyeing, potassium dichromate should be replaced by peroxides or periodate’s for pollution Mitigation for its toxic &amp; hazardous nature.</a:t>
            </a:r>
          </a:p>
          <a:p>
            <a:pPr marL="0" indent="0">
              <a:buNone/>
            </a:pPr>
            <a:r>
              <a:rPr lang="en-US" b="1" i="0" u="sng" dirty="0">
                <a:solidFill>
                  <a:srgbClr val="212529"/>
                </a:solidFill>
                <a:effectLst/>
                <a:latin typeface="Times New Roman" panose="02020603050405020304" pitchFamily="18" charset="0"/>
                <a:cs typeface="Times New Roman" panose="02020603050405020304" pitchFamily="18" charset="0"/>
              </a:rPr>
              <a:t>MINIMIZING MACHINE CLEANING:</a:t>
            </a:r>
          </a:p>
          <a:p>
            <a:r>
              <a:rPr lang="en-US" b="0" i="0" dirty="0">
                <a:solidFill>
                  <a:srgbClr val="212529"/>
                </a:solidFill>
                <a:effectLst/>
                <a:latin typeface="Times New Roman" panose="02020603050405020304" pitchFamily="18" charset="0"/>
                <a:cs typeface="Times New Roman" panose="02020603050405020304" pitchFamily="18" charset="0"/>
              </a:rPr>
              <a:t>In dyeing operations, start-ups, stop offs, and color changes cause intensive cleanings and pollution in effluents. </a:t>
            </a:r>
          </a:p>
          <a:p>
            <a:r>
              <a:rPr lang="en-US" b="0" i="0" dirty="0">
                <a:solidFill>
                  <a:srgbClr val="212529"/>
                </a:solidFill>
                <a:effectLst/>
                <a:latin typeface="Times New Roman" panose="02020603050405020304" pitchFamily="18" charset="0"/>
                <a:cs typeface="Times New Roman" panose="02020603050405020304" pitchFamily="18" charset="0"/>
              </a:rPr>
              <a:t>For minimizing effluents generation, the same color is repeatedly run in the same machine or group colors (red, yellow, blue) and then run the dyes within one color family from lighter to darker values and from brighter to duller chromes.</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43C7CE29-9138-1BD8-24C5-652A1103C934}"/>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0C29BEC0-5DBE-168D-591A-8F70B52914DC}"/>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70576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8C95123-EAFF-A890-0941-C9C77BE3F8B0}"/>
              </a:ext>
            </a:extLst>
          </p:cNvPr>
          <p:cNvSpPr>
            <a:spLocks noGrp="1"/>
          </p:cNvSpPr>
          <p:nvPr>
            <p:ph idx="1"/>
          </p:nvPr>
        </p:nvSpPr>
        <p:spPr>
          <a:xfrm>
            <a:off x="856861" y="1536376"/>
            <a:ext cx="10515600" cy="4351338"/>
          </a:xfrm>
        </p:spPr>
        <p:txBody>
          <a:bodyPr>
            <a:normAutofit lnSpcReduction="10000"/>
          </a:bodyPr>
          <a:lstStyle/>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HANDLING OF POWDER DYES:</a:t>
            </a:r>
            <a:r>
              <a:rPr lang="en-US" sz="24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The powder dye should be handling very carefully. </a:t>
            </a:r>
          </a:p>
          <a:p>
            <a:r>
              <a:rPr lang="en-US" sz="2400" b="0" i="0" dirty="0">
                <a:solidFill>
                  <a:srgbClr val="212529"/>
                </a:solidFill>
                <a:effectLst/>
                <a:latin typeface="Times New Roman" panose="02020603050405020304" pitchFamily="18" charset="0"/>
                <a:cs typeface="Times New Roman" panose="02020603050405020304" pitchFamily="18" charset="0"/>
              </a:rPr>
              <a:t>Because powder dye create many more dust when it transferred from one place to another.</a:t>
            </a:r>
          </a:p>
          <a:p>
            <a:r>
              <a:rPr lang="en-US" sz="2400" b="0" i="0" dirty="0">
                <a:solidFill>
                  <a:srgbClr val="212529"/>
                </a:solidFill>
                <a:effectLst/>
                <a:latin typeface="Times New Roman" panose="02020603050405020304" pitchFamily="18" charset="0"/>
                <a:cs typeface="Times New Roman" panose="02020603050405020304" pitchFamily="18" charset="0"/>
              </a:rPr>
              <a:t>After that, it creates many more disease in workers. So, proper handling is necessary for powder dyes.</a:t>
            </a:r>
          </a:p>
          <a:p>
            <a:pPr marL="0" indent="0">
              <a:buNone/>
            </a:pPr>
            <a:r>
              <a:rPr lang="en-US" sz="2400" b="1" i="0" u="sng" dirty="0">
                <a:solidFill>
                  <a:srgbClr val="212529"/>
                </a:solidFill>
                <a:effectLst/>
                <a:latin typeface="Times New Roman" panose="02020603050405020304" pitchFamily="18" charset="0"/>
                <a:cs typeface="Times New Roman" panose="02020603050405020304" pitchFamily="18" charset="0"/>
              </a:rPr>
              <a:t>BANNED DYES:</a:t>
            </a:r>
            <a:r>
              <a:rPr lang="en-US" sz="2400" b="0" i="0" u="sng" dirty="0">
                <a:solidFill>
                  <a:srgbClr val="212529"/>
                </a:solidFill>
                <a:effectLst/>
                <a:latin typeface="Times New Roman" panose="02020603050405020304" pitchFamily="18" charset="0"/>
                <a:cs typeface="Times New Roman" panose="02020603050405020304" pitchFamily="18" charset="0"/>
              </a:rPr>
              <a:t> </a:t>
            </a:r>
          </a:p>
          <a:p>
            <a:r>
              <a:rPr lang="en-US" sz="2400" b="0" i="0" dirty="0">
                <a:solidFill>
                  <a:srgbClr val="212529"/>
                </a:solidFill>
                <a:effectLst/>
                <a:latin typeface="Times New Roman" panose="02020603050405020304" pitchFamily="18" charset="0"/>
                <a:cs typeface="Times New Roman" panose="02020603050405020304" pitchFamily="18" charset="0"/>
              </a:rPr>
              <a:t>Due to toxicity, mutagenic or carcinogenic properties of dyes, some of the dyes should be banned for used. </a:t>
            </a:r>
          </a:p>
          <a:p>
            <a:r>
              <a:rPr lang="en-US" sz="2400" b="0" i="0" dirty="0">
                <a:solidFill>
                  <a:srgbClr val="212529"/>
                </a:solidFill>
                <a:effectLst/>
                <a:latin typeface="Times New Roman" panose="02020603050405020304" pitchFamily="18" charset="0"/>
                <a:cs typeface="Times New Roman" panose="02020603050405020304" pitchFamily="18" charset="0"/>
              </a:rPr>
              <a:t>These dyes release amines during processing that are hazardous. So, should not use this dye in industry. </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97BBBF02-9599-F448-DC52-C0568FE2269F}"/>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750C82EF-D8FC-F978-9BD3-14102D7CC8B8}"/>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77941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A2CC769-4806-2B43-F515-6CE6C1DBBC8D}"/>
              </a:ext>
            </a:extLst>
          </p:cNvPr>
          <p:cNvSpPr>
            <a:spLocks noGrp="1"/>
          </p:cNvSpPr>
          <p:nvPr>
            <p:ph type="ctrTitle"/>
          </p:nvPr>
        </p:nvSpPr>
        <p:spPr>
          <a:xfrm>
            <a:off x="2090726" y="2762250"/>
            <a:ext cx="8548198" cy="593212"/>
          </a:xfrm>
        </p:spPr>
        <p:txBody>
          <a:bodyPr/>
          <a:lstStyle/>
          <a:p>
            <a:r>
              <a:rPr lang="en-US" sz="3600" dirty="0">
                <a:latin typeface="Berlin Sans FB Demi" panose="020E0802020502020306" pitchFamily="34" charset="0"/>
              </a:rPr>
              <a:t>SUBJECT: TEXTILE WET PROCESSING</a:t>
            </a:r>
          </a:p>
        </p:txBody>
      </p:sp>
      <p:sp>
        <p:nvSpPr>
          <p:cNvPr id="5" name="Google Shape;767;p15">
            <a:extLst>
              <a:ext uri="{FF2B5EF4-FFF2-40B4-BE49-F238E27FC236}">
                <a16:creationId xmlns:a16="http://schemas.microsoft.com/office/drawing/2014/main" xmlns="" id="{D1659AD1-DBB2-FFF1-F034-3D470C421580}"/>
              </a:ext>
            </a:extLst>
          </p:cNvPr>
          <p:cNvSpPr txBox="1">
            <a:spLocks/>
          </p:cNvSpPr>
          <p:nvPr/>
        </p:nvSpPr>
        <p:spPr>
          <a:xfrm>
            <a:off x="2090930" y="106160"/>
            <a:ext cx="8486274" cy="1860885"/>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Hindusthan</a:t>
            </a:r>
            <a:b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 College of Arts &amp; Science</a:t>
            </a:r>
            <a:b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An Autonomous College-Affiliated to Bharathiar University</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Approved by AICTE and Govt. of Tamilnadu</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Accredited by NAAC-An ISO Certified Institution</a:t>
            </a:r>
            <a: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r>
            <a:b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br>
            <a:endParaRPr kumimoji="0" lang="en-US" sz="2000" b="0" i="0"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endParaRPr>
          </a:p>
        </p:txBody>
      </p:sp>
      <p:sp>
        <p:nvSpPr>
          <p:cNvPr id="6" name="Title 1">
            <a:extLst>
              <a:ext uri="{FF2B5EF4-FFF2-40B4-BE49-F238E27FC236}">
                <a16:creationId xmlns:a16="http://schemas.microsoft.com/office/drawing/2014/main" xmlns="" id="{668A239E-DCE6-FA08-C785-78EAA7D08EEB}"/>
              </a:ext>
            </a:extLst>
          </p:cNvPr>
          <p:cNvSpPr txBox="1">
            <a:spLocks/>
          </p:cNvSpPr>
          <p:nvPr/>
        </p:nvSpPr>
        <p:spPr>
          <a:xfrm>
            <a:off x="2087718" y="3571875"/>
            <a:ext cx="8548198" cy="6288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UNIT V</a:t>
            </a:r>
          </a:p>
        </p:txBody>
      </p:sp>
      <p:pic>
        <p:nvPicPr>
          <p:cNvPr id="7" name="Picture 6" descr="C:\Users\Admin\Downloads\HICAS.png">
            <a:extLst>
              <a:ext uri="{FF2B5EF4-FFF2-40B4-BE49-F238E27FC236}">
                <a16:creationId xmlns:a16="http://schemas.microsoft.com/office/drawing/2014/main" xmlns="" id="{679D938D-BB3D-8BB6-B9FB-364D4BCD851D}"/>
              </a:ext>
            </a:extLst>
          </p:cNvPr>
          <p:cNvPicPr>
            <a:picLocks noChangeAspect="1" noChangeArrowheads="1"/>
          </p:cNvPicPr>
          <p:nvPr/>
        </p:nvPicPr>
        <p:blipFill>
          <a:blip r:embed="rId2" cstate="print"/>
          <a:srcRect/>
          <a:stretch>
            <a:fillRect/>
          </a:stretch>
        </p:blipFill>
        <p:spPr bwMode="auto">
          <a:xfrm>
            <a:off x="0" y="0"/>
            <a:ext cx="876300" cy="1040230"/>
          </a:xfrm>
          <a:prstGeom prst="rect">
            <a:avLst/>
          </a:prstGeom>
          <a:noFill/>
        </p:spPr>
      </p:pic>
      <p:sp>
        <p:nvSpPr>
          <p:cNvPr id="8" name="Title 1">
            <a:extLst>
              <a:ext uri="{FF2B5EF4-FFF2-40B4-BE49-F238E27FC236}">
                <a16:creationId xmlns:a16="http://schemas.microsoft.com/office/drawing/2014/main" xmlns="" id="{5223E92F-DB04-CAA9-9DD1-A2B6685D2F7C}"/>
              </a:ext>
            </a:extLst>
          </p:cNvPr>
          <p:cNvSpPr txBox="1">
            <a:spLocks/>
          </p:cNvSpPr>
          <p:nvPr/>
        </p:nvSpPr>
        <p:spPr>
          <a:xfrm>
            <a:off x="988359" y="4597629"/>
            <a:ext cx="10710466" cy="6621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TOPIC: TREATMENT OF TEXTILE EFFLUENTS</a:t>
            </a:r>
          </a:p>
        </p:txBody>
      </p:sp>
    </p:spTree>
    <p:extLst>
      <p:ext uri="{BB962C8B-B14F-4D97-AF65-F5344CB8AC3E}">
        <p14:creationId xmlns:p14="http://schemas.microsoft.com/office/powerpoint/2010/main" xmlns="" val="1895965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FC2DFF5-C3F0-3A38-A0D7-1FF4F5F558BA}"/>
              </a:ext>
            </a:extLst>
          </p:cNvPr>
          <p:cNvSpPr>
            <a:spLocks noGrp="1"/>
          </p:cNvSpPr>
          <p:nvPr>
            <p:ph idx="1"/>
          </p:nvPr>
        </p:nvSpPr>
        <p:spPr>
          <a:xfrm>
            <a:off x="922175" y="1259632"/>
            <a:ext cx="10515600" cy="5514490"/>
          </a:xfrm>
        </p:spPr>
        <p:txBody>
          <a:bodyPr>
            <a:normAutofit/>
          </a:bodyPr>
          <a:lstStyle/>
          <a:p>
            <a:r>
              <a:rPr lang="en-US" sz="2400" b="0" i="0" dirty="0">
                <a:solidFill>
                  <a:srgbClr val="000000"/>
                </a:solidFill>
                <a:effectLst/>
                <a:latin typeface="Times New Roman" panose="02020603050405020304" pitchFamily="18" charset="0"/>
                <a:cs typeface="Times New Roman" panose="02020603050405020304" pitchFamily="18" charset="0"/>
              </a:rPr>
              <a:t>Our biosphere is under constant threat from continuing environmental pollution.</a:t>
            </a:r>
          </a:p>
          <a:p>
            <a:r>
              <a:rPr lang="en-US" sz="2400" b="0" i="0" dirty="0">
                <a:solidFill>
                  <a:srgbClr val="000000"/>
                </a:solidFill>
                <a:effectLst/>
                <a:latin typeface="Times New Roman" panose="02020603050405020304" pitchFamily="18" charset="0"/>
                <a:cs typeface="Times New Roman" panose="02020603050405020304" pitchFamily="18" charset="0"/>
              </a:rPr>
              <a:t>Impact on its atmosphere, hydrosphere and lithosphere by anthropogenic activities can not be ignored. </a:t>
            </a:r>
          </a:p>
          <a:p>
            <a:r>
              <a:rPr lang="en-US" sz="2400" b="0" i="0" dirty="0">
                <a:solidFill>
                  <a:srgbClr val="000000"/>
                </a:solidFill>
                <a:effectLst/>
                <a:latin typeface="Times New Roman" panose="02020603050405020304" pitchFamily="18" charset="0"/>
                <a:cs typeface="Times New Roman" panose="02020603050405020304" pitchFamily="18" charset="0"/>
              </a:rPr>
              <a:t>Man made activities on water by domestic, industrial, agriculture, shipping, radio-active, aquaculture wastes; on air by industrial pollutants, mobile combustion, burning of fuels, agricultural activities, ionization radiation, cosmic radiation, suspended particulate matter; and on land by domestic wastes, industrial waste, agricultural chemicals and fertilizers, acid rain, animal waste have negative influence over biotic and abiotic components on different natural eco-systems.</a:t>
            </a:r>
          </a:p>
          <a:p>
            <a:r>
              <a:rPr lang="en-US" sz="2400" b="0" i="0" dirty="0">
                <a:solidFill>
                  <a:srgbClr val="000000"/>
                </a:solidFill>
                <a:effectLst/>
                <a:latin typeface="Times New Roman" panose="02020603050405020304" pitchFamily="18" charset="0"/>
                <a:cs typeface="Times New Roman" panose="02020603050405020304" pitchFamily="18" charset="0"/>
              </a:rPr>
              <a:t> Some of the recent environmental issues include green house effect, loss in bio-diversity, rising of sea level, abnormal climatic change and ozone layer depletion etc.</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4E8526F-8EF0-F620-FB50-56693EBE6AA1}"/>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3DAFEAEA-399B-94CF-2BE3-F5E8E05E5FFA}"/>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804597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7F3DA26-BE20-93AF-9767-7EFC24250991}"/>
              </a:ext>
            </a:extLst>
          </p:cNvPr>
          <p:cNvSpPr>
            <a:spLocks noGrp="1"/>
          </p:cNvSpPr>
          <p:nvPr>
            <p:ph idx="1"/>
          </p:nvPr>
        </p:nvSpPr>
        <p:spPr>
          <a:xfrm>
            <a:off x="838200" y="793102"/>
            <a:ext cx="10515600" cy="5747657"/>
          </a:xfrm>
        </p:spPr>
        <p:txBody>
          <a:bodyPr>
            <a:normAutofit fontScale="70000" lnSpcReduction="20000"/>
          </a:bodyPr>
          <a:lstStyle/>
          <a:p>
            <a:r>
              <a:rPr lang="en-US" b="0" i="0" dirty="0">
                <a:solidFill>
                  <a:srgbClr val="000000"/>
                </a:solidFill>
                <a:effectLst/>
                <a:latin typeface="Times New Roman" panose="02020603050405020304" pitchFamily="18" charset="0"/>
                <a:cs typeface="Times New Roman" panose="02020603050405020304" pitchFamily="18" charset="0"/>
              </a:rPr>
              <a:t>Among many engineering disciplines Civil Engineering, Mechanical Engineering, Electrical Engineering etc., </a:t>
            </a:r>
          </a:p>
          <a:p>
            <a:r>
              <a:rPr lang="en-US" b="0" i="0" dirty="0">
                <a:solidFill>
                  <a:srgbClr val="000000"/>
                </a:solidFill>
                <a:effectLst/>
                <a:latin typeface="Times New Roman" panose="02020603050405020304" pitchFamily="18" charset="0"/>
                <a:cs typeface="Times New Roman" panose="02020603050405020304" pitchFamily="18" charset="0"/>
              </a:rPr>
              <a:t>Textile Engineering has a direct connection with environmental aspects to be explicitly and abundantly considered. </a:t>
            </a:r>
          </a:p>
          <a:p>
            <a:r>
              <a:rPr lang="en-US" b="0" i="0" dirty="0">
                <a:solidFill>
                  <a:srgbClr val="000000"/>
                </a:solidFill>
                <a:effectLst/>
                <a:latin typeface="Times New Roman" panose="02020603050405020304" pitchFamily="18" charset="0"/>
                <a:cs typeface="Times New Roman" panose="02020603050405020304" pitchFamily="18" charset="0"/>
              </a:rPr>
              <a:t>The main reason is that the textile industry plays an important role in the economy of the country like India and it accounts for around one third of total export. </a:t>
            </a:r>
          </a:p>
          <a:p>
            <a:r>
              <a:rPr lang="en-US" b="0" i="0" dirty="0">
                <a:solidFill>
                  <a:srgbClr val="000000"/>
                </a:solidFill>
                <a:effectLst/>
                <a:latin typeface="Times New Roman" panose="02020603050405020304" pitchFamily="18" charset="0"/>
                <a:cs typeface="Times New Roman" panose="02020603050405020304" pitchFamily="18" charset="0"/>
              </a:rPr>
              <a:t>Out of various activities in textile industry, chemical processing contributes about 70% of pollution. </a:t>
            </a:r>
          </a:p>
          <a:p>
            <a:r>
              <a:rPr lang="en-US" b="0" i="0" dirty="0">
                <a:solidFill>
                  <a:srgbClr val="000000"/>
                </a:solidFill>
                <a:effectLst/>
                <a:latin typeface="Times New Roman" panose="02020603050405020304" pitchFamily="18" charset="0"/>
                <a:cs typeface="Times New Roman" panose="02020603050405020304" pitchFamily="18" charset="0"/>
              </a:rPr>
              <a:t>It is well known that cotton mills consume large volume of water for various processes such as sizing, de-sizing, scouring, bleaching, mercerization, dyeing, printing, finishing and ultimately washing. </a:t>
            </a:r>
          </a:p>
          <a:p>
            <a:r>
              <a:rPr lang="en-US" b="0" i="0" dirty="0">
                <a:solidFill>
                  <a:srgbClr val="000000"/>
                </a:solidFill>
                <a:effectLst/>
                <a:latin typeface="Times New Roman" panose="02020603050405020304" pitchFamily="18" charset="0"/>
                <a:cs typeface="Times New Roman" panose="02020603050405020304" pitchFamily="18" charset="0"/>
              </a:rPr>
              <a:t>Due to the nature of various chemical processing of textiles, large volumes of waste water with numerous pollutants are discharged. </a:t>
            </a:r>
          </a:p>
          <a:p>
            <a:r>
              <a:rPr lang="en-US" b="0" i="0" dirty="0">
                <a:solidFill>
                  <a:srgbClr val="000000"/>
                </a:solidFill>
                <a:effectLst/>
                <a:latin typeface="Times New Roman" panose="02020603050405020304" pitchFamily="18" charset="0"/>
                <a:cs typeface="Times New Roman" panose="02020603050405020304" pitchFamily="18" charset="0"/>
              </a:rPr>
              <a:t>Since these streams of water affect the aquatic eco-system in number of ways such as depleting the dissolved oxygen content or settlement of suspended substances in anaerobic condition, a special attention needs to be paid. </a:t>
            </a:r>
          </a:p>
          <a:p>
            <a:r>
              <a:rPr lang="en-US" b="0" i="0" dirty="0">
                <a:solidFill>
                  <a:srgbClr val="000000"/>
                </a:solidFill>
                <a:effectLst/>
                <a:latin typeface="Times New Roman" panose="02020603050405020304" pitchFamily="18" charset="0"/>
                <a:cs typeface="Times New Roman" panose="02020603050405020304" pitchFamily="18" charset="0"/>
              </a:rPr>
              <a:t>Thus a study on different measures which can be adopted to treat the waste water discharged from textile chemical processing industries to protect and safeguard our surroundings from possible pollution problem has been the focus point of many recent investigations. </a:t>
            </a:r>
          </a:p>
          <a:p>
            <a:r>
              <a:rPr lang="en-US" b="0" i="0" dirty="0">
                <a:solidFill>
                  <a:srgbClr val="000000"/>
                </a:solidFill>
                <a:effectLst/>
                <a:latin typeface="Times New Roman" panose="02020603050405020304" pitchFamily="18" charset="0"/>
                <a:cs typeface="Times New Roman" panose="02020603050405020304" pitchFamily="18" charset="0"/>
              </a:rPr>
              <a:t>This communication highlights such studies carried out in the area of textile effluent treatment.</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7E0F89AB-041B-5C0E-4DB9-6BC0586D1324}"/>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D1172577-DF33-B361-4831-4EA2B3039AA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989757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61A4C3A-E7BF-1241-EB88-A642F576544E}"/>
              </a:ext>
            </a:extLst>
          </p:cNvPr>
          <p:cNvSpPr>
            <a:spLocks noGrp="1"/>
          </p:cNvSpPr>
          <p:nvPr>
            <p:ph idx="1"/>
          </p:nvPr>
        </p:nvSpPr>
        <p:spPr>
          <a:xfrm>
            <a:off x="847530" y="1278295"/>
            <a:ext cx="10515600" cy="5327877"/>
          </a:xfrm>
        </p:spPr>
        <p:txBody>
          <a:bodyPr>
            <a:normAutofit/>
          </a:bodyPr>
          <a:lstStyle/>
          <a:p>
            <a:pPr marL="0" indent="0">
              <a:buNone/>
            </a:pPr>
            <a:r>
              <a:rPr lang="en-US" sz="2400" b="1" i="0" u="sng" dirty="0">
                <a:solidFill>
                  <a:srgbClr val="000000"/>
                </a:solidFill>
                <a:effectLst/>
                <a:latin typeface="Times New Roman" panose="02020603050405020304" pitchFamily="18" charset="0"/>
                <a:cs typeface="Times New Roman" panose="02020603050405020304" pitchFamily="18" charset="0"/>
              </a:rPr>
              <a:t>SOURCES AND CAUSES OF GENERATION OF TEXTILE EFFLUENT:</a:t>
            </a:r>
          </a:p>
          <a:p>
            <a:r>
              <a:rPr lang="en-US" sz="2400" b="0" i="0" dirty="0">
                <a:solidFill>
                  <a:srgbClr val="000000"/>
                </a:solidFill>
                <a:effectLst/>
                <a:latin typeface="Times New Roman" panose="02020603050405020304" pitchFamily="18" charset="0"/>
                <a:cs typeface="Times New Roman" panose="02020603050405020304" pitchFamily="18" charset="0"/>
              </a:rPr>
              <a:t>Textile industry involves wide range of raw materials, machineries and processes to engineer the required shape and properties of the final product. </a:t>
            </a:r>
          </a:p>
          <a:p>
            <a:r>
              <a:rPr lang="en-US" sz="2400" b="0" i="0" dirty="0">
                <a:solidFill>
                  <a:srgbClr val="000000"/>
                </a:solidFill>
                <a:effectLst/>
                <a:latin typeface="Times New Roman" panose="02020603050405020304" pitchFamily="18" charset="0"/>
                <a:cs typeface="Times New Roman" panose="02020603050405020304" pitchFamily="18" charset="0"/>
              </a:rPr>
              <a:t>Waste stream generated in this industry is essentially based on water-based effluent generated in the various activities of wet processing of textiles. </a:t>
            </a:r>
          </a:p>
          <a:p>
            <a:r>
              <a:rPr lang="en-US" sz="2400" b="0" i="0" dirty="0">
                <a:solidFill>
                  <a:srgbClr val="000000"/>
                </a:solidFill>
                <a:effectLst/>
                <a:latin typeface="Times New Roman" panose="02020603050405020304" pitchFamily="18" charset="0"/>
                <a:cs typeface="Times New Roman" panose="02020603050405020304" pitchFamily="18" charset="0"/>
              </a:rPr>
              <a:t>The main cause of generation of this effluent is the use of huge volume of water either in the actual chemical processing or during re-processing in preparatory, dyeing, printing and finishing. </a:t>
            </a:r>
          </a:p>
          <a:p>
            <a:r>
              <a:rPr lang="en-US" sz="2400" b="0" i="0" dirty="0">
                <a:solidFill>
                  <a:srgbClr val="000000"/>
                </a:solidFill>
                <a:effectLst/>
                <a:latin typeface="Times New Roman" panose="02020603050405020304" pitchFamily="18" charset="0"/>
                <a:cs typeface="Times New Roman" panose="02020603050405020304" pitchFamily="18" charset="0"/>
              </a:rPr>
              <a:t>In fact, in a practical estimate, it has been found that 45% material in preparatory processing, 33% in dyeing and 22% are re-processed in finishing. </a:t>
            </a:r>
          </a:p>
          <a:p>
            <a:r>
              <a:rPr lang="en-US" sz="2400" b="0" i="0" dirty="0">
                <a:solidFill>
                  <a:srgbClr val="000000"/>
                </a:solidFill>
                <a:effectLst/>
                <a:latin typeface="Times New Roman" panose="02020603050405020304" pitchFamily="18" charset="0"/>
                <a:cs typeface="Times New Roman" panose="02020603050405020304" pitchFamily="18" charset="0"/>
              </a:rPr>
              <a:t>But where is the real problem? The fact is that the effluent generated in different steps is well beyond the standard and thus it is highly polluted and dangerous.</a:t>
            </a:r>
            <a:endParaRPr lang="en-IN" sz="24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4E730088-E21F-BBD5-00F8-E4E5C7CE45D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F5B28334-B514-093A-D529-F5BA68D8D09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866469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D243D1D-93A4-B0C1-3143-052D878D75FE}"/>
              </a:ext>
            </a:extLst>
          </p:cNvPr>
          <p:cNvSpPr>
            <a:spLocks noGrp="1"/>
          </p:cNvSpPr>
          <p:nvPr>
            <p:ph idx="1"/>
          </p:nvPr>
        </p:nvSpPr>
        <p:spPr>
          <a:xfrm>
            <a:off x="838200" y="774441"/>
            <a:ext cx="10515600" cy="5859624"/>
          </a:xfrm>
        </p:spPr>
        <p:txBody>
          <a:bodyPr>
            <a:normAutofit lnSpcReduction="10000"/>
          </a:bodyPr>
          <a:lstStyle/>
          <a:p>
            <a:r>
              <a:rPr lang="en-US" sz="2400" b="1" u="sng" dirty="0">
                <a:latin typeface="Times New Roman" panose="02020603050405020304" pitchFamily="18" charset="0"/>
                <a:cs typeface="Times New Roman" panose="02020603050405020304" pitchFamily="18" charset="0"/>
              </a:rPr>
              <a:t>CATEGORIZATION OF WASTE GENERATED IN TEXTILE INDUSTRY:</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t>
            </a:r>
          </a:p>
          <a:p>
            <a:r>
              <a:rPr lang="en-US" sz="1800" b="0" i="0" dirty="0">
                <a:solidFill>
                  <a:srgbClr val="000000"/>
                </a:solidFill>
                <a:effectLst/>
                <a:latin typeface="Times New Roman" panose="02020603050405020304" pitchFamily="18" charset="0"/>
                <a:cs typeface="Times New Roman" panose="02020603050405020304" pitchFamily="18" charset="0"/>
              </a:rPr>
              <a:t>Textile waste is broadly classified into four categories, each of having characteristics that demand different pollution prevention and treatment approaches. Such categories are discussed in the following sections:</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cs typeface="Times New Roman" panose="02020603050405020304" pitchFamily="18" charset="0"/>
              </a:rPr>
              <a:t>1.HARD TO TREAT WASTES:</a:t>
            </a:r>
            <a:endParaRPr lang="en-US" sz="1800" dirty="0">
              <a:latin typeface="Times New Roman" panose="02020603050405020304" pitchFamily="18" charset="0"/>
              <a:cs typeface="Times New Roman" panose="02020603050405020304" pitchFamily="18" charset="0"/>
            </a:endParaRPr>
          </a:p>
          <a:p>
            <a:r>
              <a:rPr lang="en-US" sz="1800" b="0" i="0" dirty="0">
                <a:solidFill>
                  <a:srgbClr val="000000"/>
                </a:solidFill>
                <a:effectLst/>
                <a:latin typeface="Times New Roman" panose="02020603050405020304" pitchFamily="18" charset="0"/>
                <a:cs typeface="Times New Roman" panose="02020603050405020304" pitchFamily="18" charset="0"/>
              </a:rPr>
              <a:t>This category of waste includes those that are persistent, resist treatment, or interfere with the operation of waste treatment facilities. </a:t>
            </a:r>
          </a:p>
          <a:p>
            <a:r>
              <a:rPr lang="en-US" sz="1800" b="0" i="0" dirty="0">
                <a:solidFill>
                  <a:srgbClr val="000000"/>
                </a:solidFill>
                <a:effectLst/>
                <a:latin typeface="Times New Roman" panose="02020603050405020304" pitchFamily="18" charset="0"/>
                <a:cs typeface="Times New Roman" panose="02020603050405020304" pitchFamily="18" charset="0"/>
              </a:rPr>
              <a:t>Non-biodegradable organic or inorganic materials are the chief sources of wastes, which contain color, metals, phenols, certain surfactants, toxic organic compounds, pesticides and phosphates. </a:t>
            </a:r>
          </a:p>
          <a:p>
            <a:r>
              <a:rPr lang="en-US" sz="1800" b="0" i="0" dirty="0">
                <a:solidFill>
                  <a:srgbClr val="000000"/>
                </a:solidFill>
                <a:effectLst/>
                <a:latin typeface="Times New Roman" panose="02020603050405020304" pitchFamily="18" charset="0"/>
                <a:cs typeface="Times New Roman" panose="02020603050405020304" pitchFamily="18" charset="0"/>
              </a:rPr>
              <a:t>The chief sources are:</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b="0" i="0" dirty="0">
                <a:solidFill>
                  <a:srgbClr val="000000"/>
                </a:solidFill>
                <a:effectLst/>
                <a:latin typeface="Times New Roman" panose="02020603050405020304" pitchFamily="18" charset="0"/>
                <a:cs typeface="Times New Roman" panose="02020603050405020304" pitchFamily="18" charset="0"/>
              </a:rPr>
              <a:t>Color &amp; metal - dyeing operation</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b="0" i="0" dirty="0">
                <a:solidFill>
                  <a:srgbClr val="000000"/>
                </a:solidFill>
                <a:effectLst/>
                <a:latin typeface="Times New Roman" panose="02020603050405020304" pitchFamily="18" charset="0"/>
                <a:cs typeface="Times New Roman" panose="02020603050405020304" pitchFamily="18" charset="0"/>
              </a:rPr>
              <a:t>Phosphates - preparatory processes and dyeing</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r>
              <a:rPr lang="en-US" sz="1800" b="0" i="0" dirty="0">
                <a:solidFill>
                  <a:srgbClr val="000000"/>
                </a:solidFill>
                <a:effectLst/>
                <a:latin typeface="Times New Roman" panose="02020603050405020304" pitchFamily="18" charset="0"/>
                <a:cs typeface="Times New Roman" panose="02020603050405020304" pitchFamily="18" charset="0"/>
              </a:rPr>
              <a:t>Non-biodegradable organic materials - surfactants</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r>
              <a:rPr lang="en-US" sz="1800" b="0" i="0" dirty="0">
                <a:solidFill>
                  <a:srgbClr val="000000"/>
                </a:solidFill>
                <a:effectLst/>
                <a:latin typeface="Times New Roman" panose="02020603050405020304" pitchFamily="18" charset="0"/>
                <a:cs typeface="Times New Roman" panose="02020603050405020304" pitchFamily="18" charset="0"/>
              </a:rPr>
              <a:t>Since these types of textile wastes are difficult to treat, the identification and elimination of their sources are the best possible ways to tackle the problem. </a:t>
            </a:r>
          </a:p>
          <a:p>
            <a:r>
              <a:rPr lang="en-US" sz="1800" b="0" i="0" dirty="0">
                <a:solidFill>
                  <a:srgbClr val="000000"/>
                </a:solidFill>
                <a:effectLst/>
                <a:latin typeface="Times New Roman" panose="02020603050405020304" pitchFamily="18" charset="0"/>
                <a:cs typeface="Times New Roman" panose="02020603050405020304" pitchFamily="18" charset="0"/>
              </a:rPr>
              <a:t>Some of the methods of prevention are chemical or process substitution, process control and optimization, recycle/reuse and better work practices.</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endParaRPr lang="en-IN" sz="18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369D909E-A93F-852C-5E1D-328C31EA6E01}"/>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B8EA52B4-7161-5841-9B27-86493B0FC96A}"/>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87925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818EC2-0635-A35B-7BA7-3D7BFD4C5470}"/>
              </a:ext>
            </a:extLst>
          </p:cNvPr>
          <p:cNvSpPr>
            <a:spLocks noGrp="1"/>
          </p:cNvSpPr>
          <p:nvPr>
            <p:ph idx="1"/>
          </p:nvPr>
        </p:nvSpPr>
        <p:spPr>
          <a:xfrm>
            <a:off x="1006151" y="634482"/>
            <a:ext cx="10515600" cy="5859624"/>
          </a:xfrm>
        </p:spPr>
        <p:txBody>
          <a:bodyPr>
            <a:normAutofit fontScale="850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2. HAZARDOUS OR TOXIC WASTES</a:t>
            </a:r>
            <a:endParaRPr lang="en-US" b="1" u="sng" dirty="0">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These wastes are a subgroup of hard to treat wastes. </a:t>
            </a:r>
          </a:p>
          <a:p>
            <a:r>
              <a:rPr lang="en-US" b="0" i="0" dirty="0">
                <a:solidFill>
                  <a:srgbClr val="000000"/>
                </a:solidFill>
                <a:effectLst/>
                <a:latin typeface="Times New Roman" panose="02020603050405020304" pitchFamily="18" charset="0"/>
                <a:cs typeface="Times New Roman" panose="02020603050405020304" pitchFamily="18" charset="0"/>
              </a:rPr>
              <a:t>But, owing to their substantial impact on the environment, they are treated as a separate class. </a:t>
            </a:r>
          </a:p>
          <a:p>
            <a:r>
              <a:rPr lang="en-US" b="0" i="0" dirty="0">
                <a:solidFill>
                  <a:srgbClr val="000000"/>
                </a:solidFill>
                <a:effectLst/>
                <a:latin typeface="Times New Roman" panose="02020603050405020304" pitchFamily="18" charset="0"/>
                <a:cs typeface="Times New Roman" panose="02020603050405020304" pitchFamily="18" charset="0"/>
              </a:rPr>
              <a:t>In textiles, hazardous or toxic wastes include metals, chlorinated solvents, non-biodegradable or volatile organic materials. </a:t>
            </a:r>
          </a:p>
          <a:p>
            <a:r>
              <a:rPr lang="en-US" b="0" i="0" dirty="0">
                <a:solidFill>
                  <a:srgbClr val="000000"/>
                </a:solidFill>
                <a:effectLst/>
                <a:latin typeface="Times New Roman" panose="02020603050405020304" pitchFamily="18" charset="0"/>
                <a:cs typeface="Times New Roman" panose="02020603050405020304" pitchFamily="18" charset="0"/>
              </a:rPr>
              <a:t>Some of these materials often are used for non-process applications such as machine cleaning.</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i="0" u="sng" dirty="0">
                <a:solidFill>
                  <a:srgbClr val="000000"/>
                </a:solidFill>
                <a:effectLst/>
                <a:latin typeface="Times New Roman" panose="02020603050405020304" pitchFamily="18" charset="0"/>
                <a:cs typeface="Times New Roman" panose="02020603050405020304" pitchFamily="18" charset="0"/>
              </a:rPr>
              <a:t>3. HIGH VOLUME WASTES</a:t>
            </a:r>
            <a:endParaRPr lang="en-US" dirty="0">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Large volume of wastes is sometimes a problem for the textile processing units. Most common large volume wastes include:</a:t>
            </a:r>
          </a:p>
          <a:p>
            <a:r>
              <a:rPr lang="en-US" b="0" i="0" dirty="0">
                <a:solidFill>
                  <a:srgbClr val="000000"/>
                </a:solidFill>
                <a:effectLst/>
                <a:latin typeface="Times New Roman" panose="02020603050405020304" pitchFamily="18" charset="0"/>
                <a:cs typeface="Times New Roman" panose="02020603050405020304" pitchFamily="18" charset="0"/>
              </a:rPr>
              <a:t>High volume of waste water</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Wash water from preparation and continuous dyeing processes and alkaline wastes from preparatory processes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Batch dye waste containing large amounts of salt, acid or alkali</a:t>
            </a:r>
            <a:endParaRPr lang="en-US" dirty="0">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These wastes sometimes can be reduced by recycle or reuse as well as by process and equipment modification.</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5E085B59-A124-C36E-0CDD-0C5CCE9F252C}"/>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94566D11-C977-D28F-AFAF-BB28F33E664C}"/>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4270950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467D5C0-4119-3C43-C5C0-9EA6C135AFB3}"/>
              </a:ext>
            </a:extLst>
          </p:cNvPr>
          <p:cNvSpPr>
            <a:spLocks noGrp="1"/>
          </p:cNvSpPr>
          <p:nvPr>
            <p:ph idx="1"/>
          </p:nvPr>
        </p:nvSpPr>
        <p:spPr>
          <a:xfrm>
            <a:off x="838200" y="1203649"/>
            <a:ext cx="10515600" cy="4973314"/>
          </a:xfrm>
        </p:spPr>
        <p:txBody>
          <a:bodyPr>
            <a:normAutofit/>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4.DISPERSIBLE WASTES:</a:t>
            </a:r>
          </a:p>
          <a:p>
            <a:r>
              <a:rPr lang="en-US" b="0" i="0" dirty="0">
                <a:solidFill>
                  <a:srgbClr val="000000"/>
                </a:solidFill>
                <a:effectLst/>
                <a:latin typeface="Times New Roman" panose="02020603050405020304" pitchFamily="18" charset="0"/>
                <a:cs typeface="Times New Roman" panose="02020603050405020304" pitchFamily="18" charset="0"/>
              </a:rPr>
              <a:t>The following operations in textile industry generate highly dispersible waste:</a:t>
            </a:r>
          </a:p>
          <a:p>
            <a:r>
              <a:rPr lang="en-US" b="0" i="0" dirty="0">
                <a:solidFill>
                  <a:srgbClr val="000000"/>
                </a:solidFill>
                <a:effectLst/>
                <a:latin typeface="Times New Roman" panose="02020603050405020304" pitchFamily="18" charset="0"/>
                <a:cs typeface="Times New Roman" panose="02020603050405020304" pitchFamily="18" charset="0"/>
              </a:rPr>
              <a:t>Waste stream from continuous operation (e.g. preparatory, dyeing, printing and finishing)</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Print paste (printing screen, squeeze and drum cleaning)</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Lint (preparatory, dyeing and washing operations)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Foam from coating operations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Solvents from machine cleaning</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Still bottoms from solvent recovery (dry cleaning operation)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Batch dumps of unused processing (finishing mixes)</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84F6AA41-DB8D-A115-F8D8-A0AD522A9BB7}"/>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4BA12469-1CD0-F25A-562D-C7392479921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2463261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A20EF8F-1A84-8C13-7644-7B96787C0847}"/>
              </a:ext>
            </a:extLst>
          </p:cNvPr>
          <p:cNvSpPr>
            <a:spLocks noGrp="1"/>
          </p:cNvSpPr>
          <p:nvPr>
            <p:ph idx="1"/>
          </p:nvPr>
        </p:nvSpPr>
        <p:spPr>
          <a:xfrm>
            <a:off x="905068" y="578498"/>
            <a:ext cx="10448731" cy="6279502"/>
          </a:xfrm>
        </p:spPr>
        <p:txBody>
          <a:bodyPr>
            <a:normAutofit fontScale="775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SEARCH FOR SOLUTION</a:t>
            </a:r>
            <a:endParaRPr lang="en-US" dirty="0">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Each type of waste / waste stream represents an individual problem which can be solved only by taking into consideration the following factors: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a:t>
            </a:r>
            <a:r>
              <a:rPr lang="en-US" b="0" i="0" dirty="0" err="1">
                <a:solidFill>
                  <a:srgbClr val="000000"/>
                </a:solidFill>
                <a:effectLst/>
                <a:latin typeface="Times New Roman" panose="02020603050405020304" pitchFamily="18" charset="0"/>
                <a:cs typeface="Times New Roman" panose="02020603050405020304" pitchFamily="18" charset="0"/>
              </a:rPr>
              <a:t>i</a:t>
            </a:r>
            <a:r>
              <a:rPr lang="en-US" b="0" i="0" dirty="0">
                <a:solidFill>
                  <a:srgbClr val="000000"/>
                </a:solidFill>
                <a:effectLst/>
                <a:latin typeface="Times New Roman" panose="02020603050405020304" pitchFamily="18" charset="0"/>
                <a:cs typeface="Times New Roman" panose="02020603050405020304" pitchFamily="18" charset="0"/>
              </a:rPr>
              <a:t>)Local conditions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(ii)Dyestuff and chemical used</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(iii)Amount and composition of the waste water</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(iv)Local drainage conditions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(v)Region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(vi)Main sewage channel</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(vii)Sewage characteristics etc.</a:t>
            </a:r>
          </a:p>
          <a:p>
            <a:r>
              <a:rPr lang="en-US" b="0" i="0" dirty="0">
                <a:solidFill>
                  <a:srgbClr val="000000"/>
                </a:solidFill>
                <a:effectLst/>
                <a:latin typeface="Times New Roman" panose="02020603050405020304" pitchFamily="18" charset="0"/>
                <a:cs typeface="Times New Roman" panose="02020603050405020304" pitchFamily="18" charset="0"/>
              </a:rPr>
              <a:t>Our aim is to adopt technologies giving minimum or zero environmental pollution.</a:t>
            </a:r>
          </a:p>
          <a:p>
            <a:r>
              <a:rPr lang="en-US" b="0" i="0" dirty="0">
                <a:solidFill>
                  <a:srgbClr val="000000"/>
                </a:solidFill>
                <a:effectLst/>
                <a:latin typeface="Times New Roman" panose="02020603050405020304" pitchFamily="18" charset="0"/>
                <a:cs typeface="Times New Roman" panose="02020603050405020304" pitchFamily="18" charset="0"/>
              </a:rPr>
              <a:t> Effluents treatment plants are the most widely accepted approaches towards achieving environmental safety. </a:t>
            </a:r>
          </a:p>
          <a:p>
            <a:r>
              <a:rPr lang="en-US" b="0" i="0" dirty="0">
                <a:solidFill>
                  <a:srgbClr val="000000"/>
                </a:solidFill>
                <a:effectLst/>
                <a:latin typeface="Times New Roman" panose="02020603050405020304" pitchFamily="18" charset="0"/>
                <a:cs typeface="Times New Roman" panose="02020603050405020304" pitchFamily="18" charset="0"/>
              </a:rPr>
              <a:t>But, unfortunately, no single treatment methodology is suitable or universally adoptable for any kind of effluent treatment. </a:t>
            </a:r>
          </a:p>
          <a:p>
            <a:r>
              <a:rPr lang="en-US" b="0" i="0" dirty="0">
                <a:solidFill>
                  <a:srgbClr val="000000"/>
                </a:solidFill>
                <a:effectLst/>
                <a:latin typeface="Times New Roman" panose="02020603050405020304" pitchFamily="18" charset="0"/>
                <a:cs typeface="Times New Roman" panose="02020603050405020304" pitchFamily="18" charset="0"/>
              </a:rPr>
              <a:t>For instance, in the past, biological treatment systems had been used extensively but they are not efficient for the color removal of the more resistant dyes. </a:t>
            </a:r>
          </a:p>
          <a:p>
            <a:r>
              <a:rPr lang="en-US" b="0" i="0" dirty="0">
                <a:solidFill>
                  <a:srgbClr val="000000"/>
                </a:solidFill>
                <a:effectLst/>
                <a:latin typeface="Times New Roman" panose="02020603050405020304" pitchFamily="18" charset="0"/>
                <a:cs typeface="Times New Roman" panose="02020603050405020304" pitchFamily="18" charset="0"/>
              </a:rPr>
              <a:t>Therefore, the treatment of waste stream is done by various methods, which include physical, chemical and biological treatment depending on pollution load. </a:t>
            </a:r>
          </a:p>
          <a:p>
            <a:r>
              <a:rPr lang="en-US" b="0" i="0" dirty="0">
                <a:solidFill>
                  <a:srgbClr val="000000"/>
                </a:solidFill>
                <a:effectLst/>
                <a:latin typeface="Times New Roman" panose="02020603050405020304" pitchFamily="18" charset="0"/>
                <a:cs typeface="Times New Roman" panose="02020603050405020304" pitchFamily="18" charset="0"/>
              </a:rPr>
              <a:t>The treatment processes may be categorized into preliminary, primary, secondary and tertiary treatment process.</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683D7DD2-7969-BBCD-348D-F9E8BEB99555}"/>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F1189C09-D9A2-9ADB-4F9E-C5D6858D463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7281773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9CF21DE-4E84-EAC9-A2AD-9FD4EF358AFE}"/>
              </a:ext>
            </a:extLst>
          </p:cNvPr>
          <p:cNvSpPr>
            <a:spLocks noGrp="1"/>
          </p:cNvSpPr>
          <p:nvPr>
            <p:ph idx="1"/>
          </p:nvPr>
        </p:nvSpPr>
        <p:spPr>
          <a:xfrm>
            <a:off x="1034143" y="737119"/>
            <a:ext cx="10515600" cy="6214187"/>
          </a:xfrm>
        </p:spPr>
        <p:txBody>
          <a:bodyPr>
            <a:normAutofit fontScale="625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CLASSIFICATION OF WASTE WATER TREATMENT PROCESS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PRIMARY TREATMENT:</a:t>
            </a:r>
            <a:endParaRPr lang="en-US" b="1" u="sng" dirty="0">
              <a:solidFill>
                <a:srgbClr val="000000"/>
              </a:solidFill>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After the removal of gross solids, gritty materials and excessive quantities of oil and grease, the next step is to remove the remaining suspended solids as much as possible. </a:t>
            </a:r>
          </a:p>
          <a:p>
            <a:r>
              <a:rPr lang="en-US" b="0" i="0" dirty="0">
                <a:solidFill>
                  <a:srgbClr val="000000"/>
                </a:solidFill>
                <a:effectLst/>
                <a:latin typeface="Times New Roman" panose="02020603050405020304" pitchFamily="18" charset="0"/>
                <a:cs typeface="Times New Roman" panose="02020603050405020304" pitchFamily="18" charset="0"/>
              </a:rPr>
              <a:t>This step is aimed at reducing the strength of the waste water and also to facilitate secondary treatment.</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SCREENING: </a:t>
            </a:r>
          </a:p>
          <a:p>
            <a:r>
              <a:rPr lang="en-US" b="0" i="0" dirty="0">
                <a:solidFill>
                  <a:srgbClr val="000000"/>
                </a:solidFill>
                <a:effectLst/>
                <a:latin typeface="Times New Roman" panose="02020603050405020304" pitchFamily="18" charset="0"/>
                <a:cs typeface="Times New Roman" panose="02020603050405020304" pitchFamily="18" charset="0"/>
              </a:rPr>
              <a:t>Coarse suspended matters such as rags, pieces of fabric, fibers, yarns and lint are removed. </a:t>
            </a:r>
          </a:p>
          <a:p>
            <a:r>
              <a:rPr lang="en-US" b="0" i="0" dirty="0">
                <a:solidFill>
                  <a:srgbClr val="000000"/>
                </a:solidFill>
                <a:effectLst/>
                <a:latin typeface="Times New Roman" panose="02020603050405020304" pitchFamily="18" charset="0"/>
                <a:cs typeface="Times New Roman" panose="02020603050405020304" pitchFamily="18" charset="0"/>
              </a:rPr>
              <a:t>Bar screens and mechanically cleaned fine screens remove most of the fibers. </a:t>
            </a:r>
          </a:p>
          <a:p>
            <a:r>
              <a:rPr lang="en-US" b="0" i="0" dirty="0">
                <a:solidFill>
                  <a:srgbClr val="000000"/>
                </a:solidFill>
                <a:effectLst/>
                <a:latin typeface="Times New Roman" panose="02020603050405020304" pitchFamily="18" charset="0"/>
                <a:cs typeface="Times New Roman" panose="02020603050405020304" pitchFamily="18" charset="0"/>
              </a:rPr>
              <a:t>The suspended fibers have to be removed prior to secondary biological treatment; otherwise they may affect the secondary treatment system. </a:t>
            </a:r>
          </a:p>
          <a:p>
            <a:r>
              <a:rPr lang="en-US" b="0" i="0" dirty="0">
                <a:solidFill>
                  <a:srgbClr val="000000"/>
                </a:solidFill>
                <a:effectLst/>
                <a:latin typeface="Times New Roman" panose="02020603050405020304" pitchFamily="18" charset="0"/>
                <a:cs typeface="Times New Roman" panose="02020603050405020304" pitchFamily="18" charset="0"/>
              </a:rPr>
              <a:t>They are reported to clog trickling filters, seals or carbon beads.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SEDIMENTATION: </a:t>
            </a:r>
          </a:p>
          <a:p>
            <a:r>
              <a:rPr lang="en-US" b="0" i="0" dirty="0">
                <a:solidFill>
                  <a:srgbClr val="000000"/>
                </a:solidFill>
                <a:effectLst/>
                <a:latin typeface="Times New Roman" panose="02020603050405020304" pitchFamily="18" charset="0"/>
                <a:cs typeface="Times New Roman" panose="02020603050405020304" pitchFamily="18" charset="0"/>
              </a:rPr>
              <a:t>The suspended matter in textile effluent can be removed efficiently and economically by sedimentation. </a:t>
            </a:r>
          </a:p>
          <a:p>
            <a:r>
              <a:rPr lang="en-US" b="0" i="0" dirty="0">
                <a:solidFill>
                  <a:srgbClr val="000000"/>
                </a:solidFill>
                <a:effectLst/>
                <a:latin typeface="Times New Roman" panose="02020603050405020304" pitchFamily="18" charset="0"/>
                <a:cs typeface="Times New Roman" panose="02020603050405020304" pitchFamily="18" charset="0"/>
              </a:rPr>
              <a:t>This process is particularly useful for treatment of wastes containing high percentage of settable solids or when the waste is subjected to combined treatment with sewage. </a:t>
            </a:r>
          </a:p>
          <a:p>
            <a:r>
              <a:rPr lang="en-US" b="0" i="0" dirty="0">
                <a:solidFill>
                  <a:srgbClr val="000000"/>
                </a:solidFill>
                <a:effectLst/>
                <a:latin typeface="Times New Roman" panose="02020603050405020304" pitchFamily="18" charset="0"/>
                <a:cs typeface="Times New Roman" panose="02020603050405020304" pitchFamily="18" charset="0"/>
              </a:rPr>
              <a:t> sedimentation tanks are designed to enable smaller and lighter particles to settle under gravity. </a:t>
            </a:r>
          </a:p>
          <a:p>
            <a:r>
              <a:rPr lang="en-US" b="0" i="0" dirty="0">
                <a:solidFill>
                  <a:srgbClr val="000000"/>
                </a:solidFill>
                <a:effectLst/>
                <a:latin typeface="Times New Roman" panose="02020603050405020304" pitchFamily="18" charset="0"/>
                <a:cs typeface="Times New Roman" panose="02020603050405020304" pitchFamily="18" charset="0"/>
              </a:rPr>
              <a:t>The most common equipment used includes horizontal flow sedimentation tanks and </a:t>
            </a:r>
            <a:r>
              <a:rPr lang="en-US" b="0" i="0" dirty="0" err="1">
                <a:solidFill>
                  <a:srgbClr val="000000"/>
                </a:solidFill>
                <a:effectLst/>
                <a:latin typeface="Times New Roman" panose="02020603050405020304" pitchFamily="18" charset="0"/>
                <a:cs typeface="Times New Roman" panose="02020603050405020304" pitchFamily="18" charset="0"/>
              </a:rPr>
              <a:t>centre</a:t>
            </a:r>
            <a:r>
              <a:rPr lang="en-US" b="0" i="0" dirty="0">
                <a:solidFill>
                  <a:srgbClr val="000000"/>
                </a:solidFill>
                <a:effectLst/>
                <a:latin typeface="Times New Roman" panose="02020603050405020304" pitchFamily="18" charset="0"/>
                <a:cs typeface="Times New Roman" panose="02020603050405020304" pitchFamily="18" charset="0"/>
              </a:rPr>
              <a:t>-feed circular clarifiers. </a:t>
            </a:r>
          </a:p>
          <a:p>
            <a:r>
              <a:rPr lang="en-US" b="0" i="0" dirty="0">
                <a:solidFill>
                  <a:srgbClr val="000000"/>
                </a:solidFill>
                <a:effectLst/>
                <a:latin typeface="Times New Roman" panose="02020603050405020304" pitchFamily="18" charset="0"/>
                <a:cs typeface="Times New Roman" panose="02020603050405020304" pitchFamily="18" charset="0"/>
              </a:rPr>
              <a:t>The settled sludge is removed from the sedimentation tanks by mechanical scrapping into hoppers and pumping it out subsequently.</a:t>
            </a:r>
            <a:br>
              <a:rPr lang="en-US" b="0" i="0" dirty="0">
                <a:solidFill>
                  <a:srgbClr val="000000"/>
                </a:solidFill>
                <a:effectLst/>
                <a:latin typeface="Times New Roman" panose="02020603050405020304" pitchFamily="18" charset="0"/>
                <a:cs typeface="Times New Roman" panose="02020603050405020304" pitchFamily="18" charset="0"/>
              </a:rPr>
            </a:br>
            <a:endParaRPr lang="en-US" b="0" i="0" dirty="0">
              <a:solidFill>
                <a:srgbClr val="000000"/>
              </a:solidFill>
              <a:effectLst/>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5742262A-F646-1286-ADE8-5EAC5921A80A}"/>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55C03819-9AE9-377A-EF42-7D2387F99938}"/>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6985726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31E45D-973C-388B-BCF7-7722AAD8A732}"/>
              </a:ext>
            </a:extLst>
          </p:cNvPr>
          <p:cNvSpPr>
            <a:spLocks noGrp="1"/>
          </p:cNvSpPr>
          <p:nvPr>
            <p:ph idx="1"/>
          </p:nvPr>
        </p:nvSpPr>
        <p:spPr>
          <a:xfrm>
            <a:off x="940837" y="457200"/>
            <a:ext cx="10515600" cy="6270171"/>
          </a:xfrm>
        </p:spPr>
        <p:txBody>
          <a:bodyPr>
            <a:normAutofit fontScale="775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EQUALIZATION: </a:t>
            </a:r>
          </a:p>
          <a:p>
            <a:r>
              <a:rPr lang="en-US" b="0" i="0" dirty="0">
                <a:solidFill>
                  <a:srgbClr val="000000"/>
                </a:solidFill>
                <a:effectLst/>
                <a:latin typeface="Times New Roman" panose="02020603050405020304" pitchFamily="18" charset="0"/>
                <a:cs typeface="Times New Roman" panose="02020603050405020304" pitchFamily="18" charset="0"/>
              </a:rPr>
              <a:t>Effluent streams are collected into sump pit. </a:t>
            </a:r>
          </a:p>
          <a:p>
            <a:r>
              <a:rPr lang="en-US" b="0" i="0" dirty="0">
                <a:solidFill>
                  <a:srgbClr val="000000"/>
                </a:solidFill>
                <a:effectLst/>
                <a:latin typeface="Times New Roman" panose="02020603050405020304" pitchFamily="18" charset="0"/>
                <a:cs typeface="Times New Roman" panose="02020603050405020304" pitchFamily="18" charset="0"/>
              </a:rPr>
              <a:t>Sometimes mixed effluents are stirred by rotating agitators or by blowing compressed air from below. </a:t>
            </a:r>
          </a:p>
          <a:p>
            <a:r>
              <a:rPr lang="en-US" b="0" i="0" dirty="0">
                <a:solidFill>
                  <a:srgbClr val="000000"/>
                </a:solidFill>
                <a:effectLst/>
                <a:latin typeface="Times New Roman" panose="02020603050405020304" pitchFamily="18" charset="0"/>
                <a:cs typeface="Times New Roman" panose="02020603050405020304" pitchFamily="18" charset="0"/>
              </a:rPr>
              <a:t>The pit has a conical bottom for enhancing the settling of solid particles.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NEUTRALISATION :</a:t>
            </a:r>
          </a:p>
          <a:p>
            <a:r>
              <a:rPr lang="en-US" b="0" i="0" dirty="0">
                <a:solidFill>
                  <a:srgbClr val="000000"/>
                </a:solidFill>
                <a:effectLst/>
                <a:latin typeface="Times New Roman" panose="02020603050405020304" pitchFamily="18" charset="0"/>
                <a:cs typeface="Times New Roman" panose="02020603050405020304" pitchFamily="18" charset="0"/>
              </a:rPr>
              <a:t>Normally, pH values of cotton finishing effluents are on the alkaline side. </a:t>
            </a:r>
          </a:p>
          <a:p>
            <a:r>
              <a:rPr lang="en-US" b="0" i="0" dirty="0">
                <a:solidFill>
                  <a:srgbClr val="000000"/>
                </a:solidFill>
                <a:effectLst/>
                <a:latin typeface="Times New Roman" panose="02020603050405020304" pitchFamily="18" charset="0"/>
                <a:cs typeface="Times New Roman" panose="02020603050405020304" pitchFamily="18" charset="0"/>
              </a:rPr>
              <a:t>Hence, pH value of equalized effluent should be adjusted. </a:t>
            </a:r>
          </a:p>
          <a:p>
            <a:r>
              <a:rPr lang="en-US" b="0" i="0" dirty="0">
                <a:solidFill>
                  <a:srgbClr val="000000"/>
                </a:solidFill>
                <a:effectLst/>
                <a:latin typeface="Times New Roman" panose="02020603050405020304" pitchFamily="18" charset="0"/>
                <a:cs typeface="Times New Roman" panose="02020603050405020304" pitchFamily="18" charset="0"/>
              </a:rPr>
              <a:t>Use of dilute sulphuric acid and boiler flue gas rich in carbon dioxide are not uncommon.</a:t>
            </a:r>
          </a:p>
          <a:p>
            <a:r>
              <a:rPr lang="en-US" b="0" i="0" dirty="0">
                <a:solidFill>
                  <a:srgbClr val="000000"/>
                </a:solidFill>
                <a:effectLst/>
                <a:latin typeface="Times New Roman" panose="02020603050405020304" pitchFamily="18" charset="0"/>
                <a:cs typeface="Times New Roman" panose="02020603050405020304" pitchFamily="18" charset="0"/>
              </a:rPr>
              <a:t>Since most of the secondary biological treatments are effective in the pH 5 to 9, neutralization step is an important process to facilitate.</a:t>
            </a:r>
            <a:endParaRPr lang="en-US" dirty="0">
              <a:latin typeface="Times New Roman" panose="02020603050405020304" pitchFamily="18" charset="0"/>
              <a:cs typeface="Times New Roman" panose="02020603050405020304" pitchFamily="18" charset="0"/>
            </a:endParaRP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CHEMICAL COAGULATION AND MECHANICAL FLOCCULATION: </a:t>
            </a:r>
          </a:p>
          <a:p>
            <a:r>
              <a:rPr lang="en-US" b="0" i="0" dirty="0">
                <a:solidFill>
                  <a:srgbClr val="000000"/>
                </a:solidFill>
                <a:effectLst/>
                <a:latin typeface="Times New Roman" panose="02020603050405020304" pitchFamily="18" charset="0"/>
                <a:cs typeface="Times New Roman" panose="02020603050405020304" pitchFamily="18" charset="0"/>
              </a:rPr>
              <a:t>Finely divided suspended solids and colloidal particles cannot be efficiently removed by simple sedimentation by gravity. </a:t>
            </a:r>
          </a:p>
          <a:p>
            <a:r>
              <a:rPr lang="en-US" b="0" i="0" dirty="0">
                <a:solidFill>
                  <a:srgbClr val="000000"/>
                </a:solidFill>
                <a:effectLst/>
                <a:latin typeface="Times New Roman" panose="02020603050405020304" pitchFamily="18" charset="0"/>
                <a:cs typeface="Times New Roman" panose="02020603050405020304" pitchFamily="18" charset="0"/>
              </a:rPr>
              <a:t>In such cases, mechanical flocculation or chemical coagulation is employed. </a:t>
            </a:r>
          </a:p>
          <a:p>
            <a:r>
              <a:rPr lang="en-US" b="0" i="0" dirty="0">
                <a:solidFill>
                  <a:srgbClr val="000000"/>
                </a:solidFill>
                <a:effectLst/>
                <a:latin typeface="Times New Roman" panose="02020603050405020304" pitchFamily="18" charset="0"/>
                <a:cs typeface="Times New Roman" panose="02020603050405020304" pitchFamily="18" charset="0"/>
              </a:rPr>
              <a:t>In mechanical flocculation, the textile waste water is passed through a tank under gentle stirring; the finely divided suspended solids coalesce into larger particles and settle out.</a:t>
            </a:r>
          </a:p>
          <a:p>
            <a:r>
              <a:rPr lang="en-US" b="0" i="0" dirty="0">
                <a:solidFill>
                  <a:srgbClr val="000000"/>
                </a:solidFill>
                <a:effectLst/>
                <a:latin typeface="Times New Roman" panose="02020603050405020304" pitchFamily="18" charset="0"/>
                <a:cs typeface="Times New Roman" panose="02020603050405020304" pitchFamily="18" charset="0"/>
              </a:rPr>
              <a:t> Specialized equipment such as clariflocculator is also available, wherein flocculation chamber is a part of a sedimentation tank.</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5850EB1B-0095-7D88-9B57-AB439BAE88FD}"/>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C1BD70A2-58BB-7BF8-5CC7-EC717C776569}"/>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4197452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2CD1F03-0322-56E0-2527-5C08BBA7C65A}"/>
              </a:ext>
            </a:extLst>
          </p:cNvPr>
          <p:cNvSpPr>
            <a:spLocks noGrp="1"/>
          </p:cNvSpPr>
          <p:nvPr>
            <p:ph idx="1"/>
          </p:nvPr>
        </p:nvSpPr>
        <p:spPr>
          <a:xfrm>
            <a:off x="819539" y="1399592"/>
            <a:ext cx="10515600" cy="4553436"/>
          </a:xfrm>
        </p:spPr>
        <p:txBody>
          <a:bodyPr>
            <a:normAutofit fontScale="85000" lnSpcReduction="10000"/>
          </a:bodyPr>
          <a:lstStyle/>
          <a:p>
            <a:r>
              <a:rPr lang="en-US" b="0" i="0" dirty="0">
                <a:solidFill>
                  <a:srgbClr val="000000"/>
                </a:solidFill>
                <a:effectLst/>
                <a:latin typeface="Times New Roman" panose="02020603050405020304" pitchFamily="18" charset="0"/>
                <a:cs typeface="Times New Roman" panose="02020603050405020304" pitchFamily="18" charset="0"/>
              </a:rPr>
              <a:t>In order to alter the physical state of colloidal and suspended particles and to facilitate their removal by sedimentation, chemical coagulants are used. </a:t>
            </a:r>
          </a:p>
          <a:p>
            <a:r>
              <a:rPr lang="en-US" b="0" i="0" dirty="0">
                <a:solidFill>
                  <a:srgbClr val="000000"/>
                </a:solidFill>
                <a:effectLst/>
                <a:latin typeface="Times New Roman" panose="02020603050405020304" pitchFamily="18" charset="0"/>
                <a:cs typeface="Times New Roman" panose="02020603050405020304" pitchFamily="18" charset="0"/>
              </a:rPr>
              <a:t>It is a controlled process, which forms a floc (flocculent precipitate) and results in obtaining a clear effluent free from matter in suspension or in the colloidal state. </a:t>
            </a:r>
          </a:p>
          <a:p>
            <a:r>
              <a:rPr lang="en-US" b="0" i="0" dirty="0">
                <a:solidFill>
                  <a:srgbClr val="000000"/>
                </a:solidFill>
                <a:effectLst/>
                <a:latin typeface="Times New Roman" panose="02020603050405020304" pitchFamily="18" charset="0"/>
                <a:cs typeface="Times New Roman" panose="02020603050405020304" pitchFamily="18" charset="0"/>
              </a:rPr>
              <a:t>The degree of clarification obtained also depends on the quantity of chemicals used. </a:t>
            </a:r>
          </a:p>
          <a:p>
            <a:r>
              <a:rPr lang="en-US" b="0" i="0" dirty="0">
                <a:solidFill>
                  <a:srgbClr val="000000"/>
                </a:solidFill>
                <a:effectLst/>
                <a:latin typeface="Times New Roman" panose="02020603050405020304" pitchFamily="18" charset="0"/>
                <a:cs typeface="Times New Roman" panose="02020603050405020304" pitchFamily="18" charset="0"/>
              </a:rPr>
              <a:t>In this method, 80-90% of the total suspended matter, 40-70% of BOD, 5days, 30-60% of the COD and 80-90% of the bacteria can be removed.</a:t>
            </a:r>
          </a:p>
          <a:p>
            <a:r>
              <a:rPr lang="en-US" b="0" i="0" dirty="0">
                <a:solidFill>
                  <a:srgbClr val="000000"/>
                </a:solidFill>
                <a:effectLst/>
                <a:latin typeface="Times New Roman" panose="02020603050405020304" pitchFamily="18" charset="0"/>
                <a:cs typeface="Times New Roman" panose="02020603050405020304" pitchFamily="18" charset="0"/>
              </a:rPr>
              <a:t>However, in plain sedimentation, only 50-70% of the total suspended matter and 30-40% of the organic matter settles out. </a:t>
            </a:r>
          </a:p>
          <a:p>
            <a:r>
              <a:rPr lang="en-US" b="0" i="0" dirty="0">
                <a:solidFill>
                  <a:srgbClr val="000000"/>
                </a:solidFill>
                <a:effectLst/>
                <a:latin typeface="Times New Roman" panose="02020603050405020304" pitchFamily="18" charset="0"/>
                <a:cs typeface="Times New Roman" panose="02020603050405020304" pitchFamily="18" charset="0"/>
              </a:rPr>
              <a:t>Most commonly used chemicals for chemical coagulation are alum, ferric chloride, ferric sulphate, ferrous sulphate and lime.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1B20B513-6DB5-767E-4EB6-BEB07F5622A8}"/>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F5A1E23B-9C63-E75D-E9CE-B6935640852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100827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588CC9C-E0AE-DD19-CAEF-BF06025ED123}"/>
              </a:ext>
            </a:extLst>
          </p:cNvPr>
          <p:cNvSpPr>
            <a:spLocks noGrp="1"/>
          </p:cNvSpPr>
          <p:nvPr>
            <p:ph idx="1"/>
          </p:nvPr>
        </p:nvSpPr>
        <p:spPr>
          <a:xfrm>
            <a:off x="1043473" y="307906"/>
            <a:ext cx="10515600" cy="6550094"/>
          </a:xfrm>
        </p:spPr>
        <p:txBody>
          <a:bodyPr>
            <a:normAutofit lnSpcReduction="10000"/>
          </a:bodyPr>
          <a:lstStyle/>
          <a:p>
            <a:pPr marL="0" indent="0">
              <a:buNone/>
            </a:pPr>
            <a:r>
              <a:rPr lang="en-US" sz="2000" b="1" i="0" u="sng" dirty="0">
                <a:solidFill>
                  <a:srgbClr val="000000"/>
                </a:solidFill>
                <a:effectLst/>
                <a:latin typeface="Times New Roman" panose="02020603050405020304" pitchFamily="18" charset="0"/>
                <a:cs typeface="Times New Roman" panose="02020603050405020304" pitchFamily="18" charset="0"/>
              </a:rPr>
              <a:t>SECONDARY TREATMENT:</a:t>
            </a:r>
          </a:p>
          <a:p>
            <a:r>
              <a:rPr lang="en-US" sz="2000" b="0" i="0" dirty="0">
                <a:solidFill>
                  <a:srgbClr val="000000"/>
                </a:solidFill>
                <a:effectLst/>
                <a:latin typeface="Times New Roman" panose="02020603050405020304" pitchFamily="18" charset="0"/>
                <a:cs typeface="Times New Roman" panose="02020603050405020304" pitchFamily="18" charset="0"/>
              </a:rPr>
              <a:t>The main purpose of secondary treatment is to provide BOD removal beyond what is achievable by simple sedimentation. </a:t>
            </a:r>
          </a:p>
          <a:p>
            <a:r>
              <a:rPr lang="en-US" sz="2000" b="0" i="0" dirty="0">
                <a:solidFill>
                  <a:srgbClr val="000000"/>
                </a:solidFill>
                <a:effectLst/>
                <a:latin typeface="Times New Roman" panose="02020603050405020304" pitchFamily="18" charset="0"/>
                <a:cs typeface="Times New Roman" panose="02020603050405020304" pitchFamily="18" charset="0"/>
              </a:rPr>
              <a:t>It also removes appreciable amounts of oil and phenol. </a:t>
            </a:r>
          </a:p>
          <a:p>
            <a:r>
              <a:rPr lang="en-US" sz="2000" b="0" i="0" dirty="0">
                <a:solidFill>
                  <a:srgbClr val="000000"/>
                </a:solidFill>
                <a:effectLst/>
                <a:latin typeface="Times New Roman" panose="02020603050405020304" pitchFamily="18" charset="0"/>
                <a:cs typeface="Times New Roman" panose="02020603050405020304" pitchFamily="18" charset="0"/>
              </a:rPr>
              <a:t>In secondary treatment, the dissolved and colloidal organic compounds and color present in waste water is removed or reduced and to stabilize the organic matter. </a:t>
            </a:r>
          </a:p>
          <a:p>
            <a:r>
              <a:rPr lang="en-US" sz="2000" b="0" i="0" dirty="0">
                <a:solidFill>
                  <a:srgbClr val="000000"/>
                </a:solidFill>
                <a:effectLst/>
                <a:latin typeface="Times New Roman" panose="02020603050405020304" pitchFamily="18" charset="0"/>
                <a:cs typeface="Times New Roman" panose="02020603050405020304" pitchFamily="18" charset="0"/>
              </a:rPr>
              <a:t>This is achieved biologically using bacteria and other microorganisms. Textile processing effluents are amenable for biological treatments. </a:t>
            </a:r>
          </a:p>
          <a:p>
            <a:r>
              <a:rPr lang="en-US" sz="2000" b="0" i="0" dirty="0">
                <a:solidFill>
                  <a:srgbClr val="000000"/>
                </a:solidFill>
                <a:effectLst/>
                <a:latin typeface="Times New Roman" panose="02020603050405020304" pitchFamily="18" charset="0"/>
                <a:cs typeface="Times New Roman" panose="02020603050405020304" pitchFamily="18" charset="0"/>
              </a:rPr>
              <a:t>These processes may be aerobic or anaerobic. In aerobic processes, bacteria and other microorganisms consume organic matter as food. </a:t>
            </a:r>
          </a:p>
          <a:p>
            <a:r>
              <a:rPr lang="en-US" sz="2000" b="0" i="0" dirty="0">
                <a:solidFill>
                  <a:srgbClr val="000000"/>
                </a:solidFill>
                <a:effectLst/>
                <a:latin typeface="Times New Roman" panose="02020603050405020304" pitchFamily="18" charset="0"/>
                <a:cs typeface="Times New Roman" panose="02020603050405020304" pitchFamily="18" charset="0"/>
              </a:rPr>
              <a:t>They bring about the following sequential changes:</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0" i="0" dirty="0">
                <a:solidFill>
                  <a:srgbClr val="000000"/>
                </a:solidFill>
                <a:effectLst/>
                <a:latin typeface="Times New Roman" panose="02020603050405020304" pitchFamily="18" charset="0"/>
                <a:cs typeface="Times New Roman" panose="02020603050405020304" pitchFamily="18" charset="0"/>
              </a:rPr>
              <a:t>(</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Coagulation and flocculation of colloidal matter</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0" i="0" dirty="0">
                <a:solidFill>
                  <a:srgbClr val="000000"/>
                </a:solidFill>
                <a:effectLst/>
                <a:latin typeface="Times New Roman" panose="02020603050405020304" pitchFamily="18" charset="0"/>
                <a:cs typeface="Times New Roman" panose="02020603050405020304" pitchFamily="18" charset="0"/>
              </a:rPr>
              <a:t>(ii) Oxidation of dissolved organic matter to carbon dioxide</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0" i="0" dirty="0">
                <a:solidFill>
                  <a:srgbClr val="000000"/>
                </a:solidFill>
                <a:effectLst/>
                <a:latin typeface="Times New Roman" panose="02020603050405020304" pitchFamily="18" charset="0"/>
                <a:cs typeface="Times New Roman" panose="02020603050405020304" pitchFamily="18" charset="0"/>
              </a:rPr>
              <a:t>(iii) Degradation of nitrogenous organic matter to ammonia, which is then</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0" i="0" dirty="0">
                <a:solidFill>
                  <a:srgbClr val="000000"/>
                </a:solidFill>
                <a:effectLst/>
                <a:latin typeface="Times New Roman" panose="02020603050405020304" pitchFamily="18" charset="0"/>
                <a:cs typeface="Times New Roman" panose="02020603050405020304" pitchFamily="18" charset="0"/>
              </a:rPr>
              <a:t>converted into nitrite and eventually to nitrate.</a:t>
            </a:r>
          </a:p>
          <a:p>
            <a:r>
              <a:rPr lang="en-US" sz="2000" b="0" i="0" dirty="0">
                <a:solidFill>
                  <a:srgbClr val="000000"/>
                </a:solidFill>
                <a:effectLst/>
                <a:latin typeface="Times New Roman" panose="02020603050405020304" pitchFamily="18" charset="0"/>
                <a:cs typeface="Times New Roman" panose="02020603050405020304" pitchFamily="18" charset="0"/>
              </a:rPr>
              <a:t>Anaerobic treatment is mainly employed for the digestion of sludge. </a:t>
            </a:r>
          </a:p>
          <a:p>
            <a:r>
              <a:rPr lang="en-US" sz="2000" b="0" i="0" dirty="0">
                <a:solidFill>
                  <a:srgbClr val="000000"/>
                </a:solidFill>
                <a:effectLst/>
                <a:latin typeface="Times New Roman" panose="02020603050405020304" pitchFamily="18" charset="0"/>
                <a:cs typeface="Times New Roman" panose="02020603050405020304" pitchFamily="18" charset="0"/>
              </a:rPr>
              <a:t>The efficiency of this process depends upon pH, temperature, waste loading, absence of oxygen and toxic materials. </a:t>
            </a:r>
          </a:p>
          <a:p>
            <a:r>
              <a:rPr lang="en-US" sz="2000" b="0" i="0" dirty="0">
                <a:solidFill>
                  <a:srgbClr val="000000"/>
                </a:solidFill>
                <a:effectLst/>
                <a:latin typeface="Times New Roman" panose="02020603050405020304" pitchFamily="18" charset="0"/>
                <a:cs typeface="Times New Roman" panose="02020603050405020304" pitchFamily="18" charset="0"/>
              </a:rPr>
              <a:t>Some of the commonly used biological treatment processes are described below:</a:t>
            </a:r>
            <a:endParaRPr lang="en-IN" sz="20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76D0C08C-C363-8A3F-DF6E-9458A16B56B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CC227EFC-4BC5-D3EC-C0D5-E2EEB43F7BCC}"/>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6209890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03FAC0-D242-6206-1A07-4E36E7DEE879}"/>
              </a:ext>
            </a:extLst>
          </p:cNvPr>
          <p:cNvSpPr>
            <a:spLocks noGrp="1"/>
          </p:cNvSpPr>
          <p:nvPr>
            <p:ph idx="1"/>
          </p:nvPr>
        </p:nvSpPr>
        <p:spPr>
          <a:xfrm>
            <a:off x="922176" y="905070"/>
            <a:ext cx="10515600" cy="5449175"/>
          </a:xfrm>
        </p:spPr>
        <p:txBody>
          <a:bodyPr>
            <a:normAutofit lnSpcReduction="10000"/>
          </a:bodyPr>
          <a:lstStyle/>
          <a:p>
            <a:pPr marL="0" indent="0">
              <a:buNone/>
            </a:pPr>
            <a:r>
              <a:rPr lang="en-US" sz="2400" b="1" i="0" u="sng" dirty="0">
                <a:solidFill>
                  <a:srgbClr val="000000"/>
                </a:solidFill>
                <a:effectLst/>
                <a:latin typeface="Times New Roman" panose="02020603050405020304" pitchFamily="18" charset="0"/>
                <a:cs typeface="Times New Roman" panose="02020603050405020304" pitchFamily="18" charset="0"/>
              </a:rPr>
              <a:t>AERATED LAGOONS: </a:t>
            </a:r>
          </a:p>
          <a:p>
            <a:r>
              <a:rPr lang="en-US" b="0" i="0" dirty="0">
                <a:solidFill>
                  <a:srgbClr val="000000"/>
                </a:solidFill>
                <a:effectLst/>
                <a:latin typeface="Times New Roman" panose="02020603050405020304" pitchFamily="18" charset="0"/>
                <a:cs typeface="Times New Roman" panose="02020603050405020304" pitchFamily="18" charset="0"/>
              </a:rPr>
              <a:t>These are large holding tanks or ponds having a depth of 3-5 m and are lined with cement, polythene or rubber. </a:t>
            </a:r>
          </a:p>
          <a:p>
            <a:r>
              <a:rPr lang="en-US" b="0" i="0" dirty="0">
                <a:solidFill>
                  <a:srgbClr val="000000"/>
                </a:solidFill>
                <a:effectLst/>
                <a:latin typeface="Times New Roman" panose="02020603050405020304" pitchFamily="18" charset="0"/>
                <a:cs typeface="Times New Roman" panose="02020603050405020304" pitchFamily="18" charset="0"/>
              </a:rPr>
              <a:t>The effluents from primary treatment processes are collected in these tanks and are aerated with mechanical devices, such as floating aerators, for about 2 to 6 days. </a:t>
            </a:r>
          </a:p>
          <a:p>
            <a:r>
              <a:rPr lang="en-US" b="0" i="0" dirty="0">
                <a:solidFill>
                  <a:srgbClr val="000000"/>
                </a:solidFill>
                <a:effectLst/>
                <a:latin typeface="Times New Roman" panose="02020603050405020304" pitchFamily="18" charset="0"/>
                <a:cs typeface="Times New Roman" panose="02020603050405020304" pitchFamily="18" charset="0"/>
              </a:rPr>
              <a:t>During this time, a healthy flocculent sludge is formed which brings about oxidation of the dissolved organic matter. </a:t>
            </a:r>
          </a:p>
          <a:p>
            <a:r>
              <a:rPr lang="en-US" b="0" i="0" dirty="0">
                <a:solidFill>
                  <a:srgbClr val="000000"/>
                </a:solidFill>
                <a:effectLst/>
                <a:latin typeface="Times New Roman" panose="02020603050405020304" pitchFamily="18" charset="0"/>
                <a:cs typeface="Times New Roman" panose="02020603050405020304" pitchFamily="18" charset="0"/>
              </a:rPr>
              <a:t>BOD removal to the extent of 99% could be achieved with efficient operation. </a:t>
            </a:r>
          </a:p>
          <a:p>
            <a:r>
              <a:rPr lang="en-US" b="0" i="0" dirty="0">
                <a:solidFill>
                  <a:srgbClr val="000000"/>
                </a:solidFill>
                <a:effectLst/>
                <a:latin typeface="Times New Roman" panose="02020603050405020304" pitchFamily="18" charset="0"/>
                <a:cs typeface="Times New Roman" panose="02020603050405020304" pitchFamily="18" charset="0"/>
              </a:rPr>
              <a:t>The major disadvantages are the large space requirements and the bacterial contamination of the lagoon effluent, which necessitates further biological purification.</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6D0273E7-ABF6-EBE4-2E66-B187AD2A7FD0}"/>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31A59304-EDC8-BE23-B83F-0F61417747A8}"/>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4364446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27CAF0E-762E-C457-38C8-CBC4804A06F2}"/>
              </a:ext>
            </a:extLst>
          </p:cNvPr>
          <p:cNvSpPr>
            <a:spLocks noGrp="1"/>
          </p:cNvSpPr>
          <p:nvPr>
            <p:ph idx="1"/>
          </p:nvPr>
        </p:nvSpPr>
        <p:spPr>
          <a:xfrm>
            <a:off x="931506" y="811763"/>
            <a:ext cx="10515600" cy="5579804"/>
          </a:xfrm>
        </p:spPr>
        <p:txBody>
          <a:bodyPr>
            <a:normAutofit fontScale="925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TRICKLING FILTERS: </a:t>
            </a:r>
          </a:p>
          <a:p>
            <a:r>
              <a:rPr lang="en-US" b="0" i="0" dirty="0">
                <a:solidFill>
                  <a:srgbClr val="000000"/>
                </a:solidFill>
                <a:effectLst/>
                <a:latin typeface="Times New Roman" panose="02020603050405020304" pitchFamily="18" charset="0"/>
                <a:cs typeface="Times New Roman" panose="02020603050405020304" pitchFamily="18" charset="0"/>
              </a:rPr>
              <a:t>The trickling filters usually consists of circular or rectangular beds, 1 m to 3 m deep, made of well-graded media (such as broken stone, PVC, Coal, Synthetic resins, Gravel or Clinkers) of size 40 mm to 150 mm, over which wastewater is sprinkled uniformly on the entire bed with the help of a slowly rotating distributor (such as rotary sprinkler) equipped with orifices or nozzles. </a:t>
            </a:r>
          </a:p>
          <a:p>
            <a:r>
              <a:rPr lang="en-US" b="0" i="0" dirty="0">
                <a:solidFill>
                  <a:srgbClr val="000000"/>
                </a:solidFill>
                <a:effectLst/>
                <a:latin typeface="Times New Roman" panose="02020603050405020304" pitchFamily="18" charset="0"/>
                <a:cs typeface="Times New Roman" panose="02020603050405020304" pitchFamily="18" charset="0"/>
              </a:rPr>
              <a:t>Thus, the waste water trickles through the media. </a:t>
            </a:r>
          </a:p>
          <a:p>
            <a:r>
              <a:rPr lang="en-US" b="0" i="0" dirty="0">
                <a:solidFill>
                  <a:srgbClr val="000000"/>
                </a:solidFill>
                <a:effectLst/>
                <a:latin typeface="Times New Roman" panose="02020603050405020304" pitchFamily="18" charset="0"/>
                <a:cs typeface="Times New Roman" panose="02020603050405020304" pitchFamily="18" charset="0"/>
              </a:rPr>
              <a:t>The filter is arranged in such a fashion that air can enter at the bottom; counter current to the effluent flow and a natural draft is produced. </a:t>
            </a:r>
          </a:p>
          <a:p>
            <a:r>
              <a:rPr lang="en-US" b="0" i="0" dirty="0">
                <a:solidFill>
                  <a:srgbClr val="000000"/>
                </a:solidFill>
                <a:effectLst/>
                <a:latin typeface="Times New Roman" panose="02020603050405020304" pitchFamily="18" charset="0"/>
                <a:cs typeface="Times New Roman" panose="02020603050405020304" pitchFamily="18" charset="0"/>
              </a:rPr>
              <a:t>A gelatinous film, comprising of bacteria and aerobic micro-organisms known as Zooglea, is formed on the surface of the filter medium, which thrive on the nutrients supplied by the waste water. </a:t>
            </a:r>
          </a:p>
          <a:p>
            <a:r>
              <a:rPr lang="en-US" b="0" i="0" dirty="0">
                <a:solidFill>
                  <a:srgbClr val="000000"/>
                </a:solidFill>
                <a:effectLst/>
                <a:latin typeface="Times New Roman" panose="02020603050405020304" pitchFamily="18" charset="0"/>
                <a:cs typeface="Times New Roman" panose="02020603050405020304" pitchFamily="18" charset="0"/>
              </a:rPr>
              <a:t>The organic impurities in the waste water are adsorbed on the gelatinous film during its passage and then are oxidized by the bacteria and the other micro-organisms present therein.</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EF97AF85-213B-CC6B-CC2F-490415250AAC}"/>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9B4C5021-D01A-A0B5-4479-39BC506B508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873740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3D79833-1BF4-AD48-0E4D-C643C7231E19}"/>
              </a:ext>
            </a:extLst>
          </p:cNvPr>
          <p:cNvSpPr>
            <a:spLocks noGrp="1"/>
          </p:cNvSpPr>
          <p:nvPr>
            <p:ph idx="1"/>
          </p:nvPr>
        </p:nvSpPr>
        <p:spPr>
          <a:xfrm>
            <a:off x="838200" y="485192"/>
            <a:ext cx="10515600" cy="6167535"/>
          </a:xfrm>
        </p:spPr>
        <p:txBody>
          <a:bodyPr>
            <a:normAutofit fontScale="850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ACTIVATED SLUDGE PROCESS: </a:t>
            </a:r>
          </a:p>
          <a:p>
            <a:r>
              <a:rPr lang="en-US" i="0" dirty="0">
                <a:solidFill>
                  <a:srgbClr val="000000"/>
                </a:solidFill>
                <a:effectLst/>
                <a:latin typeface="Times New Roman" panose="02020603050405020304" pitchFamily="18" charset="0"/>
                <a:cs typeface="Times New Roman" panose="02020603050405020304" pitchFamily="18" charset="0"/>
              </a:rPr>
              <a:t>This is the most versatile biological oxidation method employed for the treatment of waste water containing dissolved solids, colloids and coarse solid organic matter. </a:t>
            </a:r>
          </a:p>
          <a:p>
            <a:r>
              <a:rPr lang="en-US" i="0" dirty="0">
                <a:solidFill>
                  <a:srgbClr val="000000"/>
                </a:solidFill>
                <a:effectLst/>
                <a:latin typeface="Times New Roman" panose="02020603050405020304" pitchFamily="18" charset="0"/>
                <a:cs typeface="Times New Roman" panose="02020603050405020304" pitchFamily="18" charset="0"/>
              </a:rPr>
              <a:t>In this process, the waste water is aerated in a reaction tank in which some microbial floc is suspended. </a:t>
            </a:r>
          </a:p>
          <a:p>
            <a:r>
              <a:rPr lang="en-US" i="0" dirty="0">
                <a:solidFill>
                  <a:srgbClr val="000000"/>
                </a:solidFill>
                <a:effectLst/>
                <a:latin typeface="Times New Roman" panose="02020603050405020304" pitchFamily="18" charset="0"/>
                <a:cs typeface="Times New Roman" panose="02020603050405020304" pitchFamily="18" charset="0"/>
              </a:rPr>
              <a:t>The aerobic bacterial flora bring about biological degradation of the waste into carbon dioxide and water molecule, while consuming some organic matter for synthesizing bacteria. </a:t>
            </a:r>
          </a:p>
          <a:p>
            <a:r>
              <a:rPr lang="en-US" i="0" dirty="0">
                <a:solidFill>
                  <a:srgbClr val="000000"/>
                </a:solidFill>
                <a:effectLst/>
                <a:latin typeface="Times New Roman" panose="02020603050405020304" pitchFamily="18" charset="0"/>
                <a:cs typeface="Times New Roman" panose="02020603050405020304" pitchFamily="18" charset="0"/>
              </a:rPr>
              <a:t>The bacteria flora grows and remains suspended in the form of a floc, which is called Activated Sludge. </a:t>
            </a:r>
          </a:p>
          <a:p>
            <a:r>
              <a:rPr lang="en-US" i="0" dirty="0">
                <a:solidFill>
                  <a:srgbClr val="000000"/>
                </a:solidFill>
                <a:effectLst/>
                <a:latin typeface="Times New Roman" panose="02020603050405020304" pitchFamily="18" charset="0"/>
                <a:cs typeface="Times New Roman" panose="02020603050405020304" pitchFamily="18" charset="0"/>
              </a:rPr>
              <a:t>The effluent from the reaction tank is separated from the sludge by settling and discharged. </a:t>
            </a:r>
          </a:p>
          <a:p>
            <a:r>
              <a:rPr lang="en-US" i="0" dirty="0">
                <a:solidFill>
                  <a:srgbClr val="000000"/>
                </a:solidFill>
                <a:effectLst/>
                <a:latin typeface="Times New Roman" panose="02020603050405020304" pitchFamily="18" charset="0"/>
                <a:cs typeface="Times New Roman" panose="02020603050405020304" pitchFamily="18" charset="0"/>
              </a:rPr>
              <a:t>A part of the sludge is recycled to the same tank to provide an effective microbial population for a fresh treatment cycle. </a:t>
            </a:r>
          </a:p>
          <a:p>
            <a:r>
              <a:rPr lang="en-US" i="0" dirty="0">
                <a:solidFill>
                  <a:srgbClr val="000000"/>
                </a:solidFill>
                <a:effectLst/>
                <a:latin typeface="Times New Roman" panose="02020603050405020304" pitchFamily="18" charset="0"/>
                <a:cs typeface="Times New Roman" panose="02020603050405020304" pitchFamily="18" charset="0"/>
              </a:rPr>
              <a:t>The surplus sludge is digested in a sludge digester, along with the primary sludge obtained from primary sedimentation. </a:t>
            </a:r>
          </a:p>
          <a:p>
            <a:r>
              <a:rPr lang="en-US" i="0" dirty="0">
                <a:solidFill>
                  <a:srgbClr val="000000"/>
                </a:solidFill>
                <a:effectLst/>
                <a:latin typeface="Times New Roman" panose="02020603050405020304" pitchFamily="18" charset="0"/>
                <a:cs typeface="Times New Roman" panose="02020603050405020304" pitchFamily="18" charset="0"/>
              </a:rPr>
              <a:t>An efficient aeration for 5 to 24 hours is required for industrial wastes. BOD removal to the extent of 90-95% can be achieved in this process.</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6764E298-EE9E-12A7-5763-B8050F561B05}"/>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97CA6840-C819-B209-8D9A-680532D413C5}"/>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09610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D6FFA6-6FAF-6FAD-F2CE-ED7F96B206DA}"/>
              </a:ext>
            </a:extLst>
          </p:cNvPr>
          <p:cNvSpPr>
            <a:spLocks noGrp="1"/>
          </p:cNvSpPr>
          <p:nvPr>
            <p:ph idx="1"/>
          </p:nvPr>
        </p:nvSpPr>
        <p:spPr>
          <a:xfrm>
            <a:off x="1062135" y="494523"/>
            <a:ext cx="10515600" cy="6120881"/>
          </a:xfrm>
        </p:spPr>
        <p:txBody>
          <a:bodyPr>
            <a:normAutofit fontScale="700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OXIDATION DITCH: </a:t>
            </a:r>
          </a:p>
          <a:p>
            <a:r>
              <a:rPr lang="en-US" b="0" i="0" dirty="0">
                <a:solidFill>
                  <a:srgbClr val="000000"/>
                </a:solidFill>
                <a:effectLst/>
                <a:latin typeface="Times New Roman" panose="02020603050405020304" pitchFamily="18" charset="0"/>
                <a:cs typeface="Times New Roman" panose="02020603050405020304" pitchFamily="18" charset="0"/>
              </a:rPr>
              <a:t>This can be considered as a modification of the conventional Activated Sludge process.</a:t>
            </a:r>
          </a:p>
          <a:p>
            <a:r>
              <a:rPr lang="en-US" b="0" i="0" dirty="0">
                <a:solidFill>
                  <a:srgbClr val="000000"/>
                </a:solidFill>
                <a:effectLst/>
                <a:latin typeface="Times New Roman" panose="02020603050405020304" pitchFamily="18" charset="0"/>
                <a:cs typeface="Times New Roman" panose="02020603050405020304" pitchFamily="18" charset="0"/>
              </a:rPr>
              <a:t>Waste water, after screening in allowed into the oxidation ditch. </a:t>
            </a:r>
          </a:p>
          <a:p>
            <a:r>
              <a:rPr lang="en-US" b="0" i="0" dirty="0">
                <a:solidFill>
                  <a:srgbClr val="000000"/>
                </a:solidFill>
                <a:effectLst/>
                <a:latin typeface="Times New Roman" panose="02020603050405020304" pitchFamily="18" charset="0"/>
                <a:cs typeface="Times New Roman" panose="02020603050405020304" pitchFamily="18" charset="0"/>
              </a:rPr>
              <a:t>The mixed liquor containing the sludge solids is aerated in the channel with the help of a mechanical rotor. </a:t>
            </a:r>
          </a:p>
          <a:p>
            <a:r>
              <a:rPr lang="en-US" b="0" i="0" dirty="0">
                <a:solidFill>
                  <a:srgbClr val="000000"/>
                </a:solidFill>
                <a:effectLst/>
                <a:latin typeface="Times New Roman" panose="02020603050405020304" pitchFamily="18" charset="0"/>
                <a:cs typeface="Times New Roman" panose="02020603050405020304" pitchFamily="18" charset="0"/>
              </a:rPr>
              <a:t>The usual hydraulic retention time is 12 to 24 hrs. and for solids, it is 20-30 days. Most of the sludge formed is recycled for the subsequent treatment cycle. </a:t>
            </a:r>
          </a:p>
          <a:p>
            <a:r>
              <a:rPr lang="en-US" b="0" i="0" dirty="0">
                <a:solidFill>
                  <a:srgbClr val="000000"/>
                </a:solidFill>
                <a:effectLst/>
                <a:latin typeface="Times New Roman" panose="02020603050405020304" pitchFamily="18" charset="0"/>
                <a:cs typeface="Times New Roman" panose="02020603050405020304" pitchFamily="18" charset="0"/>
              </a:rPr>
              <a:t>The surplus sludge can be dried without odor on sand drying beds.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OXIDATION POND: </a:t>
            </a:r>
          </a:p>
          <a:p>
            <a:r>
              <a:rPr lang="en-US" b="0" i="0" dirty="0">
                <a:solidFill>
                  <a:srgbClr val="000000"/>
                </a:solidFill>
                <a:effectLst/>
                <a:latin typeface="Times New Roman" panose="02020603050405020304" pitchFamily="18" charset="0"/>
                <a:cs typeface="Times New Roman" panose="02020603050405020304" pitchFamily="18" charset="0"/>
              </a:rPr>
              <a:t>An oxidation pond is a large shallow pond wherein stabilization of organic matter in the waste is brought about mostly by bacteria and to some extent by protozoa. </a:t>
            </a:r>
          </a:p>
          <a:p>
            <a:r>
              <a:rPr lang="en-US" b="0" i="0" dirty="0">
                <a:solidFill>
                  <a:srgbClr val="000000"/>
                </a:solidFill>
                <a:effectLst/>
                <a:latin typeface="Times New Roman" panose="02020603050405020304" pitchFamily="18" charset="0"/>
                <a:cs typeface="Times New Roman" panose="02020603050405020304" pitchFamily="18" charset="0"/>
              </a:rPr>
              <a:t>The oxygen requirement for their metabolism is provided by algae present in the pond. </a:t>
            </a:r>
          </a:p>
          <a:p>
            <a:r>
              <a:rPr lang="en-US" b="0" i="0" dirty="0">
                <a:solidFill>
                  <a:srgbClr val="000000"/>
                </a:solidFill>
                <a:effectLst/>
                <a:latin typeface="Times New Roman" panose="02020603050405020304" pitchFamily="18" charset="0"/>
                <a:cs typeface="Times New Roman" panose="02020603050405020304" pitchFamily="18" charset="0"/>
              </a:rPr>
              <a:t>The algae, in turn, utilize the CO2 released by the bacteria for their photosynthesis. Oxidation ponds are also called waste stabilization ponds.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ANAEROBIC DIGESTION: </a:t>
            </a:r>
          </a:p>
          <a:p>
            <a:r>
              <a:rPr lang="en-US" b="0" i="0" dirty="0">
                <a:solidFill>
                  <a:srgbClr val="000000"/>
                </a:solidFill>
                <a:effectLst/>
                <a:latin typeface="Times New Roman" panose="02020603050405020304" pitchFamily="18" charset="0"/>
                <a:cs typeface="Times New Roman" panose="02020603050405020304" pitchFamily="18" charset="0"/>
              </a:rPr>
              <a:t>Sludge is the watery residue from the primary sedimentation tank and humus tank (from secondary treatment). </a:t>
            </a:r>
          </a:p>
          <a:p>
            <a:r>
              <a:rPr lang="en-US" b="0" i="0" dirty="0">
                <a:solidFill>
                  <a:srgbClr val="000000"/>
                </a:solidFill>
                <a:effectLst/>
                <a:latin typeface="Times New Roman" panose="02020603050405020304" pitchFamily="18" charset="0"/>
                <a:cs typeface="Times New Roman" panose="02020603050405020304" pitchFamily="18" charset="0"/>
              </a:rPr>
              <a:t>The constituents of the sludge undergo slow fermentation or digestion by anaerobic bacteria in a sludge digester, wherein the sludge is maintained at a temperature of 35oC at pH 7-8 for about 30 days. CH4, CO2 and some NH3 are liberated as the end products.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B1F9C201-C413-4D44-6925-38988E035ADA}"/>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28223AC2-0A20-C8AF-8238-C917C8BEBA1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077086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D11003E-2F9E-8D73-93DC-7F9342D25984}"/>
              </a:ext>
            </a:extLst>
          </p:cNvPr>
          <p:cNvSpPr>
            <a:spLocks noGrp="1"/>
          </p:cNvSpPr>
          <p:nvPr>
            <p:ph idx="1"/>
          </p:nvPr>
        </p:nvSpPr>
        <p:spPr>
          <a:xfrm>
            <a:off x="931507" y="382555"/>
            <a:ext cx="10515600" cy="6475445"/>
          </a:xfrm>
        </p:spPr>
        <p:txBody>
          <a:bodyPr>
            <a:normAutofit lnSpcReduction="10000"/>
          </a:bodyPr>
          <a:lstStyle/>
          <a:p>
            <a:pPr marL="0" indent="0">
              <a:buNone/>
            </a:pPr>
            <a:r>
              <a:rPr lang="en-US" sz="1800" b="1" i="0" u="sng" dirty="0">
                <a:solidFill>
                  <a:srgbClr val="000000"/>
                </a:solidFill>
                <a:effectLst/>
                <a:latin typeface="Times New Roman" panose="02020603050405020304" pitchFamily="18" charset="0"/>
                <a:cs typeface="Times New Roman" panose="02020603050405020304" pitchFamily="18" charset="0"/>
              </a:rPr>
              <a:t>TERTIARY TREATMENT PROCESSES</a:t>
            </a:r>
          </a:p>
          <a:p>
            <a:r>
              <a:rPr lang="en-US" sz="1800" b="0" i="0" dirty="0">
                <a:solidFill>
                  <a:srgbClr val="000000"/>
                </a:solidFill>
                <a:effectLst/>
                <a:latin typeface="Times New Roman" panose="02020603050405020304" pitchFamily="18" charset="0"/>
                <a:cs typeface="Times New Roman" panose="02020603050405020304" pitchFamily="18" charset="0"/>
              </a:rPr>
              <a:t>It is worthwhile to mention that the textile waste contains significant quantities of non-biodegradable chemical polymers. </a:t>
            </a:r>
          </a:p>
          <a:p>
            <a:r>
              <a:rPr lang="en-US" sz="1800" b="0" i="0" dirty="0">
                <a:solidFill>
                  <a:srgbClr val="000000"/>
                </a:solidFill>
                <a:effectLst/>
                <a:latin typeface="Times New Roman" panose="02020603050405020304" pitchFamily="18" charset="0"/>
                <a:cs typeface="Times New Roman" panose="02020603050405020304" pitchFamily="18" charset="0"/>
              </a:rPr>
              <a:t>Since the conventional treatment methods are inadequate, there is the need for efficient tertiary treatment process.</a:t>
            </a:r>
          </a:p>
          <a:p>
            <a:pPr marL="0" indent="0">
              <a:buNone/>
            </a:pPr>
            <a:r>
              <a:rPr lang="en-US" sz="1800" b="1" i="0" u="sng" dirty="0">
                <a:solidFill>
                  <a:srgbClr val="000000"/>
                </a:solidFill>
                <a:effectLst/>
                <a:latin typeface="Times New Roman" panose="02020603050405020304" pitchFamily="18" charset="0"/>
                <a:cs typeface="Times New Roman" panose="02020603050405020304" pitchFamily="18" charset="0"/>
              </a:rPr>
              <a:t>OXIDATION TECHNIQUES: </a:t>
            </a:r>
          </a:p>
          <a:p>
            <a:r>
              <a:rPr lang="en-US" sz="1800" b="0" i="0" dirty="0">
                <a:solidFill>
                  <a:srgbClr val="000000"/>
                </a:solidFill>
                <a:effectLst/>
                <a:latin typeface="Times New Roman" panose="02020603050405020304" pitchFamily="18" charset="0"/>
                <a:cs typeface="Times New Roman" panose="02020603050405020304" pitchFamily="18" charset="0"/>
              </a:rPr>
              <a:t>A variety of oxidizing agents can be used to decolorize wastes. </a:t>
            </a:r>
          </a:p>
          <a:p>
            <a:r>
              <a:rPr lang="en-US" sz="1800" b="0" i="0" dirty="0">
                <a:solidFill>
                  <a:srgbClr val="000000"/>
                </a:solidFill>
                <a:effectLst/>
                <a:latin typeface="Times New Roman" panose="02020603050405020304" pitchFamily="18" charset="0"/>
                <a:cs typeface="Times New Roman" panose="02020603050405020304" pitchFamily="18" charset="0"/>
              </a:rPr>
              <a:t>Sodium hypochlorite decolorizes dye bath efficiently. </a:t>
            </a:r>
          </a:p>
          <a:p>
            <a:r>
              <a:rPr lang="en-US" sz="1800" b="0" i="0" dirty="0">
                <a:solidFill>
                  <a:srgbClr val="000000"/>
                </a:solidFill>
                <a:effectLst/>
                <a:latin typeface="Times New Roman" panose="02020603050405020304" pitchFamily="18" charset="0"/>
                <a:cs typeface="Times New Roman" panose="02020603050405020304" pitchFamily="18" charset="0"/>
              </a:rPr>
              <a:t>Though it is a low cost technique, but it forms absorbable toxic organic halides (AOX). </a:t>
            </a:r>
          </a:p>
          <a:p>
            <a:r>
              <a:rPr lang="en-US" sz="1800" b="0" i="0" dirty="0">
                <a:solidFill>
                  <a:srgbClr val="000000"/>
                </a:solidFill>
                <a:effectLst/>
                <a:latin typeface="Times New Roman" panose="02020603050405020304" pitchFamily="18" charset="0"/>
                <a:cs typeface="Times New Roman" panose="02020603050405020304" pitchFamily="18" charset="0"/>
              </a:rPr>
              <a:t>Ozone on decomposition generates oxygen and free radicals and the later combines with coloring agents of effluent resulting in the destruction of colors. </a:t>
            </a:r>
          </a:p>
          <a:p>
            <a:r>
              <a:rPr lang="en-US" sz="1800" b="0" i="0" dirty="0">
                <a:solidFill>
                  <a:srgbClr val="000000"/>
                </a:solidFill>
                <a:effectLst/>
                <a:latin typeface="Times New Roman" panose="02020603050405020304" pitchFamily="18" charset="0"/>
                <a:cs typeface="Times New Roman" panose="02020603050405020304" pitchFamily="18" charset="0"/>
              </a:rPr>
              <a:t>Arslan et al. investigated the treatment of synthetic dye house effluent by </a:t>
            </a:r>
            <a:r>
              <a:rPr lang="en-US" sz="1800" b="0" i="0" dirty="0" err="1">
                <a:solidFill>
                  <a:srgbClr val="000000"/>
                </a:solidFill>
                <a:effectLst/>
                <a:latin typeface="Times New Roman" panose="02020603050405020304" pitchFamily="18" charset="0"/>
                <a:cs typeface="Times New Roman" panose="02020603050405020304" pitchFamily="18" charset="0"/>
              </a:rPr>
              <a:t>ozonization</a:t>
            </a:r>
            <a:r>
              <a:rPr lang="en-US" sz="1800" b="0" i="0" dirty="0">
                <a:solidFill>
                  <a:srgbClr val="000000"/>
                </a:solidFill>
                <a:effectLst/>
                <a:latin typeface="Times New Roman" panose="02020603050405020304" pitchFamily="18" charset="0"/>
                <a:cs typeface="Times New Roman" panose="02020603050405020304" pitchFamily="18" charset="0"/>
              </a:rPr>
              <a:t>, and hydrogen peroxide in combination with Ultraviolet light. </a:t>
            </a:r>
          </a:p>
          <a:p>
            <a:r>
              <a:rPr lang="en-US" sz="1800" b="0" i="0" dirty="0">
                <a:solidFill>
                  <a:srgbClr val="000000"/>
                </a:solidFill>
                <a:effectLst/>
                <a:latin typeface="Times New Roman" panose="02020603050405020304" pitchFamily="18" charset="0"/>
                <a:cs typeface="Times New Roman" panose="02020603050405020304" pitchFamily="18" charset="0"/>
              </a:rPr>
              <a:t>The main disadvantage of these techniques is it requires an effective sludge producing pretreatment.</a:t>
            </a:r>
            <a:endParaRPr lang="en-US" sz="1800" dirty="0">
              <a:latin typeface="Times New Roman" panose="02020603050405020304" pitchFamily="18" charset="0"/>
              <a:cs typeface="Times New Roman" panose="02020603050405020304" pitchFamily="18" charset="0"/>
            </a:endParaRPr>
          </a:p>
          <a:p>
            <a:pPr marL="0" indent="0">
              <a:buNone/>
            </a:pPr>
            <a:r>
              <a:rPr lang="en-US" sz="1800" b="1" i="0" u="sng" dirty="0">
                <a:solidFill>
                  <a:srgbClr val="000000"/>
                </a:solidFill>
                <a:effectLst/>
                <a:latin typeface="Times New Roman" panose="02020603050405020304" pitchFamily="18" charset="0"/>
                <a:cs typeface="Times New Roman" panose="02020603050405020304" pitchFamily="18" charset="0"/>
              </a:rPr>
              <a:t>ELECTROLYTIC PRECIPITATION &amp; FOAM FRACTIONATION: </a:t>
            </a:r>
          </a:p>
          <a:p>
            <a:r>
              <a:rPr lang="en-US" sz="1800" b="0" i="0" dirty="0">
                <a:solidFill>
                  <a:srgbClr val="000000"/>
                </a:solidFill>
                <a:effectLst/>
                <a:latin typeface="Times New Roman" panose="02020603050405020304" pitchFamily="18" charset="0"/>
                <a:cs typeface="Times New Roman" panose="02020603050405020304" pitchFamily="18" charset="0"/>
              </a:rPr>
              <a:t>Electrolytic precipitation of concentrated dye wastes by reduction in the cathode space of an electrolytic bath been reported although extremely long contact times were required.</a:t>
            </a:r>
          </a:p>
          <a:p>
            <a:r>
              <a:rPr lang="en-US" sz="1800" b="0" i="0" dirty="0">
                <a:solidFill>
                  <a:srgbClr val="000000"/>
                </a:solidFill>
                <a:effectLst/>
                <a:latin typeface="Times New Roman" panose="02020603050405020304" pitchFamily="18" charset="0"/>
                <a:cs typeface="Times New Roman" panose="02020603050405020304" pitchFamily="18" charset="0"/>
              </a:rPr>
              <a:t>Foam fractionation is experimental method based on the phenomena that surface-active solutes collect at gas-liquid interfaces. </a:t>
            </a:r>
          </a:p>
          <a:p>
            <a:r>
              <a:rPr lang="en-US" sz="1800" b="0" i="0" dirty="0">
                <a:solidFill>
                  <a:srgbClr val="000000"/>
                </a:solidFill>
                <a:effectLst/>
                <a:latin typeface="Times New Roman" panose="02020603050405020304" pitchFamily="18" charset="0"/>
                <a:cs typeface="Times New Roman" panose="02020603050405020304" pitchFamily="18" charset="0"/>
              </a:rPr>
              <a:t>However, the chemical costs make this treatment method too expensive.</a:t>
            </a:r>
            <a:endParaRPr lang="en-IN" sz="18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D05C9440-1DE8-E30A-9433-FF6C741EA6B3}"/>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CDC037BE-8295-4051-F1F3-01670E467DBB}"/>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7523948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1A4C32C-A50A-3C6F-3E15-834AF3D2E7CA}"/>
              </a:ext>
            </a:extLst>
          </p:cNvPr>
          <p:cNvSpPr>
            <a:spLocks noGrp="1"/>
          </p:cNvSpPr>
          <p:nvPr>
            <p:ph idx="1"/>
          </p:nvPr>
        </p:nvSpPr>
        <p:spPr>
          <a:xfrm>
            <a:off x="959500" y="951722"/>
            <a:ext cx="10515600" cy="5225241"/>
          </a:xfrm>
        </p:spPr>
        <p:txBody>
          <a:bodyPr>
            <a:normAutofit fontScale="77500" lnSpcReduction="20000"/>
          </a:bodyPr>
          <a:lstStyle/>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MEMBRANE TECHNOLOGIES: </a:t>
            </a:r>
          </a:p>
          <a:p>
            <a:r>
              <a:rPr lang="en-US" b="0" i="0" dirty="0">
                <a:solidFill>
                  <a:srgbClr val="000000"/>
                </a:solidFill>
                <a:effectLst/>
                <a:latin typeface="Times New Roman" panose="02020603050405020304" pitchFamily="18" charset="0"/>
                <a:cs typeface="Times New Roman" panose="02020603050405020304" pitchFamily="18" charset="0"/>
              </a:rPr>
              <a:t>Reverse osmosis and electrodialysis are the important examples of membrane process.</a:t>
            </a:r>
          </a:p>
          <a:p>
            <a:r>
              <a:rPr lang="en-US" b="0" i="0" dirty="0">
                <a:solidFill>
                  <a:srgbClr val="000000"/>
                </a:solidFill>
                <a:effectLst/>
                <a:latin typeface="Times New Roman" panose="02020603050405020304" pitchFamily="18" charset="0"/>
                <a:cs typeface="Times New Roman" panose="02020603050405020304" pitchFamily="18" charset="0"/>
              </a:rPr>
              <a:t>The TDS from waste water can be removed by reverse osmosis. </a:t>
            </a:r>
          </a:p>
          <a:p>
            <a:r>
              <a:rPr lang="en-US" b="0" i="0" dirty="0">
                <a:solidFill>
                  <a:srgbClr val="000000"/>
                </a:solidFill>
                <a:effectLst/>
                <a:latin typeface="Times New Roman" panose="02020603050405020304" pitchFamily="18" charset="0"/>
                <a:cs typeface="Times New Roman" panose="02020603050405020304" pitchFamily="18" charset="0"/>
              </a:rPr>
              <a:t>Reverse osmosis is suitable for removing ions and larger species from dye bath effluents with high efficiency (up to &gt; 90%), clogging of the membrane by dyes after long usage and high capital cost are the main drawbacks of this process.</a:t>
            </a:r>
            <a:endParaRPr lang="en-US" dirty="0">
              <a:solidFill>
                <a:srgbClr val="000000"/>
              </a:solidFill>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Dyeing process requires use of electrolytes along with the dyes. </a:t>
            </a:r>
          </a:p>
          <a:p>
            <a:r>
              <a:rPr lang="en-US" b="0" i="0" dirty="0">
                <a:solidFill>
                  <a:srgbClr val="000000"/>
                </a:solidFill>
                <a:effectLst/>
                <a:latin typeface="Times New Roman" panose="02020603050405020304" pitchFamily="18" charset="0"/>
                <a:cs typeface="Times New Roman" panose="02020603050405020304" pitchFamily="18" charset="0"/>
              </a:rPr>
              <a:t>Neutral electrolyte like NaCl is required to have high exhaustion of the dye. </a:t>
            </a:r>
          </a:p>
          <a:p>
            <a:r>
              <a:rPr lang="en-US" b="0" i="0" dirty="0">
                <a:solidFill>
                  <a:srgbClr val="000000"/>
                </a:solidFill>
                <a:effectLst/>
                <a:latin typeface="Times New Roman" panose="02020603050405020304" pitchFamily="18" charset="0"/>
                <a:cs typeface="Times New Roman" panose="02020603050405020304" pitchFamily="18" charset="0"/>
              </a:rPr>
              <a:t>For instance, in cotton dyeing, NaCl concentration in the dyeing bath is in the range of 25-30 g/l for deep tone and about 15 g/l for light tone, but can be as high as 50 g/l in exceptional cases. </a:t>
            </a:r>
          </a:p>
          <a:p>
            <a:r>
              <a:rPr lang="en-US" b="0" i="0" dirty="0">
                <a:solidFill>
                  <a:srgbClr val="000000"/>
                </a:solidFill>
                <a:effectLst/>
                <a:latin typeface="Times New Roman" panose="02020603050405020304" pitchFamily="18" charset="0"/>
                <a:cs typeface="Times New Roman" panose="02020603050405020304" pitchFamily="18" charset="0"/>
              </a:rPr>
              <a:t>The exhaustion stage in reactive dyeing on cotton also requires sufficient quantity of salt.</a:t>
            </a:r>
            <a:endParaRPr lang="en-US" dirty="0">
              <a:solidFill>
                <a:srgbClr val="000000"/>
              </a:solidFill>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Reverse osmosis membrane process is suitable for removing high salt concentrations so that the treated effluent can be re-used again in the processing. </a:t>
            </a:r>
          </a:p>
          <a:p>
            <a:r>
              <a:rPr lang="en-US" b="0" i="0" dirty="0">
                <a:solidFill>
                  <a:srgbClr val="000000"/>
                </a:solidFill>
                <a:effectLst/>
                <a:latin typeface="Times New Roman" panose="02020603050405020304" pitchFamily="18" charset="0"/>
                <a:cs typeface="Times New Roman" panose="02020603050405020304" pitchFamily="18" charset="0"/>
              </a:rPr>
              <a:t>The presence of electrolytes in the washing water causes an increase in the hydrolyzed dye affinity (for reactive dyeing on cotton) making it difficult to extract.</a:t>
            </a:r>
          </a:p>
          <a:p>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A496668B-59CC-D91C-41F3-F5486E8E83F6}"/>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25712512-3F7C-21E2-D8C6-456281024C73}"/>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4644174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436CBE0-D721-FD7C-471E-0DB40C0A7675}"/>
              </a:ext>
            </a:extLst>
          </p:cNvPr>
          <p:cNvSpPr>
            <a:spLocks noGrp="1"/>
          </p:cNvSpPr>
          <p:nvPr>
            <p:ph idx="1"/>
          </p:nvPr>
        </p:nvSpPr>
        <p:spPr>
          <a:xfrm>
            <a:off x="838200" y="643812"/>
            <a:ext cx="10515600" cy="6214188"/>
          </a:xfrm>
        </p:spPr>
        <p:txBody>
          <a:bodyPr>
            <a:normAutofit fontScale="77500" lnSpcReduction="20000"/>
          </a:bodyPr>
          <a:lstStyle/>
          <a:p>
            <a:r>
              <a:rPr lang="en-US" b="0" i="0" dirty="0">
                <a:solidFill>
                  <a:srgbClr val="000000"/>
                </a:solidFill>
                <a:effectLst/>
                <a:latin typeface="Times New Roman" panose="02020603050405020304" pitchFamily="18" charset="0"/>
                <a:cs typeface="Times New Roman" panose="02020603050405020304" pitchFamily="18" charset="0"/>
              </a:rPr>
              <a:t>In electrodialysis, the dissolved salts (ionic in nature) can also be removed by impressing an electrical potential across the water, resulting in the migration of cations and anions to respective electrodes via anionic and cationic permeable membranes. </a:t>
            </a:r>
          </a:p>
          <a:p>
            <a:r>
              <a:rPr lang="en-US" b="0" i="0" dirty="0">
                <a:solidFill>
                  <a:srgbClr val="000000"/>
                </a:solidFill>
                <a:effectLst/>
                <a:latin typeface="Times New Roman" panose="02020603050405020304" pitchFamily="18" charset="0"/>
                <a:cs typeface="Times New Roman" panose="02020603050405020304" pitchFamily="18" charset="0"/>
              </a:rPr>
              <a:t>To avoid membrane fouling it is essential that turbidity, suspended solids, colloids and trace organics be removed prior to electrodialysis.</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ELECTRO CHEMICAL PROCESSES: </a:t>
            </a:r>
          </a:p>
          <a:p>
            <a:r>
              <a:rPr lang="en-US" b="0" i="0" dirty="0">
                <a:solidFill>
                  <a:srgbClr val="000000"/>
                </a:solidFill>
                <a:effectLst/>
                <a:latin typeface="Times New Roman" panose="02020603050405020304" pitchFamily="18" charset="0"/>
                <a:cs typeface="Times New Roman" panose="02020603050405020304" pitchFamily="18" charset="0"/>
              </a:rPr>
              <a:t>They have lower temperature requirement than those of other equivalent non-electrochemical treatment and there is no need for additional chemical. </a:t>
            </a:r>
          </a:p>
          <a:p>
            <a:r>
              <a:rPr lang="en-US" b="0" i="0" dirty="0">
                <a:solidFill>
                  <a:srgbClr val="000000"/>
                </a:solidFill>
                <a:effectLst/>
                <a:latin typeface="Times New Roman" panose="02020603050405020304" pitchFamily="18" charset="0"/>
                <a:cs typeface="Times New Roman" panose="02020603050405020304" pitchFamily="18" charset="0"/>
              </a:rPr>
              <a:t>It also can prevent the production of unwanted side products. </a:t>
            </a:r>
          </a:p>
          <a:p>
            <a:r>
              <a:rPr lang="en-US" b="0" i="0" dirty="0">
                <a:solidFill>
                  <a:srgbClr val="000000"/>
                </a:solidFill>
                <a:effectLst/>
                <a:latin typeface="Times New Roman" panose="02020603050405020304" pitchFamily="18" charset="0"/>
                <a:cs typeface="Times New Roman" panose="02020603050405020304" pitchFamily="18" charset="0"/>
              </a:rPr>
              <a:t>But, if suspended or colloidal solids were high concentration in the waste water, they impede the electrochemical reaction. </a:t>
            </a:r>
          </a:p>
          <a:p>
            <a:r>
              <a:rPr lang="en-US" b="0" i="0" dirty="0">
                <a:solidFill>
                  <a:srgbClr val="000000"/>
                </a:solidFill>
                <a:effectLst/>
                <a:latin typeface="Times New Roman" panose="02020603050405020304" pitchFamily="18" charset="0"/>
                <a:cs typeface="Times New Roman" panose="02020603050405020304" pitchFamily="18" charset="0"/>
              </a:rPr>
              <a:t>Therefore, those materials need to be sufficiently removed before electrochemical oxidation.</a:t>
            </a:r>
          </a:p>
          <a:p>
            <a:pPr marL="0" indent="0">
              <a:buNone/>
            </a:pPr>
            <a:r>
              <a:rPr lang="en-US" b="1" i="0" u="sng" dirty="0">
                <a:solidFill>
                  <a:srgbClr val="000000"/>
                </a:solidFill>
                <a:effectLst/>
                <a:latin typeface="Times New Roman" panose="02020603050405020304" pitchFamily="18" charset="0"/>
                <a:cs typeface="Times New Roman" panose="02020603050405020304" pitchFamily="18" charset="0"/>
              </a:rPr>
              <a:t>ION EXCHANGE METHOD: </a:t>
            </a:r>
          </a:p>
          <a:p>
            <a:r>
              <a:rPr lang="en-US" b="0" i="0" dirty="0">
                <a:solidFill>
                  <a:srgbClr val="000000"/>
                </a:solidFill>
                <a:effectLst/>
                <a:latin typeface="Times New Roman" panose="02020603050405020304" pitchFamily="18" charset="0"/>
                <a:cs typeface="Times New Roman" panose="02020603050405020304" pitchFamily="18" charset="0"/>
              </a:rPr>
              <a:t>This is used for the removal of undesirable anions and cations from waste water. </a:t>
            </a:r>
          </a:p>
          <a:p>
            <a:r>
              <a:rPr lang="en-US" b="0" i="0" dirty="0">
                <a:solidFill>
                  <a:srgbClr val="000000"/>
                </a:solidFill>
                <a:effectLst/>
                <a:latin typeface="Times New Roman" panose="02020603050405020304" pitchFamily="18" charset="0"/>
                <a:cs typeface="Times New Roman" panose="02020603050405020304" pitchFamily="18" charset="0"/>
              </a:rPr>
              <a:t>It involves the passage of waste water through the beds of ion exchange resins where some undesirable cations or anions of waste water get exchanged for sodium or hydrogen ions of the resin. </a:t>
            </a:r>
          </a:p>
          <a:p>
            <a:r>
              <a:rPr lang="en-US" b="0" i="0" dirty="0">
                <a:solidFill>
                  <a:srgbClr val="000000"/>
                </a:solidFill>
                <a:effectLst/>
                <a:latin typeface="Times New Roman" panose="02020603050405020304" pitchFamily="18" charset="0"/>
                <a:cs typeface="Times New Roman" panose="02020603050405020304" pitchFamily="18" charset="0"/>
              </a:rPr>
              <a:t>Most ion exchange resins now in use are synthetic polymeric materials containing ion groups such as sulphonyl, quarternary ammonium group etc.</a:t>
            </a:r>
            <a:endParaRPr lang="en-IN"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22BAACCC-B9B6-5297-AFD3-AAE82887472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3F14FE6D-E44A-AE2B-8A26-1B969B7A0B69}"/>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4680920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8D6CB49-F9EE-8775-4174-0DDBB8312DEC}"/>
              </a:ext>
            </a:extLst>
          </p:cNvPr>
          <p:cNvSpPr>
            <a:spLocks noGrp="1"/>
          </p:cNvSpPr>
          <p:nvPr>
            <p:ph idx="1"/>
          </p:nvPr>
        </p:nvSpPr>
        <p:spPr>
          <a:xfrm>
            <a:off x="838200" y="457200"/>
            <a:ext cx="10515600" cy="6176865"/>
          </a:xfrm>
        </p:spPr>
        <p:txBody>
          <a:bodyPr>
            <a:normAutofit fontScale="85000" lnSpcReduction="10000"/>
          </a:bodyPr>
          <a:lstStyle/>
          <a:p>
            <a:pPr marL="0" indent="0">
              <a:buNone/>
            </a:pPr>
            <a:r>
              <a:rPr lang="en-US" sz="2000" b="1" i="0" u="sng" dirty="0">
                <a:solidFill>
                  <a:srgbClr val="000000"/>
                </a:solidFill>
                <a:effectLst/>
                <a:latin typeface="Times New Roman" panose="02020603050405020304" pitchFamily="18" charset="0"/>
                <a:cs typeface="Times New Roman" panose="02020603050405020304" pitchFamily="18" charset="0"/>
              </a:rPr>
              <a:t>PHOTO CATALYTIC DEGRADATION: </a:t>
            </a:r>
          </a:p>
          <a:p>
            <a:r>
              <a:rPr lang="en-US" sz="2000" b="0" i="0" dirty="0">
                <a:solidFill>
                  <a:srgbClr val="000000"/>
                </a:solidFill>
                <a:effectLst/>
                <a:latin typeface="Times New Roman" panose="02020603050405020304" pitchFamily="18" charset="0"/>
                <a:cs typeface="Times New Roman" panose="02020603050405020304" pitchFamily="18" charset="0"/>
              </a:rPr>
              <a:t>An advanced method to decolorize a wide range of dyes depending upon their molecular structure. </a:t>
            </a:r>
          </a:p>
          <a:p>
            <a:r>
              <a:rPr lang="en-US" sz="2000" b="0" i="0" dirty="0">
                <a:solidFill>
                  <a:srgbClr val="000000"/>
                </a:solidFill>
                <a:effectLst/>
                <a:latin typeface="Times New Roman" panose="02020603050405020304" pitchFamily="18" charset="0"/>
                <a:cs typeface="Times New Roman" panose="02020603050405020304" pitchFamily="18" charset="0"/>
              </a:rPr>
              <a:t>In this process, photoactive catalyst illuminates with UV light, generates highly reactive radical, which can decompose organic compounds.</a:t>
            </a:r>
          </a:p>
          <a:p>
            <a:pPr marL="0" indent="0">
              <a:buNone/>
            </a:pPr>
            <a:r>
              <a:rPr lang="en-US" sz="2000" b="1" i="0" u="sng" dirty="0">
                <a:solidFill>
                  <a:srgbClr val="000000"/>
                </a:solidFill>
                <a:effectLst/>
                <a:latin typeface="Times New Roman" panose="02020603050405020304" pitchFamily="18" charset="0"/>
                <a:cs typeface="Times New Roman" panose="02020603050405020304" pitchFamily="18" charset="0"/>
              </a:rPr>
              <a:t>ADSORPTION: </a:t>
            </a:r>
          </a:p>
          <a:p>
            <a:r>
              <a:rPr lang="en-US" sz="2000" b="0" i="0" dirty="0">
                <a:solidFill>
                  <a:srgbClr val="000000"/>
                </a:solidFill>
                <a:effectLst/>
                <a:latin typeface="Times New Roman" panose="02020603050405020304" pitchFamily="18" charset="0"/>
                <a:cs typeface="Times New Roman" panose="02020603050405020304" pitchFamily="18" charset="0"/>
              </a:rPr>
              <a:t>It is the exchange of material at the interface between two immiscible phases in contact with one another. </a:t>
            </a:r>
          </a:p>
          <a:p>
            <a:r>
              <a:rPr lang="en-US" sz="2000" b="0" i="0" dirty="0">
                <a:solidFill>
                  <a:srgbClr val="000000"/>
                </a:solidFill>
                <a:effectLst/>
                <a:latin typeface="Times New Roman" panose="02020603050405020304" pitchFamily="18" charset="0"/>
                <a:cs typeface="Times New Roman" panose="02020603050405020304" pitchFamily="18" charset="0"/>
              </a:rPr>
              <a:t>Adsorption appears to have considerable potential for the removal of color from industrial effluents.</a:t>
            </a:r>
          </a:p>
          <a:p>
            <a:r>
              <a:rPr lang="en-US" sz="2000" b="0" i="0" dirty="0">
                <a:solidFill>
                  <a:srgbClr val="000000"/>
                </a:solidFill>
                <a:effectLst/>
                <a:latin typeface="Times New Roman" panose="02020603050405020304" pitchFamily="18" charset="0"/>
                <a:cs typeface="Times New Roman" panose="02020603050405020304" pitchFamily="18" charset="0"/>
              </a:rPr>
              <a:t>Owen (1978) after surveying 13 textile industries has reported that adsorption using granular activated carbon has emerged as a practical and economical process for the removal of color from textile effluents.</a:t>
            </a:r>
          </a:p>
          <a:p>
            <a:pPr marL="0" indent="0">
              <a:buNone/>
            </a:pPr>
            <a:r>
              <a:rPr lang="en-US" sz="2000" b="1" i="0" u="sng" dirty="0">
                <a:solidFill>
                  <a:srgbClr val="000000"/>
                </a:solidFill>
                <a:effectLst/>
                <a:latin typeface="Times New Roman" panose="02020603050405020304" pitchFamily="18" charset="0"/>
                <a:cs typeface="Times New Roman" panose="02020603050405020304" pitchFamily="18" charset="0"/>
              </a:rPr>
              <a:t>THERMAL EVAPORATION: </a:t>
            </a:r>
          </a:p>
          <a:p>
            <a:r>
              <a:rPr lang="en-US" sz="2000" b="0" i="0" dirty="0">
                <a:solidFill>
                  <a:srgbClr val="000000"/>
                </a:solidFill>
                <a:effectLst/>
                <a:latin typeface="Times New Roman" panose="02020603050405020304" pitchFamily="18" charset="0"/>
                <a:cs typeface="Times New Roman" panose="02020603050405020304" pitchFamily="18" charset="0"/>
              </a:rPr>
              <a:t>The use of sodium per sulphate has better oxidizing potential than NaOCl in the thermal evaporator. </a:t>
            </a:r>
          </a:p>
          <a:p>
            <a:r>
              <a:rPr lang="en-US" sz="2000" b="0" i="0" dirty="0">
                <a:solidFill>
                  <a:srgbClr val="000000"/>
                </a:solidFill>
                <a:effectLst/>
                <a:latin typeface="Times New Roman" panose="02020603050405020304" pitchFamily="18" charset="0"/>
                <a:cs typeface="Times New Roman" panose="02020603050405020304" pitchFamily="18" charset="0"/>
              </a:rPr>
              <a:t>The process is ecofriendly since there is no sludge formation and no emission of the toxic chlorine fumes during evaporation. </a:t>
            </a:r>
          </a:p>
          <a:p>
            <a:r>
              <a:rPr lang="en-US" sz="2000" b="0" i="0" dirty="0">
                <a:solidFill>
                  <a:srgbClr val="000000"/>
                </a:solidFill>
                <a:effectLst/>
                <a:latin typeface="Times New Roman" panose="02020603050405020304" pitchFamily="18" charset="0"/>
                <a:cs typeface="Times New Roman" panose="02020603050405020304" pitchFamily="18" charset="0"/>
              </a:rPr>
              <a:t>Oxidative decolorization of reactive dye by persulphate due to the formation of free radicals has been reported in the literature.</a:t>
            </a:r>
          </a:p>
          <a:p>
            <a:pPr marL="0" indent="0">
              <a:buNone/>
            </a:pPr>
            <a:r>
              <a:rPr lang="en-US" sz="2000" b="1" i="0" u="sng" dirty="0">
                <a:solidFill>
                  <a:srgbClr val="000000"/>
                </a:solidFill>
                <a:effectLst/>
                <a:latin typeface="Times New Roman" panose="02020603050405020304" pitchFamily="18" charset="0"/>
                <a:cs typeface="Times New Roman" panose="02020603050405020304" pitchFamily="18" charset="0"/>
              </a:rPr>
              <a:t>EFFLUENT TREATMENT PRACTICES: </a:t>
            </a:r>
            <a:endParaRPr lang="en-US" sz="2000" b="1" u="sng" dirty="0">
              <a:solidFill>
                <a:srgbClr val="000000"/>
              </a:solidFill>
              <a:latin typeface="Times New Roman" panose="02020603050405020304" pitchFamily="18" charset="0"/>
              <a:cs typeface="Times New Roman" panose="02020603050405020304" pitchFamily="18" charset="0"/>
            </a:endParaRPr>
          </a:p>
          <a:p>
            <a:r>
              <a:rPr lang="en-US" sz="2000" b="0" i="0" dirty="0">
                <a:solidFill>
                  <a:srgbClr val="000000"/>
                </a:solidFill>
                <a:effectLst/>
                <a:latin typeface="Times New Roman" panose="02020603050405020304" pitchFamily="18" charset="0"/>
                <a:cs typeface="Times New Roman" panose="02020603050405020304" pitchFamily="18" charset="0"/>
              </a:rPr>
              <a:t>Textile industry encompasses a range of unit operations, which use a wide variety of natural and synthetic </a:t>
            </a:r>
            <a:r>
              <a:rPr lang="en-US" sz="2000" b="0" i="0" dirty="0" err="1">
                <a:solidFill>
                  <a:srgbClr val="000000"/>
                </a:solidFill>
                <a:effectLst/>
                <a:latin typeface="Times New Roman" panose="02020603050405020304" pitchFamily="18" charset="0"/>
                <a:cs typeface="Times New Roman" panose="02020603050405020304" pitchFamily="18" charset="0"/>
              </a:rPr>
              <a:t>fibres</a:t>
            </a:r>
            <a:r>
              <a:rPr lang="en-US" sz="2000" b="0" i="0" dirty="0">
                <a:solidFill>
                  <a:srgbClr val="000000"/>
                </a:solidFill>
                <a:effectLst/>
                <a:latin typeface="Times New Roman" panose="02020603050405020304" pitchFamily="18" charset="0"/>
                <a:cs typeface="Times New Roman" panose="02020603050405020304" pitchFamily="18" charset="0"/>
              </a:rPr>
              <a:t> to produce fabrics. </a:t>
            </a:r>
          </a:p>
          <a:p>
            <a:r>
              <a:rPr lang="en-US" sz="2000" b="0" i="0" dirty="0">
                <a:solidFill>
                  <a:srgbClr val="000000"/>
                </a:solidFill>
                <a:effectLst/>
                <a:latin typeface="Times New Roman" panose="02020603050405020304" pitchFamily="18" charset="0"/>
                <a:cs typeface="Times New Roman" panose="02020603050405020304" pitchFamily="18" charset="0"/>
              </a:rPr>
              <a:t>Textile units generally follow various treatment schemes. Two of such are shown in the scheme 1 and 2 as typical cases.</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endParaRPr lang="en-IN" sz="2000" dirty="0">
              <a:latin typeface="Times New Roman" panose="02020603050405020304" pitchFamily="18" charset="0"/>
              <a:cs typeface="Times New Roman" panose="02020603050405020304" pitchFamily="18" charset="0"/>
            </a:endParaRPr>
          </a:p>
        </p:txBody>
      </p:sp>
      <p:pic>
        <p:nvPicPr>
          <p:cNvPr id="4" name="Picture 3" descr="C:\Users\Admin\Downloads\HICAS.png">
            <a:extLst>
              <a:ext uri="{FF2B5EF4-FFF2-40B4-BE49-F238E27FC236}">
                <a16:creationId xmlns:a16="http://schemas.microsoft.com/office/drawing/2014/main" xmlns="" id="{D3445A82-431A-78A0-B896-0A734EF2EA48}"/>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0710C253-00E0-5F79-F9C9-90AB6291C23F}"/>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390072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090726" y="2762250"/>
            <a:ext cx="8548198" cy="59321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3600"/>
              <a:buFont typeface="Overlock"/>
              <a:buNone/>
            </a:pPr>
            <a:r>
              <a:rPr lang="en-US" sz="3600">
                <a:latin typeface="Overlock"/>
                <a:ea typeface="Overlock"/>
                <a:cs typeface="Overlock"/>
                <a:sym typeface="Overlock"/>
              </a:rPr>
              <a:t>SUBJECT: TEXTILE WET PROCESSING</a:t>
            </a:r>
            <a:endParaRPr/>
          </a:p>
        </p:txBody>
      </p:sp>
      <p:sp>
        <p:nvSpPr>
          <p:cNvPr id="85" name="Google Shape;85;p1"/>
          <p:cNvSpPr txBox="1"/>
          <p:nvPr/>
        </p:nvSpPr>
        <p:spPr>
          <a:xfrm>
            <a:off x="2090930" y="106160"/>
            <a:ext cx="8486274" cy="186088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4800"/>
              <a:buFont typeface="Book Antiqua"/>
              <a:buNone/>
            </a:pPr>
            <a:r>
              <a:rPr lang="en-US" sz="4800" b="1" i="0" u="none" strike="noStrike" cap="none">
                <a:solidFill>
                  <a:schemeClr val="dk1"/>
                </a:solidFill>
                <a:latin typeface="Book Antiqua"/>
                <a:ea typeface="Book Antiqua"/>
                <a:cs typeface="Book Antiqua"/>
                <a:sym typeface="Book Antiqua"/>
              </a:rPr>
              <a:t>Hindusthan</a:t>
            </a:r>
            <a:br>
              <a:rPr lang="en-US" sz="4800" b="1" i="0" u="none" strike="noStrike" cap="none">
                <a:solidFill>
                  <a:schemeClr val="dk1"/>
                </a:solidFill>
                <a:latin typeface="Book Antiqua"/>
                <a:ea typeface="Book Antiqua"/>
                <a:cs typeface="Book Antiqua"/>
                <a:sym typeface="Book Antiqua"/>
              </a:rPr>
            </a:br>
            <a:r>
              <a:rPr lang="en-US" sz="2400" b="1" i="0" u="none" strike="noStrike" cap="none">
                <a:solidFill>
                  <a:schemeClr val="dk1"/>
                </a:solidFill>
                <a:latin typeface="Book Antiqua"/>
                <a:ea typeface="Book Antiqua"/>
                <a:cs typeface="Book Antiqua"/>
                <a:sym typeface="Book Antiqua"/>
              </a:rPr>
              <a:t> College of Arts &amp; Science</a:t>
            </a:r>
            <a:br>
              <a:rPr lang="en-US" sz="2400" b="1" i="0" u="none" strike="noStrike" cap="none">
                <a:solidFill>
                  <a:schemeClr val="dk1"/>
                </a:solidFill>
                <a:latin typeface="Book Antiqua"/>
                <a:ea typeface="Book Antiqua"/>
                <a:cs typeface="Book Antiqua"/>
                <a:sym typeface="Book Antiqua"/>
              </a:rPr>
            </a:br>
            <a:r>
              <a:rPr lang="en-US" sz="1600" b="1" i="0" u="none" strike="noStrike" cap="none">
                <a:solidFill>
                  <a:schemeClr val="dk1"/>
                </a:solidFill>
                <a:latin typeface="Book Antiqua"/>
                <a:ea typeface="Book Antiqua"/>
                <a:cs typeface="Book Antiqua"/>
                <a:sym typeface="Book Antiqua"/>
              </a:rPr>
              <a:t>An Autonomous College-Affiliated to Bharathiar University</a:t>
            </a:r>
            <a:br>
              <a:rPr lang="en-US" sz="1600" b="1" i="0" u="none" strike="noStrike" cap="none">
                <a:solidFill>
                  <a:schemeClr val="dk1"/>
                </a:solidFill>
                <a:latin typeface="Book Antiqua"/>
                <a:ea typeface="Book Antiqua"/>
                <a:cs typeface="Book Antiqua"/>
                <a:sym typeface="Book Antiqua"/>
              </a:rPr>
            </a:br>
            <a:r>
              <a:rPr lang="en-US" sz="1600" b="1" i="0" u="none" strike="noStrike" cap="none">
                <a:solidFill>
                  <a:schemeClr val="dk1"/>
                </a:solidFill>
                <a:latin typeface="Book Antiqua"/>
                <a:ea typeface="Book Antiqua"/>
                <a:cs typeface="Book Antiqua"/>
                <a:sym typeface="Book Antiqua"/>
              </a:rPr>
              <a:t>Approved by AICTE and Govt. of Tamilnadu</a:t>
            </a:r>
            <a:br>
              <a:rPr lang="en-US" sz="1600" b="1" i="0" u="none" strike="noStrike" cap="none">
                <a:solidFill>
                  <a:schemeClr val="dk1"/>
                </a:solidFill>
                <a:latin typeface="Book Antiqua"/>
                <a:ea typeface="Book Antiqua"/>
                <a:cs typeface="Book Antiqua"/>
                <a:sym typeface="Book Antiqua"/>
              </a:rPr>
            </a:br>
            <a:r>
              <a:rPr lang="en-US" sz="1600" b="1" i="0" u="none" strike="noStrike" cap="none">
                <a:solidFill>
                  <a:schemeClr val="dk1"/>
                </a:solidFill>
                <a:latin typeface="Book Antiqua"/>
                <a:ea typeface="Book Antiqua"/>
                <a:cs typeface="Book Antiqua"/>
                <a:sym typeface="Book Antiqua"/>
              </a:rPr>
              <a:t>Accredited by NAAC-An ISO Certified Institution</a:t>
            </a:r>
            <a:r>
              <a:rPr lang="en-US" sz="2000" b="1" i="0" u="none" strike="noStrike" cap="none">
                <a:solidFill>
                  <a:schemeClr val="dk1"/>
                </a:solidFill>
                <a:latin typeface="Calibri"/>
                <a:ea typeface="Calibri"/>
                <a:cs typeface="Calibri"/>
                <a:sym typeface="Calibri"/>
              </a:rPr>
              <a:t/>
            </a:r>
            <a:br>
              <a:rPr lang="en-US" sz="2000" b="1" i="0" u="none" strike="noStrike" cap="none">
                <a:solidFill>
                  <a:schemeClr val="dk1"/>
                </a:solidFill>
                <a:latin typeface="Calibri"/>
                <a:ea typeface="Calibri"/>
                <a:cs typeface="Calibri"/>
                <a:sym typeface="Calibri"/>
              </a:rPr>
            </a:br>
            <a:endParaRPr sz="2000" b="0" i="0" u="none" strike="noStrike" cap="none">
              <a:solidFill>
                <a:schemeClr val="dk1"/>
              </a:solidFill>
              <a:latin typeface="Book Antiqua"/>
              <a:ea typeface="Book Antiqua"/>
              <a:cs typeface="Book Antiqua"/>
              <a:sym typeface="Book Antiqua"/>
            </a:endParaRPr>
          </a:p>
        </p:txBody>
      </p:sp>
      <p:sp>
        <p:nvSpPr>
          <p:cNvPr id="86" name="Google Shape;86;p1"/>
          <p:cNvSpPr txBox="1"/>
          <p:nvPr/>
        </p:nvSpPr>
        <p:spPr>
          <a:xfrm>
            <a:off x="2087718" y="3571875"/>
            <a:ext cx="8548198" cy="628806"/>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3600"/>
              <a:buFont typeface="EB Garamond"/>
              <a:buNone/>
            </a:pPr>
            <a:r>
              <a:rPr lang="en-US" sz="3600" b="1" i="0" u="none" strike="noStrike" cap="none">
                <a:solidFill>
                  <a:schemeClr val="dk1"/>
                </a:solidFill>
                <a:latin typeface="EB Garamond"/>
                <a:ea typeface="EB Garamond"/>
                <a:cs typeface="EB Garamond"/>
                <a:sym typeface="EB Garamond"/>
              </a:rPr>
              <a:t>UNIT V</a:t>
            </a:r>
            <a:endParaRPr/>
          </a:p>
        </p:txBody>
      </p:sp>
      <p:pic>
        <p:nvPicPr>
          <p:cNvPr id="87" name="Google Shape;87;p1" descr="C:\Users\Admin\Downloads\HICAS.png"/>
          <p:cNvPicPr preferRelativeResize="0"/>
          <p:nvPr/>
        </p:nvPicPr>
        <p:blipFill rotWithShape="1">
          <a:blip r:embed="rId3">
            <a:alphaModFix/>
          </a:blip>
          <a:srcRect/>
          <a:stretch/>
        </p:blipFill>
        <p:spPr>
          <a:xfrm>
            <a:off x="0" y="0"/>
            <a:ext cx="876300" cy="1040230"/>
          </a:xfrm>
          <a:prstGeom prst="rect">
            <a:avLst/>
          </a:prstGeom>
          <a:noFill/>
          <a:ln>
            <a:noFill/>
          </a:ln>
        </p:spPr>
      </p:pic>
      <p:sp>
        <p:nvSpPr>
          <p:cNvPr id="88" name="Google Shape;88;p1"/>
          <p:cNvSpPr txBox="1"/>
          <p:nvPr/>
        </p:nvSpPr>
        <p:spPr>
          <a:xfrm>
            <a:off x="988359" y="4597629"/>
            <a:ext cx="10710466" cy="662187"/>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3600"/>
              <a:buFont typeface="EB Garamond"/>
              <a:buNone/>
            </a:pPr>
            <a:r>
              <a:rPr lang="en-US" sz="3600" b="1" i="0" u="none" strike="noStrike" cap="none">
                <a:solidFill>
                  <a:schemeClr val="dk1"/>
                </a:solidFill>
                <a:latin typeface="EB Garamond"/>
                <a:ea typeface="EB Garamond"/>
                <a:cs typeface="EB Garamond"/>
                <a:sym typeface="EB Garamond"/>
              </a:rPr>
              <a:t>TOPIC:LOW LIQUOR RATIO MACHINE RECIPE MONITORING</a:t>
            </a:r>
            <a:endParaRPr sz="3600" b="1" i="0" u="none" strike="noStrike" cap="none">
              <a:solidFill>
                <a:schemeClr val="dk1"/>
              </a:solidFill>
              <a:latin typeface="EB Garamond"/>
              <a:ea typeface="EB Garamond"/>
              <a:cs typeface="EB Garamond"/>
              <a:sym typeface="EB Garamon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body" idx="1"/>
          </p:nvPr>
        </p:nvSpPr>
        <p:spPr>
          <a:xfrm>
            <a:off x="922175" y="1259632"/>
            <a:ext cx="10515600" cy="551449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None/>
            </a:pPr>
            <a:r>
              <a:rPr lang="en-US" sz="3200" b="1">
                <a:latin typeface="Times New Roman"/>
                <a:ea typeface="Times New Roman"/>
                <a:cs typeface="Times New Roman"/>
                <a:sym typeface="Times New Roman"/>
              </a:rPr>
              <a:t>What is a Low Liquor Ratio Machine?</a:t>
            </a:r>
            <a:endParaRPr/>
          </a:p>
          <a:p>
            <a:pPr marL="228600" lvl="0" indent="-228600" algn="l" rtl="0">
              <a:lnSpc>
                <a:spcPct val="90000"/>
              </a:lnSpc>
              <a:spcBef>
                <a:spcPts val="1000"/>
              </a:spcBef>
              <a:spcAft>
                <a:spcPts val="0"/>
              </a:spcAft>
              <a:buClr>
                <a:schemeClr val="dk1"/>
              </a:buClr>
              <a:buSzPts val="3200"/>
              <a:buChar char="•"/>
            </a:pPr>
            <a:r>
              <a:rPr lang="en-US" sz="3200" b="1">
                <a:latin typeface="Times New Roman"/>
                <a:ea typeface="Times New Roman"/>
                <a:cs typeface="Times New Roman"/>
                <a:sym typeface="Times New Roman"/>
              </a:rPr>
              <a:t>Liquor ratio</a:t>
            </a:r>
            <a:r>
              <a:rPr lang="en-US" sz="3200">
                <a:latin typeface="Times New Roman"/>
                <a:ea typeface="Times New Roman"/>
                <a:cs typeface="Times New Roman"/>
                <a:sym typeface="Times New Roman"/>
              </a:rPr>
              <a:t> = amount of water used per kg of fabric.</a:t>
            </a:r>
            <a:endParaRPr/>
          </a:p>
          <a:p>
            <a:pPr marL="228600" lvl="0" indent="-228600" algn="l" rtl="0">
              <a:lnSpc>
                <a:spcPct val="90000"/>
              </a:lnSpc>
              <a:spcBef>
                <a:spcPts val="1000"/>
              </a:spcBef>
              <a:spcAft>
                <a:spcPts val="0"/>
              </a:spcAft>
              <a:buClr>
                <a:schemeClr val="dk1"/>
              </a:buClr>
              <a:buSzPts val="3200"/>
              <a:buChar char="•"/>
            </a:pPr>
            <a:r>
              <a:rPr lang="en-US" sz="3200">
                <a:latin typeface="Times New Roman"/>
                <a:ea typeface="Times New Roman"/>
                <a:cs typeface="Times New Roman"/>
                <a:sym typeface="Times New Roman"/>
              </a:rPr>
              <a:t>A </a:t>
            </a:r>
            <a:r>
              <a:rPr lang="en-US" sz="3200" b="1">
                <a:latin typeface="Times New Roman"/>
                <a:ea typeface="Times New Roman"/>
                <a:cs typeface="Times New Roman"/>
                <a:sym typeface="Times New Roman"/>
              </a:rPr>
              <a:t>low liquor ratio</a:t>
            </a:r>
            <a:r>
              <a:rPr lang="en-US" sz="3200">
                <a:latin typeface="Times New Roman"/>
                <a:ea typeface="Times New Roman"/>
                <a:cs typeface="Times New Roman"/>
                <a:sym typeface="Times New Roman"/>
              </a:rPr>
              <a:t> machine uses </a:t>
            </a:r>
            <a:r>
              <a:rPr lang="en-US" sz="3200" b="1">
                <a:latin typeface="Times New Roman"/>
                <a:ea typeface="Times New Roman"/>
                <a:cs typeface="Times New Roman"/>
                <a:sym typeface="Times New Roman"/>
              </a:rPr>
              <a:t>as little as 1:4 or 1:5</a:t>
            </a:r>
            <a:r>
              <a:rPr lang="en-US" sz="3200">
                <a:latin typeface="Times New Roman"/>
                <a:ea typeface="Times New Roman"/>
                <a:cs typeface="Times New Roman"/>
                <a:sym typeface="Times New Roman"/>
              </a:rPr>
              <a:t> (vs. traditional 1:10 or more).</a:t>
            </a:r>
            <a:endParaRPr/>
          </a:p>
          <a:p>
            <a:pPr marL="228600" lvl="0" indent="-228600" algn="l" rtl="0">
              <a:lnSpc>
                <a:spcPct val="90000"/>
              </a:lnSpc>
              <a:spcBef>
                <a:spcPts val="1000"/>
              </a:spcBef>
              <a:spcAft>
                <a:spcPts val="0"/>
              </a:spcAft>
              <a:buClr>
                <a:schemeClr val="dk1"/>
              </a:buClr>
              <a:buSzPts val="3200"/>
              <a:buChar char="•"/>
            </a:pPr>
            <a:r>
              <a:rPr lang="en-US" sz="3200">
                <a:latin typeface="Times New Roman"/>
                <a:ea typeface="Times New Roman"/>
                <a:cs typeface="Times New Roman"/>
                <a:sym typeface="Times New Roman"/>
              </a:rPr>
              <a:t>Used for dyeing and finishing to save </a:t>
            </a:r>
            <a:r>
              <a:rPr lang="en-US" sz="3200" b="1">
                <a:latin typeface="Times New Roman"/>
                <a:ea typeface="Times New Roman"/>
                <a:cs typeface="Times New Roman"/>
                <a:sym typeface="Times New Roman"/>
              </a:rPr>
              <a:t>water, chemicals, and energy</a:t>
            </a:r>
            <a:r>
              <a:rPr lang="en-US" sz="3200">
                <a:latin typeface="Times New Roman"/>
                <a:ea typeface="Times New Roman"/>
                <a:cs typeface="Times New Roman"/>
                <a:sym typeface="Times New Roman"/>
              </a:rPr>
              <a:t>.</a:t>
            </a:r>
            <a:endParaRPr sz="3200">
              <a:latin typeface="Times New Roman"/>
              <a:ea typeface="Times New Roman"/>
              <a:cs typeface="Times New Roman"/>
              <a:sym typeface="Times New Roman"/>
            </a:endParaRPr>
          </a:p>
        </p:txBody>
      </p:sp>
      <p:pic>
        <p:nvPicPr>
          <p:cNvPr id="94" name="Google Shape;94;p2" descr="C:\Users\Admin\Downloads\HICAS.png"/>
          <p:cNvPicPr preferRelativeResize="0"/>
          <p:nvPr/>
        </p:nvPicPr>
        <p:blipFill rotWithShape="1">
          <a:blip r:embed="rId3" cstate="print">
            <a:alphaModFix/>
          </a:blip>
          <a:srcRect/>
          <a:stretch/>
        </p:blipFill>
        <p:spPr>
          <a:xfrm>
            <a:off x="0" y="-18661"/>
            <a:ext cx="896471" cy="1037280"/>
          </a:xfrm>
          <a:prstGeom prst="rect">
            <a:avLst/>
          </a:prstGeom>
          <a:noFill/>
          <a:ln>
            <a:noFill/>
          </a:ln>
        </p:spPr>
      </p:pic>
      <p:sp>
        <p:nvSpPr>
          <p:cNvPr id="95" name="Google Shape;95;p2"/>
          <p:cNvSpPr txBox="1"/>
          <p:nvPr/>
        </p:nvSpPr>
        <p:spPr>
          <a:xfrm>
            <a:off x="782033" y="61835"/>
            <a:ext cx="11214100" cy="480131"/>
          </a:xfrm>
          <a:prstGeom prst="rect">
            <a:avLst/>
          </a:prstGeom>
          <a:noFill/>
          <a:ln>
            <a:noFill/>
          </a:ln>
        </p:spPr>
        <p:txBody>
          <a:bodyPr spcFirstLastPara="1" wrap="square" lIns="91425" tIns="45700" rIns="91425" bIns="45700" anchor="ctr" anchorCtr="0">
            <a:normAutofit fontScale="97500"/>
          </a:bodyPr>
          <a:lstStyle/>
          <a:p>
            <a:pPr marL="0" marR="0" lvl="0" indent="0" algn="r" rtl="0">
              <a:lnSpc>
                <a:spcPct val="90000"/>
              </a:lnSpc>
              <a:spcBef>
                <a:spcPts val="0"/>
              </a:spcBef>
              <a:spcAft>
                <a:spcPts val="0"/>
              </a:spcAft>
              <a:buClr>
                <a:schemeClr val="dk1"/>
              </a:buClr>
              <a:buSzPct val="100000"/>
              <a:buFont typeface="Arial"/>
              <a:buNone/>
            </a:pPr>
            <a:r>
              <a:rPr lang="en-US" sz="2800" b="1" i="0" u="none" strike="noStrike" cap="none">
                <a:solidFill>
                  <a:schemeClr val="dk1"/>
                </a:solidFill>
                <a:latin typeface="Arial"/>
                <a:ea typeface="Arial"/>
                <a:cs typeface="Arial"/>
                <a:sym typeface="Arial"/>
              </a:rPr>
              <a:t>TEXTILE WET PROCESSING</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body" idx="1"/>
          </p:nvPr>
        </p:nvSpPr>
        <p:spPr>
          <a:xfrm>
            <a:off x="838200" y="793102"/>
            <a:ext cx="10515600" cy="57476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None/>
            </a:pPr>
            <a:r>
              <a:rPr lang="en-US" sz="3200" b="1">
                <a:latin typeface="Times New Roman"/>
                <a:ea typeface="Times New Roman"/>
                <a:cs typeface="Times New Roman"/>
                <a:sym typeface="Times New Roman"/>
              </a:rPr>
              <a:t>Why Monitor Recipes in the ETP Context?</a:t>
            </a:r>
            <a:endParaRPr/>
          </a:p>
          <a:p>
            <a:pPr marL="228600" lvl="0" indent="-228600" algn="l" rtl="0">
              <a:lnSpc>
                <a:spcPct val="90000"/>
              </a:lnSpc>
              <a:spcBef>
                <a:spcPts val="1000"/>
              </a:spcBef>
              <a:spcAft>
                <a:spcPts val="0"/>
              </a:spcAft>
              <a:buClr>
                <a:schemeClr val="dk1"/>
              </a:buClr>
              <a:buSzPts val="3200"/>
              <a:buChar char="•"/>
            </a:pPr>
            <a:r>
              <a:rPr lang="en-US" sz="3200" b="1">
                <a:latin typeface="Times New Roman"/>
                <a:ea typeface="Times New Roman"/>
                <a:cs typeface="Times New Roman"/>
                <a:sym typeface="Times New Roman"/>
              </a:rPr>
              <a:t>Effluent Composition Varies with Recipes</a:t>
            </a:r>
            <a:endParaRPr sz="3200">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ts val="3200"/>
              <a:buChar char="•"/>
            </a:pPr>
            <a:r>
              <a:rPr lang="en-US" sz="3200">
                <a:latin typeface="Times New Roman"/>
                <a:ea typeface="Times New Roman"/>
                <a:cs typeface="Times New Roman"/>
                <a:sym typeface="Times New Roman"/>
              </a:rPr>
              <a:t>Different dyes, auxiliaries, and chemicals are used.</a:t>
            </a:r>
            <a:endParaRPr/>
          </a:p>
          <a:p>
            <a:pPr marL="685800" lvl="1" indent="-228600" algn="l" rtl="0">
              <a:lnSpc>
                <a:spcPct val="90000"/>
              </a:lnSpc>
              <a:spcBef>
                <a:spcPts val="500"/>
              </a:spcBef>
              <a:spcAft>
                <a:spcPts val="0"/>
              </a:spcAft>
              <a:buClr>
                <a:schemeClr val="dk1"/>
              </a:buClr>
              <a:buSzPts val="3200"/>
              <a:buChar char="•"/>
            </a:pPr>
            <a:r>
              <a:rPr lang="en-US" sz="3200">
                <a:latin typeface="Times New Roman"/>
                <a:ea typeface="Times New Roman"/>
                <a:cs typeface="Times New Roman"/>
                <a:sym typeface="Times New Roman"/>
              </a:rPr>
              <a:t>Recipe changes directly impact </a:t>
            </a:r>
            <a:r>
              <a:rPr lang="en-US" sz="3200" b="1">
                <a:latin typeface="Times New Roman"/>
                <a:ea typeface="Times New Roman"/>
                <a:cs typeface="Times New Roman"/>
                <a:sym typeface="Times New Roman"/>
              </a:rPr>
              <a:t>COD</a:t>
            </a:r>
            <a:r>
              <a:rPr lang="en-US" sz="3200">
                <a:latin typeface="Times New Roman"/>
                <a:ea typeface="Times New Roman"/>
                <a:cs typeface="Times New Roman"/>
                <a:sym typeface="Times New Roman"/>
              </a:rPr>
              <a:t>, </a:t>
            </a:r>
            <a:r>
              <a:rPr lang="en-US" sz="3200" b="1">
                <a:latin typeface="Times New Roman"/>
                <a:ea typeface="Times New Roman"/>
                <a:cs typeface="Times New Roman"/>
                <a:sym typeface="Times New Roman"/>
              </a:rPr>
              <a:t>BOD</a:t>
            </a:r>
            <a:r>
              <a:rPr lang="en-US" sz="3200">
                <a:latin typeface="Times New Roman"/>
                <a:ea typeface="Times New Roman"/>
                <a:cs typeface="Times New Roman"/>
                <a:sym typeface="Times New Roman"/>
              </a:rPr>
              <a:t>, </a:t>
            </a:r>
            <a:r>
              <a:rPr lang="en-US" sz="3200" b="1">
                <a:latin typeface="Times New Roman"/>
                <a:ea typeface="Times New Roman"/>
                <a:cs typeface="Times New Roman"/>
                <a:sym typeface="Times New Roman"/>
              </a:rPr>
              <a:t>TDS</a:t>
            </a:r>
            <a:r>
              <a:rPr lang="en-US" sz="3200">
                <a:latin typeface="Times New Roman"/>
                <a:ea typeface="Times New Roman"/>
                <a:cs typeface="Times New Roman"/>
                <a:sym typeface="Times New Roman"/>
              </a:rPr>
              <a:t>, </a:t>
            </a:r>
            <a:r>
              <a:rPr lang="en-US" sz="3200" b="1">
                <a:latin typeface="Times New Roman"/>
                <a:ea typeface="Times New Roman"/>
                <a:cs typeface="Times New Roman"/>
                <a:sym typeface="Times New Roman"/>
              </a:rPr>
              <a:t>pH</a:t>
            </a:r>
            <a:r>
              <a:rPr lang="en-US" sz="3200">
                <a:latin typeface="Times New Roman"/>
                <a:ea typeface="Times New Roman"/>
                <a:cs typeface="Times New Roman"/>
                <a:sym typeface="Times New Roman"/>
              </a:rPr>
              <a:t>, and color in the wastewater.</a:t>
            </a:r>
            <a:endParaRPr/>
          </a:p>
          <a:p>
            <a:pPr marL="228600" lvl="0" indent="-228600" algn="l" rtl="0">
              <a:lnSpc>
                <a:spcPct val="90000"/>
              </a:lnSpc>
              <a:spcBef>
                <a:spcPts val="1000"/>
              </a:spcBef>
              <a:spcAft>
                <a:spcPts val="0"/>
              </a:spcAft>
              <a:buClr>
                <a:schemeClr val="dk1"/>
              </a:buClr>
              <a:buSzPts val="3200"/>
              <a:buChar char="•"/>
            </a:pPr>
            <a:r>
              <a:rPr lang="en-US" sz="3200" b="1">
                <a:latin typeface="Times New Roman"/>
                <a:ea typeface="Times New Roman"/>
                <a:cs typeface="Times New Roman"/>
                <a:sym typeface="Times New Roman"/>
              </a:rPr>
              <a:t>Higher Concentrations of Pollutants</a:t>
            </a:r>
            <a:endParaRPr sz="3200">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ts val="3200"/>
              <a:buChar char="•"/>
            </a:pPr>
            <a:r>
              <a:rPr lang="en-US" sz="3200">
                <a:latin typeface="Times New Roman"/>
                <a:ea typeface="Times New Roman"/>
                <a:cs typeface="Times New Roman"/>
                <a:sym typeface="Times New Roman"/>
              </a:rPr>
              <a:t>Less water = more concentrated effluent.</a:t>
            </a:r>
            <a:endParaRPr/>
          </a:p>
          <a:p>
            <a:pPr marL="685800" lvl="1" indent="-228600" algn="l" rtl="0">
              <a:lnSpc>
                <a:spcPct val="90000"/>
              </a:lnSpc>
              <a:spcBef>
                <a:spcPts val="500"/>
              </a:spcBef>
              <a:spcAft>
                <a:spcPts val="0"/>
              </a:spcAft>
              <a:buClr>
                <a:schemeClr val="dk1"/>
              </a:buClr>
              <a:buSzPts val="3200"/>
              <a:buChar char="•"/>
            </a:pPr>
            <a:r>
              <a:rPr lang="en-US" sz="3200">
                <a:latin typeface="Times New Roman"/>
                <a:ea typeface="Times New Roman"/>
                <a:cs typeface="Times New Roman"/>
                <a:sym typeface="Times New Roman"/>
              </a:rPr>
              <a:t>ETP must be adjusted to handle higher chemical loads.</a:t>
            </a:r>
            <a:endParaRPr/>
          </a:p>
          <a:p>
            <a:pPr marL="228600" lvl="0" indent="-50800" algn="l" rtl="0">
              <a:lnSpc>
                <a:spcPct val="90000"/>
              </a:lnSpc>
              <a:spcBef>
                <a:spcPts val="1000"/>
              </a:spcBef>
              <a:spcAft>
                <a:spcPts val="0"/>
              </a:spcAft>
              <a:buClr>
                <a:schemeClr val="dk1"/>
              </a:buClr>
              <a:buSzPts val="2800"/>
              <a:buNone/>
            </a:pPr>
            <a:endParaRPr>
              <a:latin typeface="Times New Roman"/>
              <a:ea typeface="Times New Roman"/>
              <a:cs typeface="Times New Roman"/>
              <a:sym typeface="Times New Roman"/>
            </a:endParaRPr>
          </a:p>
        </p:txBody>
      </p:sp>
      <p:pic>
        <p:nvPicPr>
          <p:cNvPr id="101" name="Google Shape;101;p3" descr="C:\Users\Admin\Downloads\HICAS.png"/>
          <p:cNvPicPr preferRelativeResize="0"/>
          <p:nvPr/>
        </p:nvPicPr>
        <p:blipFill rotWithShape="1">
          <a:blip r:embed="rId3" cstate="print">
            <a:alphaModFix/>
          </a:blip>
          <a:srcRect/>
          <a:stretch/>
        </p:blipFill>
        <p:spPr>
          <a:xfrm>
            <a:off x="0" y="-18661"/>
            <a:ext cx="896471" cy="1037280"/>
          </a:xfrm>
          <a:prstGeom prst="rect">
            <a:avLst/>
          </a:prstGeom>
          <a:noFill/>
          <a:ln>
            <a:noFill/>
          </a:ln>
        </p:spPr>
      </p:pic>
      <p:sp>
        <p:nvSpPr>
          <p:cNvPr id="102" name="Google Shape;102;p3"/>
          <p:cNvSpPr txBox="1"/>
          <p:nvPr/>
        </p:nvSpPr>
        <p:spPr>
          <a:xfrm>
            <a:off x="782033" y="61835"/>
            <a:ext cx="11214100" cy="480131"/>
          </a:xfrm>
          <a:prstGeom prst="rect">
            <a:avLst/>
          </a:prstGeom>
          <a:noFill/>
          <a:ln>
            <a:noFill/>
          </a:ln>
        </p:spPr>
        <p:txBody>
          <a:bodyPr spcFirstLastPara="1" wrap="square" lIns="91425" tIns="45700" rIns="91425" bIns="45700" anchor="ctr" anchorCtr="0">
            <a:normAutofit fontScale="97500"/>
          </a:bodyPr>
          <a:lstStyle/>
          <a:p>
            <a:pPr marL="0" marR="0" lvl="0" indent="0" algn="r" rtl="0">
              <a:lnSpc>
                <a:spcPct val="90000"/>
              </a:lnSpc>
              <a:spcBef>
                <a:spcPts val="0"/>
              </a:spcBef>
              <a:spcAft>
                <a:spcPts val="0"/>
              </a:spcAft>
              <a:buClr>
                <a:schemeClr val="dk1"/>
              </a:buClr>
              <a:buSzPct val="100000"/>
              <a:buFont typeface="Arial"/>
              <a:buNone/>
            </a:pPr>
            <a:r>
              <a:rPr lang="en-US" sz="2800" b="1" i="0" u="none" strike="noStrike" cap="none">
                <a:solidFill>
                  <a:schemeClr val="dk1"/>
                </a:solidFill>
                <a:latin typeface="Arial"/>
                <a:ea typeface="Arial"/>
                <a:cs typeface="Arial"/>
                <a:sym typeface="Arial"/>
              </a:rPr>
              <a:t>TEXTILE WET PROCESSING</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body" idx="1"/>
          </p:nvPr>
        </p:nvSpPr>
        <p:spPr>
          <a:xfrm>
            <a:off x="847530" y="757647"/>
            <a:ext cx="10515600" cy="5848526"/>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None/>
            </a:pPr>
            <a:r>
              <a:rPr lang="en-US" b="1">
                <a:latin typeface="Times New Roman"/>
                <a:ea typeface="Times New Roman"/>
                <a:cs typeface="Times New Roman"/>
                <a:sym typeface="Times New Roman"/>
              </a:rPr>
              <a:t>Recipe Monitoring in ETP</a:t>
            </a:r>
            <a:endParaRPr/>
          </a:p>
          <a:p>
            <a:pPr marL="228600" lvl="0" indent="-228600" algn="l" rtl="0">
              <a:lnSpc>
                <a:spcPct val="90000"/>
              </a:lnSpc>
              <a:spcBef>
                <a:spcPts val="1000"/>
              </a:spcBef>
              <a:spcAft>
                <a:spcPts val="0"/>
              </a:spcAft>
              <a:buClr>
                <a:schemeClr val="dk1"/>
              </a:buClr>
              <a:buSzPct val="100000"/>
              <a:buChar char="•"/>
            </a:pPr>
            <a:r>
              <a:rPr lang="en-US" b="1">
                <a:latin typeface="Times New Roman"/>
                <a:ea typeface="Times New Roman"/>
                <a:cs typeface="Times New Roman"/>
                <a:sym typeface="Times New Roman"/>
              </a:rPr>
              <a:t>Maintain Recipe Log Sheets</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Track batch-wise data: fabric weight, liquor ratio, chemicals, dyes, and run time.</a:t>
            </a:r>
            <a:endParaRPr/>
          </a:p>
          <a:p>
            <a:pPr marL="228600" lvl="0" indent="-228600" algn="l" rtl="0">
              <a:lnSpc>
                <a:spcPct val="90000"/>
              </a:lnSpc>
              <a:spcBef>
                <a:spcPts val="1000"/>
              </a:spcBef>
              <a:spcAft>
                <a:spcPts val="0"/>
              </a:spcAft>
              <a:buClr>
                <a:schemeClr val="dk1"/>
              </a:buClr>
              <a:buSzPct val="100000"/>
              <a:buChar char="•"/>
            </a:pPr>
            <a:r>
              <a:rPr lang="en-US" b="1">
                <a:latin typeface="Times New Roman"/>
                <a:ea typeface="Times New Roman"/>
                <a:cs typeface="Times New Roman"/>
                <a:sym typeface="Times New Roman"/>
              </a:rPr>
              <a:t>Install Online Monitoring Systems</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pH, COD, flow rate, TSS, and color meters at key discharge points.</a:t>
            </a:r>
            <a:endParaRPr/>
          </a:p>
          <a:p>
            <a:pPr marL="228600" lvl="0" indent="-228600" algn="l" rtl="0">
              <a:lnSpc>
                <a:spcPct val="90000"/>
              </a:lnSpc>
              <a:spcBef>
                <a:spcPts val="1000"/>
              </a:spcBef>
              <a:spcAft>
                <a:spcPts val="0"/>
              </a:spcAft>
              <a:buClr>
                <a:schemeClr val="dk1"/>
              </a:buClr>
              <a:buSzPct val="100000"/>
              <a:buChar char="•"/>
            </a:pPr>
            <a:r>
              <a:rPr lang="en-US" b="1">
                <a:latin typeface="Times New Roman"/>
                <a:ea typeface="Times New Roman"/>
                <a:cs typeface="Times New Roman"/>
                <a:sym typeface="Times New Roman"/>
              </a:rPr>
              <a:t>Integrate Production and ETP Data</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Connect dye house ERP or SCADA system with ETP monitoring.</a:t>
            </a:r>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Predict effluent load from recipes in advance.</a:t>
            </a:r>
            <a:endParaRPr/>
          </a:p>
          <a:p>
            <a:pPr marL="228600" lvl="0" indent="-228600" algn="l" rtl="0">
              <a:lnSpc>
                <a:spcPct val="90000"/>
              </a:lnSpc>
              <a:spcBef>
                <a:spcPts val="1000"/>
              </a:spcBef>
              <a:spcAft>
                <a:spcPts val="0"/>
              </a:spcAft>
              <a:buClr>
                <a:schemeClr val="dk1"/>
              </a:buClr>
              <a:buSzPct val="100000"/>
              <a:buChar char="•"/>
            </a:pPr>
            <a:r>
              <a:rPr lang="en-US" b="1">
                <a:latin typeface="Times New Roman"/>
                <a:ea typeface="Times New Roman"/>
                <a:cs typeface="Times New Roman"/>
                <a:sym typeface="Times New Roman"/>
              </a:rPr>
              <a:t>Segmented Effluent Handling</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If possible, segregate high-load streams (e.g., dye baths, wash water) for pretreatment.</a:t>
            </a:r>
            <a:endParaRPr/>
          </a:p>
          <a:p>
            <a:pPr marL="228600" lvl="0" indent="-228600" algn="l" rtl="0">
              <a:lnSpc>
                <a:spcPct val="90000"/>
              </a:lnSpc>
              <a:spcBef>
                <a:spcPts val="1000"/>
              </a:spcBef>
              <a:spcAft>
                <a:spcPts val="0"/>
              </a:spcAft>
              <a:buClr>
                <a:schemeClr val="dk1"/>
              </a:buClr>
              <a:buSzPct val="100000"/>
              <a:buChar char="•"/>
            </a:pPr>
            <a:r>
              <a:rPr lang="en-US" b="1">
                <a:latin typeface="Times New Roman"/>
                <a:ea typeface="Times New Roman"/>
                <a:cs typeface="Times New Roman"/>
                <a:sym typeface="Times New Roman"/>
              </a:rPr>
              <a:t>Recipe Optimization</a:t>
            </a:r>
            <a:endParaRPr>
              <a:latin typeface="Times New Roman"/>
              <a:ea typeface="Times New Roman"/>
              <a:cs typeface="Times New Roman"/>
              <a:sym typeface="Times New Roman"/>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Use biodegradable and low-impact chemicals/dyes.</a:t>
            </a:r>
            <a:endParaRPr/>
          </a:p>
          <a:p>
            <a:pPr marL="685800" lvl="1" indent="-228600" algn="l" rtl="0">
              <a:lnSpc>
                <a:spcPct val="90000"/>
              </a:lnSpc>
              <a:spcBef>
                <a:spcPts val="500"/>
              </a:spcBef>
              <a:spcAft>
                <a:spcPts val="0"/>
              </a:spcAft>
              <a:buClr>
                <a:schemeClr val="dk1"/>
              </a:buClr>
              <a:buSzPct val="100000"/>
              <a:buChar char="•"/>
            </a:pPr>
            <a:r>
              <a:rPr lang="en-US">
                <a:latin typeface="Times New Roman"/>
                <a:ea typeface="Times New Roman"/>
                <a:cs typeface="Times New Roman"/>
                <a:sym typeface="Times New Roman"/>
              </a:rPr>
              <a:t>Train operators to avoid chemical overdosing.</a:t>
            </a:r>
            <a:endParaRPr>
              <a:latin typeface="Times New Roman"/>
              <a:ea typeface="Times New Roman"/>
              <a:cs typeface="Times New Roman"/>
              <a:sym typeface="Times New Roman"/>
            </a:endParaRPr>
          </a:p>
        </p:txBody>
      </p:sp>
      <p:pic>
        <p:nvPicPr>
          <p:cNvPr id="108" name="Google Shape;108;p4" descr="C:\Users\Admin\Downloads\HICAS.png"/>
          <p:cNvPicPr preferRelativeResize="0"/>
          <p:nvPr/>
        </p:nvPicPr>
        <p:blipFill rotWithShape="1">
          <a:blip r:embed="rId3" cstate="print">
            <a:alphaModFix/>
          </a:blip>
          <a:srcRect/>
          <a:stretch/>
        </p:blipFill>
        <p:spPr>
          <a:xfrm>
            <a:off x="0" y="-18661"/>
            <a:ext cx="896471" cy="1037280"/>
          </a:xfrm>
          <a:prstGeom prst="rect">
            <a:avLst/>
          </a:prstGeom>
          <a:noFill/>
          <a:ln>
            <a:noFill/>
          </a:ln>
        </p:spPr>
      </p:pic>
      <p:sp>
        <p:nvSpPr>
          <p:cNvPr id="109" name="Google Shape;109;p4"/>
          <p:cNvSpPr txBox="1"/>
          <p:nvPr/>
        </p:nvSpPr>
        <p:spPr>
          <a:xfrm>
            <a:off x="782033" y="61835"/>
            <a:ext cx="11214100" cy="480131"/>
          </a:xfrm>
          <a:prstGeom prst="rect">
            <a:avLst/>
          </a:prstGeom>
          <a:noFill/>
          <a:ln>
            <a:noFill/>
          </a:ln>
        </p:spPr>
        <p:txBody>
          <a:bodyPr spcFirstLastPara="1" wrap="square" lIns="91425" tIns="45700" rIns="91425" bIns="45700" anchor="ctr" anchorCtr="0">
            <a:normAutofit fontScale="97500"/>
          </a:bodyPr>
          <a:lstStyle/>
          <a:p>
            <a:pPr marL="0" marR="0" lvl="0" indent="0" algn="r" rtl="0">
              <a:lnSpc>
                <a:spcPct val="90000"/>
              </a:lnSpc>
              <a:spcBef>
                <a:spcPts val="0"/>
              </a:spcBef>
              <a:spcAft>
                <a:spcPts val="0"/>
              </a:spcAft>
              <a:buClr>
                <a:schemeClr val="dk1"/>
              </a:buClr>
              <a:buSzPct val="100000"/>
              <a:buFont typeface="Arial"/>
              <a:buNone/>
            </a:pPr>
            <a:r>
              <a:rPr lang="en-US" sz="2800" b="1" i="0" u="none" strike="noStrike" cap="none">
                <a:solidFill>
                  <a:schemeClr val="dk1"/>
                </a:solidFill>
                <a:latin typeface="Arial"/>
                <a:ea typeface="Arial"/>
                <a:cs typeface="Arial"/>
                <a:sym typeface="Arial"/>
              </a:rPr>
              <a:t>TEXTILE WET PROCESSING</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A2CC769-4806-2B43-F515-6CE6C1DBBC8D}"/>
              </a:ext>
            </a:extLst>
          </p:cNvPr>
          <p:cNvSpPr>
            <a:spLocks noGrp="1"/>
          </p:cNvSpPr>
          <p:nvPr>
            <p:ph type="ctrTitle"/>
          </p:nvPr>
        </p:nvSpPr>
        <p:spPr>
          <a:xfrm>
            <a:off x="2090726" y="2762250"/>
            <a:ext cx="8548198" cy="593212"/>
          </a:xfrm>
        </p:spPr>
        <p:txBody>
          <a:bodyPr/>
          <a:lstStyle/>
          <a:p>
            <a:r>
              <a:rPr lang="en-US" sz="3600" dirty="0">
                <a:latin typeface="Berlin Sans FB Demi" panose="020E0802020502020306" pitchFamily="34" charset="0"/>
              </a:rPr>
              <a:t>SUBJECT: TEXTILE WET PROCESSING</a:t>
            </a:r>
          </a:p>
        </p:txBody>
      </p:sp>
      <p:sp>
        <p:nvSpPr>
          <p:cNvPr id="5" name="Google Shape;767;p15">
            <a:extLst>
              <a:ext uri="{FF2B5EF4-FFF2-40B4-BE49-F238E27FC236}">
                <a16:creationId xmlns:a16="http://schemas.microsoft.com/office/drawing/2014/main" xmlns="" id="{D1659AD1-DBB2-FFF1-F034-3D470C421580}"/>
              </a:ext>
            </a:extLst>
          </p:cNvPr>
          <p:cNvSpPr txBox="1">
            <a:spLocks/>
          </p:cNvSpPr>
          <p:nvPr/>
        </p:nvSpPr>
        <p:spPr>
          <a:xfrm>
            <a:off x="2090930" y="106160"/>
            <a:ext cx="8486274" cy="1860885"/>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Hindusthan</a:t>
            </a:r>
            <a:b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 College of Arts &amp; Science</a:t>
            </a:r>
            <a:b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An Autonomous College-Affiliated to Bharathiar University</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Approved by AICTE and Govt. of Tamilnadu</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Accredited by NAAC-An ISO Certified Institution</a:t>
            </a:r>
            <a: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r>
            <a:b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br>
            <a:endParaRPr kumimoji="0" lang="en-US" sz="2000" b="0" i="0"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endParaRPr>
          </a:p>
        </p:txBody>
      </p:sp>
      <p:sp>
        <p:nvSpPr>
          <p:cNvPr id="6" name="Title 1">
            <a:extLst>
              <a:ext uri="{FF2B5EF4-FFF2-40B4-BE49-F238E27FC236}">
                <a16:creationId xmlns:a16="http://schemas.microsoft.com/office/drawing/2014/main" xmlns="" id="{668A239E-DCE6-FA08-C785-78EAA7D08EEB}"/>
              </a:ext>
            </a:extLst>
          </p:cNvPr>
          <p:cNvSpPr txBox="1">
            <a:spLocks/>
          </p:cNvSpPr>
          <p:nvPr/>
        </p:nvSpPr>
        <p:spPr>
          <a:xfrm>
            <a:off x="2087718" y="3571875"/>
            <a:ext cx="8548198" cy="6288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UNIT V</a:t>
            </a:r>
          </a:p>
        </p:txBody>
      </p:sp>
      <p:pic>
        <p:nvPicPr>
          <p:cNvPr id="7" name="Picture 6" descr="C:\Users\Admin\Downloads\HICAS.png">
            <a:extLst>
              <a:ext uri="{FF2B5EF4-FFF2-40B4-BE49-F238E27FC236}">
                <a16:creationId xmlns:a16="http://schemas.microsoft.com/office/drawing/2014/main" xmlns="" id="{679D938D-BB3D-8BB6-B9FB-364D4BCD851D}"/>
              </a:ext>
            </a:extLst>
          </p:cNvPr>
          <p:cNvPicPr>
            <a:picLocks noChangeAspect="1" noChangeArrowheads="1"/>
          </p:cNvPicPr>
          <p:nvPr/>
        </p:nvPicPr>
        <p:blipFill>
          <a:blip r:embed="rId2" cstate="print"/>
          <a:srcRect/>
          <a:stretch>
            <a:fillRect/>
          </a:stretch>
        </p:blipFill>
        <p:spPr bwMode="auto">
          <a:xfrm>
            <a:off x="0" y="0"/>
            <a:ext cx="876300" cy="1040230"/>
          </a:xfrm>
          <a:prstGeom prst="rect">
            <a:avLst/>
          </a:prstGeom>
          <a:noFill/>
        </p:spPr>
      </p:pic>
      <p:sp>
        <p:nvSpPr>
          <p:cNvPr id="8" name="Title 1">
            <a:extLst>
              <a:ext uri="{FF2B5EF4-FFF2-40B4-BE49-F238E27FC236}">
                <a16:creationId xmlns:a16="http://schemas.microsoft.com/office/drawing/2014/main" xmlns="" id="{5223E92F-DB04-CAA9-9DD1-A2B6685D2F7C}"/>
              </a:ext>
            </a:extLst>
          </p:cNvPr>
          <p:cNvSpPr txBox="1">
            <a:spLocks/>
          </p:cNvSpPr>
          <p:nvPr/>
        </p:nvSpPr>
        <p:spPr>
          <a:xfrm>
            <a:off x="988359" y="4597629"/>
            <a:ext cx="10710466" cy="6621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smtClean="0">
                <a:solidFill>
                  <a:schemeClr val="tx1"/>
                </a:solidFill>
                <a:latin typeface="Adobe Garamond Pro Bold" panose="02020702060506020403" pitchFamily="18" charset="0"/>
              </a:rPr>
              <a:t>TOPIC:LOW TEMPERATURE DYEING METHODS</a:t>
            </a:r>
            <a:endParaRPr lang="en-US" sz="3600" dirty="0">
              <a:solidFill>
                <a:schemeClr val="tx1"/>
              </a:solidFill>
              <a:latin typeface="Adobe Garamond Pro Bold" panose="02020702060506020403" pitchFamily="18" charset="0"/>
            </a:endParaRPr>
          </a:p>
        </p:txBody>
      </p:sp>
    </p:spTree>
    <p:extLst>
      <p:ext uri="{BB962C8B-B14F-4D97-AF65-F5344CB8AC3E}">
        <p14:creationId xmlns:p14="http://schemas.microsoft.com/office/powerpoint/2010/main" xmlns="" val="18959650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FC2DFF5-C3F0-3A38-A0D7-1FF4F5F558BA}"/>
              </a:ext>
            </a:extLst>
          </p:cNvPr>
          <p:cNvSpPr>
            <a:spLocks noGrp="1"/>
          </p:cNvSpPr>
          <p:nvPr>
            <p:ph idx="1"/>
          </p:nvPr>
        </p:nvSpPr>
        <p:spPr>
          <a:xfrm>
            <a:off x="922175" y="640080"/>
            <a:ext cx="10515600" cy="6134042"/>
          </a:xfrm>
        </p:spPr>
        <p:txBody>
          <a:bodyPr>
            <a:normAutofit fontScale="92500" lnSpcReduction="20000"/>
          </a:bodyPr>
          <a:lstStyle/>
          <a:p>
            <a:pPr>
              <a:buNone/>
            </a:pPr>
            <a:r>
              <a:rPr lang="en-US" sz="3200" b="1" dirty="0" smtClean="0">
                <a:latin typeface="Times New Roman" pitchFamily="18" charset="0"/>
                <a:cs typeface="Times New Roman" pitchFamily="18" charset="0"/>
              </a:rPr>
              <a:t>INTRODUCTION</a:t>
            </a:r>
          </a:p>
          <a:p>
            <a:r>
              <a:rPr lang="en-US" sz="3200" b="1" dirty="0" err="1" smtClean="0">
                <a:latin typeface="Times New Roman" pitchFamily="18" charset="0"/>
                <a:cs typeface="Times New Roman" pitchFamily="18" charset="0"/>
              </a:rPr>
              <a:t>Triethanolamine</a:t>
            </a:r>
            <a:r>
              <a:rPr lang="en-US" sz="3200" b="1" dirty="0" smtClean="0">
                <a:latin typeface="Times New Roman" pitchFamily="18" charset="0"/>
                <a:cs typeface="Times New Roman" pitchFamily="18" charset="0"/>
              </a:rPr>
              <a:t>, Solar dyes can be used on cotton at low</a:t>
            </a:r>
          </a:p>
          <a:p>
            <a:r>
              <a:rPr lang="en-US" sz="3200" b="1" dirty="0" smtClean="0">
                <a:latin typeface="Times New Roman" pitchFamily="18" charset="0"/>
                <a:cs typeface="Times New Roman" pitchFamily="18" charset="0"/>
              </a:rPr>
              <a:t>temperature (500 C), which reduces the cost appreciably.</a:t>
            </a:r>
          </a:p>
          <a:p>
            <a:r>
              <a:rPr lang="en-US" sz="3200" b="1" dirty="0" smtClean="0">
                <a:latin typeface="Times New Roman" pitchFamily="18" charset="0"/>
                <a:cs typeface="Times New Roman" pitchFamily="18" charset="0"/>
              </a:rPr>
              <a:t>This dyeing can easily be done with solar heating system</a:t>
            </a:r>
          </a:p>
          <a:p>
            <a:r>
              <a:rPr lang="en-US" sz="3200" b="1" dirty="0" smtClean="0">
                <a:latin typeface="Times New Roman" pitchFamily="18" charset="0"/>
                <a:cs typeface="Times New Roman" pitchFamily="18" charset="0"/>
              </a:rPr>
              <a:t>and operating hazards at high temperature can be</a:t>
            </a:r>
          </a:p>
          <a:p>
            <a:r>
              <a:rPr lang="en-US" sz="3200" b="1" dirty="0" err="1" smtClean="0">
                <a:latin typeface="Times New Roman" pitchFamily="18" charset="0"/>
                <a:cs typeface="Times New Roman" pitchFamily="18" charset="0"/>
              </a:rPr>
              <a:t>Heelrime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ianraet</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esdo.me</a:t>
            </a:r>
            <a:r>
              <a:rPr lang="en-US" sz="3200" b="1" dirty="0" smtClean="0">
                <a:latin typeface="Times New Roman" pitchFamily="18" charset="0"/>
                <a:cs typeface="Times New Roman" pitchFamily="18" charset="0"/>
              </a:rPr>
              <a:t> low temperature clothes dyeing methods:</a:t>
            </a:r>
          </a:p>
          <a:p>
            <a:r>
              <a:rPr lang="en-US" sz="3200" b="1" dirty="0" smtClean="0">
                <a:latin typeface="Times New Roman" pitchFamily="18" charset="0"/>
                <a:cs typeface="Times New Roman" pitchFamily="18" charset="0"/>
              </a:rPr>
              <a:t>*Cold dyeing</a:t>
            </a:r>
          </a:p>
          <a:p>
            <a:r>
              <a:rPr lang="en-US" sz="3200" b="1" dirty="0" smtClean="0">
                <a:latin typeface="Times New Roman" pitchFamily="18" charset="0"/>
                <a:cs typeface="Times New Roman" pitchFamily="18" charset="0"/>
              </a:rPr>
              <a:t>*Oil dyeing</a:t>
            </a:r>
          </a:p>
          <a:p>
            <a:r>
              <a:rPr lang="en-US" sz="3200" b="1" dirty="0" smtClean="0">
                <a:latin typeface="Times New Roman" pitchFamily="18" charset="0"/>
                <a:cs typeface="Times New Roman" pitchFamily="18" charset="0"/>
              </a:rPr>
              <a:t>*Low temperature fabric dyeing</a:t>
            </a:r>
          </a:p>
          <a:p>
            <a:r>
              <a:rPr lang="en-US" sz="3200" b="1" dirty="0" smtClean="0">
                <a:latin typeface="Times New Roman" pitchFamily="18" charset="0"/>
                <a:cs typeface="Times New Roman" pitchFamily="18" charset="0"/>
              </a:rPr>
              <a:t>*Low temperature dyeing of cotton</a:t>
            </a:r>
          </a:p>
          <a:p>
            <a:r>
              <a:rPr lang="en-US" sz="3200" b="1" dirty="0" smtClean="0">
                <a:latin typeface="Times New Roman" pitchFamily="18" charset="0"/>
                <a:cs typeface="Times New Roman" pitchFamily="18" charset="0"/>
              </a:rPr>
              <a:t>*Low temperature non-aqueous dyeing of wool fiber</a:t>
            </a:r>
          </a:p>
          <a:p>
            <a:r>
              <a:rPr lang="en-US" sz="3200" b="1" dirty="0" smtClean="0">
                <a:latin typeface="Times New Roman" pitchFamily="18" charset="0"/>
                <a:cs typeface="Times New Roman" pitchFamily="18" charset="0"/>
              </a:rPr>
              <a:t>*Low temperature reactive dyeing of silk</a:t>
            </a:r>
            <a:endParaRPr lang="en-US" sz="3200" dirty="0">
              <a:latin typeface="Times New Roman" pitchFamily="18" charset="0"/>
              <a:cs typeface="Times New Roman" pitchFamily="18" charset="0"/>
            </a:endParaRPr>
          </a:p>
        </p:txBody>
      </p:sp>
      <p:pic>
        <p:nvPicPr>
          <p:cNvPr id="4" name="Picture 3" descr="C:\Users\Admin\Downloads\HICAS.png">
            <a:extLst>
              <a:ext uri="{FF2B5EF4-FFF2-40B4-BE49-F238E27FC236}">
                <a16:creationId xmlns:a16="http://schemas.microsoft.com/office/drawing/2014/main" xmlns="" id="{E4E8526F-8EF0-F620-FB50-56693EBE6AA1}"/>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3DAFEAEA-399B-94CF-2BE3-F5E8E05E5FFA}"/>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18045976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ownloads\HICAS.png">
            <a:extLst>
              <a:ext uri="{FF2B5EF4-FFF2-40B4-BE49-F238E27FC236}">
                <a16:creationId xmlns:a16="http://schemas.microsoft.com/office/drawing/2014/main" xmlns="" id="{7E0F89AB-041B-5C0E-4DB9-6BC0586D1324}"/>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D1172577-DF33-B361-4831-4EA2B3039AA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pic>
        <p:nvPicPr>
          <p:cNvPr id="1026" name="Picture 2"/>
          <p:cNvPicPr>
            <a:picLocks noGrp="1" noChangeAspect="1" noChangeArrowheads="1"/>
          </p:cNvPicPr>
          <p:nvPr>
            <p:ph idx="1"/>
          </p:nvPr>
        </p:nvPicPr>
        <p:blipFill>
          <a:blip r:embed="rId3" cstate="print"/>
          <a:srcRect/>
          <a:stretch>
            <a:fillRect/>
          </a:stretch>
        </p:blipFill>
        <p:spPr bwMode="auto">
          <a:xfrm>
            <a:off x="2937056" y="793750"/>
            <a:ext cx="6317887" cy="5746750"/>
          </a:xfrm>
          <a:prstGeom prst="rect">
            <a:avLst/>
          </a:prstGeom>
          <a:noFill/>
          <a:ln w="9525">
            <a:noFill/>
            <a:miter lim="800000"/>
            <a:headEnd/>
            <a:tailEnd/>
          </a:ln>
          <a:effectLst/>
        </p:spPr>
      </p:pic>
    </p:spTree>
    <p:extLst>
      <p:ext uri="{BB962C8B-B14F-4D97-AF65-F5344CB8AC3E}">
        <p14:creationId xmlns:p14="http://schemas.microsoft.com/office/powerpoint/2010/main" xmlns="" val="2989757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61A4C3A-E7BF-1241-EB88-A642F576544E}"/>
              </a:ext>
            </a:extLst>
          </p:cNvPr>
          <p:cNvSpPr>
            <a:spLocks noGrp="1"/>
          </p:cNvSpPr>
          <p:nvPr>
            <p:ph idx="1"/>
          </p:nvPr>
        </p:nvSpPr>
        <p:spPr>
          <a:xfrm>
            <a:off x="847530" y="757647"/>
            <a:ext cx="10515600" cy="5848526"/>
          </a:xfrm>
        </p:spPr>
        <p:txBody>
          <a:bodyPr>
            <a:normAutofit/>
          </a:bodyPr>
          <a:lstStyle/>
          <a:p>
            <a:pPr>
              <a:buNone/>
            </a:pPr>
            <a:r>
              <a:rPr lang="en-US" b="1" dirty="0" smtClean="0">
                <a:latin typeface="Times New Roman" pitchFamily="18" charset="0"/>
                <a:cs typeface="Times New Roman" pitchFamily="18" charset="0"/>
              </a:rPr>
              <a:t>COLD DYEING</a:t>
            </a:r>
          </a:p>
          <a:p>
            <a:r>
              <a:rPr lang="en-US" b="1" dirty="0" smtClean="0">
                <a:latin typeface="Times New Roman" pitchFamily="18" charset="0"/>
                <a:cs typeface="Times New Roman" pitchFamily="18" charset="0"/>
              </a:rPr>
              <a:t>This method uses a brush or other paint tool to apply color to dry fabric at room</a:t>
            </a:r>
          </a:p>
          <a:p>
            <a:r>
              <a:rPr lang="en-US" b="1" dirty="0" smtClean="0">
                <a:latin typeface="Times New Roman" pitchFamily="18" charset="0"/>
                <a:cs typeface="Times New Roman" pitchFamily="18" charset="0"/>
              </a:rPr>
              <a:t>temperature. The color sets slowly through oxidation in contact with air. The fabric should be</a:t>
            </a:r>
          </a:p>
          <a:p>
            <a:r>
              <a:rPr lang="en-US" b="1" dirty="0" smtClean="0">
                <a:latin typeface="Times New Roman" pitchFamily="18" charset="0"/>
                <a:cs typeface="Times New Roman" pitchFamily="18" charset="0"/>
              </a:rPr>
              <a:t>left to dry for 24–48 hours, depending on the fabric.</a:t>
            </a:r>
          </a:p>
          <a:p>
            <a:r>
              <a:rPr lang="en-US" b="1" dirty="0" smtClean="0">
                <a:latin typeface="Times New Roman" pitchFamily="18" charset="0"/>
                <a:cs typeface="Times New Roman" pitchFamily="18" charset="0"/>
              </a:rPr>
              <a:t>T he ABSORPTION COLD DYEING METHOD is suitable for dyeing and painting on fabric,</a:t>
            </a:r>
          </a:p>
          <a:p>
            <a:r>
              <a:rPr lang="en-US" b="1" dirty="0" smtClean="0">
                <a:latin typeface="Times New Roman" pitchFamily="18" charset="0"/>
                <a:cs typeface="Times New Roman" pitchFamily="18" charset="0"/>
              </a:rPr>
              <a:t>to achieve solid color effect, various color shades effect and </a:t>
            </a:r>
            <a:r>
              <a:rPr lang="en-US" b="1" dirty="0" err="1" smtClean="0">
                <a:latin typeface="Times New Roman" pitchFamily="18" charset="0"/>
                <a:cs typeface="Times New Roman" pitchFamily="18" charset="0"/>
              </a:rPr>
              <a:t>shibori</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tiedye</a:t>
            </a:r>
            <a:r>
              <a:rPr lang="en-US" b="1" dirty="0" smtClean="0">
                <a:latin typeface="Times New Roman" pitchFamily="18" charset="0"/>
                <a:cs typeface="Times New Roman" pitchFamily="18" charset="0"/>
              </a:rPr>
              <a:t> effect.</a:t>
            </a:r>
            <a:endParaRPr lang="en-US" dirty="0">
              <a:latin typeface="Times New Roman" pitchFamily="18" charset="0"/>
              <a:cs typeface="Times New Roman" pitchFamily="18" charset="0"/>
            </a:endParaRPr>
          </a:p>
        </p:txBody>
      </p:sp>
      <p:pic>
        <p:nvPicPr>
          <p:cNvPr id="4" name="Picture 3" descr="C:\Users\Admin\Downloads\HICAS.png">
            <a:extLst>
              <a:ext uri="{FF2B5EF4-FFF2-40B4-BE49-F238E27FC236}">
                <a16:creationId xmlns:a16="http://schemas.microsoft.com/office/drawing/2014/main" xmlns="" id="{4E730088-E21F-BBD5-00F8-E4E5C7CE45D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a16="http://schemas.microsoft.com/office/drawing/2014/main" xmlns="" id="{F5B28334-B514-093A-D529-F5BA68D8D09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p14="http://schemas.microsoft.com/office/powerpoint/2010/main" xmlns="" val="2866469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0343"/>
            <a:ext cx="10515600" cy="4937760"/>
          </a:xfrm>
        </p:spPr>
        <p:txBody>
          <a:bodyPr>
            <a:noAutofit/>
          </a:bodyPr>
          <a:lstStyle/>
          <a:p>
            <a:r>
              <a:rPr lang="en-US" sz="2800" b="1" dirty="0" smtClean="0">
                <a:latin typeface="Times New Roman" pitchFamily="18" charset="0"/>
                <a:cs typeface="Times New Roman" pitchFamily="18" charset="0"/>
              </a:rPr>
              <a:t>OIL DYEING</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This method dyes garments at room temperature using color</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pigments and a binder. The result is a vintage or grubby look</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with stains, spots, or color gradients.</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Garments Oil-dyed or oil-washed garments show an oily, dirty,</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marbled look. The garments are dyed as ready-made goods in a cold process at room temperature without heating. </a:t>
            </a:r>
            <a:endParaRPr lang="en-US" sz="2800"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6389"/>
            <a:ext cx="10515600" cy="5680574"/>
          </a:xfrm>
        </p:spPr>
        <p:txBody>
          <a:bodyPr/>
          <a:lstStyle/>
          <a:p>
            <a:pPr>
              <a:buNone/>
            </a:pPr>
            <a:r>
              <a:rPr lang="en-US" b="1" dirty="0" smtClean="0">
                <a:latin typeface="Times New Roman" pitchFamily="18" charset="0"/>
                <a:cs typeface="Times New Roman" pitchFamily="18" charset="0"/>
              </a:rPr>
              <a:t>LOW TEMPERATURE FABRIC</a:t>
            </a:r>
          </a:p>
          <a:p>
            <a:r>
              <a:rPr lang="en-US" dirty="0" smtClean="0">
                <a:latin typeface="Times New Roman" pitchFamily="18" charset="0"/>
                <a:cs typeface="Times New Roman" pitchFamily="18" charset="0"/>
              </a:rPr>
              <a:t>DYEING</a:t>
            </a:r>
          </a:p>
          <a:p>
            <a:r>
              <a:rPr lang="en-US" dirty="0" smtClean="0">
                <a:latin typeface="Times New Roman" pitchFamily="18" charset="0"/>
                <a:cs typeface="Times New Roman" pitchFamily="18" charset="0"/>
              </a:rPr>
              <a:t>This method uses warm water, cooking salt, and a dye solution. Here are some tips for low</a:t>
            </a:r>
          </a:p>
          <a:p>
            <a:r>
              <a:rPr lang="en-US" dirty="0" smtClean="0">
                <a:latin typeface="Times New Roman" pitchFamily="18" charset="0"/>
                <a:cs typeface="Times New Roman" pitchFamily="18" charset="0"/>
              </a:rPr>
              <a:t>temperature fabric dyeing:</a:t>
            </a:r>
          </a:p>
          <a:p>
            <a:r>
              <a:rPr lang="en-US" dirty="0" smtClean="0">
                <a:latin typeface="Times New Roman" pitchFamily="18" charset="0"/>
                <a:cs typeface="Times New Roman" pitchFamily="18" charset="0"/>
              </a:rPr>
              <a:t>Wear rubber or PVC gloves.</a:t>
            </a:r>
          </a:p>
          <a:p>
            <a:r>
              <a:rPr lang="en-US" dirty="0" smtClean="0">
                <a:latin typeface="Times New Roman" pitchFamily="18" charset="0"/>
                <a:cs typeface="Times New Roman" pitchFamily="18" charset="0"/>
              </a:rPr>
              <a:t>Follow the fabric preparation recommendations.</a:t>
            </a:r>
          </a:p>
          <a:p>
            <a:r>
              <a:rPr lang="en-US" dirty="0" smtClean="0">
                <a:latin typeface="Times New Roman" pitchFamily="18" charset="0"/>
                <a:cs typeface="Times New Roman" pitchFamily="18" charset="0"/>
              </a:rPr>
              <a:t>Add 125g of cooking salt to the dye bath, or 250g for darker colors.</a:t>
            </a:r>
          </a:p>
          <a:p>
            <a:r>
              <a:rPr lang="en-US" dirty="0" smtClean="0">
                <a:latin typeface="Times New Roman" pitchFamily="18" charset="0"/>
                <a:cs typeface="Times New Roman" pitchFamily="18" charset="0"/>
              </a:rPr>
              <a:t>Stir the dye solution well.</a:t>
            </a:r>
          </a:p>
          <a:p>
            <a:r>
              <a:rPr lang="en-US" dirty="0" smtClean="0">
                <a:latin typeface="Times New Roman" pitchFamily="18" charset="0"/>
                <a:cs typeface="Times New Roman" pitchFamily="18" charset="0"/>
              </a:rPr>
              <a:t>Place the damp fabric</a:t>
            </a:r>
            <a:endParaRPr lang="en-US"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CA2CC769-4806-2B43-F515-6CE6C1DBBC8D}"/>
              </a:ext>
            </a:extLst>
          </p:cNvPr>
          <p:cNvSpPr>
            <a:spLocks noGrp="1"/>
          </p:cNvSpPr>
          <p:nvPr>
            <p:ph type="ctrTitle"/>
          </p:nvPr>
        </p:nvSpPr>
        <p:spPr>
          <a:xfrm>
            <a:off x="2090726" y="2762250"/>
            <a:ext cx="8548198" cy="593212"/>
          </a:xfrm>
        </p:spPr>
        <p:txBody>
          <a:bodyPr/>
          <a:lstStyle/>
          <a:p>
            <a:r>
              <a:rPr lang="en-US" sz="3600" dirty="0">
                <a:latin typeface="Berlin Sans FB Demi" panose="020E0802020502020306" pitchFamily="34" charset="0"/>
              </a:rPr>
              <a:t>SUBJECT: TEXTILE WET PROCESSING</a:t>
            </a:r>
          </a:p>
        </p:txBody>
      </p:sp>
      <p:sp>
        <p:nvSpPr>
          <p:cNvPr id="5" name="Google Shape;767;p15">
            <a:extLst>
              <a:ext uri="{FF2B5EF4-FFF2-40B4-BE49-F238E27FC236}">
                <a16:creationId xmlns="" xmlns:a16="http://schemas.microsoft.com/office/drawing/2014/main" id="{D1659AD1-DBB2-FFF1-F034-3D470C421580}"/>
              </a:ext>
            </a:extLst>
          </p:cNvPr>
          <p:cNvSpPr txBox="1">
            <a:spLocks/>
          </p:cNvSpPr>
          <p:nvPr/>
        </p:nvSpPr>
        <p:spPr>
          <a:xfrm>
            <a:off x="2090930" y="106160"/>
            <a:ext cx="8486274" cy="1860885"/>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Hindusthan</a:t>
            </a:r>
            <a:br>
              <a:rPr kumimoji="0" lang="en-US" sz="48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 College of Arts &amp; Science</a:t>
            </a:r>
            <a:br>
              <a:rPr kumimoji="0" lang="en-US" sz="24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An Autonomous College-Affiliated to Bharathiar University</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Approved by AICTE and Govt. of Tamilnadu</a:t>
            </a:r>
            <a:b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br>
            <a:r>
              <a:rPr kumimoji="0" lang="en-US" sz="1600" b="1"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rPr>
              <a:t>Accredited by NAAC-An ISO Certified Institution</a:t>
            </a:r>
            <a: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r>
            <a:br>
              <a:rPr kumimoji="0" lang="en-US" sz="2000" b="1"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br>
            <a:endParaRPr kumimoji="0" lang="en-US" sz="2000" b="0" i="0" u="none" strike="noStrike" kern="1200" cap="none" spc="0" normalizeH="0" baseline="0" noProof="0" dirty="0">
              <a:ln>
                <a:noFill/>
              </a:ln>
              <a:effectLst>
                <a:outerShdw blurRad="50000" dist="30000" dir="5400000" algn="tl" rotWithShape="0">
                  <a:srgbClr val="000000">
                    <a:alpha val="30000"/>
                  </a:srgbClr>
                </a:outerShdw>
              </a:effectLst>
              <a:uLnTx/>
              <a:uFillTx/>
              <a:latin typeface="Book Antiqua" pitchFamily="18" charset="0"/>
              <a:ea typeface="+mj-ea"/>
              <a:cs typeface="+mj-cs"/>
            </a:endParaRPr>
          </a:p>
        </p:txBody>
      </p:sp>
      <p:sp>
        <p:nvSpPr>
          <p:cNvPr id="6" name="Title 1">
            <a:extLst>
              <a:ext uri="{FF2B5EF4-FFF2-40B4-BE49-F238E27FC236}">
                <a16:creationId xmlns="" xmlns:a16="http://schemas.microsoft.com/office/drawing/2014/main" id="{668A239E-DCE6-FA08-C785-78EAA7D08EEB}"/>
              </a:ext>
            </a:extLst>
          </p:cNvPr>
          <p:cNvSpPr txBox="1">
            <a:spLocks/>
          </p:cNvSpPr>
          <p:nvPr/>
        </p:nvSpPr>
        <p:spPr>
          <a:xfrm>
            <a:off x="2087718" y="3571875"/>
            <a:ext cx="8548198" cy="6288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a:solidFill>
                  <a:schemeClr val="tx1"/>
                </a:solidFill>
                <a:latin typeface="Adobe Garamond Pro Bold" panose="02020702060506020403" pitchFamily="18" charset="0"/>
              </a:rPr>
              <a:t>UNIT V</a:t>
            </a:r>
          </a:p>
        </p:txBody>
      </p:sp>
      <p:pic>
        <p:nvPicPr>
          <p:cNvPr id="7" name="Picture 6" descr="C:\Users\Admin\Downloads\HICAS.png">
            <a:extLst>
              <a:ext uri="{FF2B5EF4-FFF2-40B4-BE49-F238E27FC236}">
                <a16:creationId xmlns="" xmlns:a16="http://schemas.microsoft.com/office/drawing/2014/main" id="{679D938D-BB3D-8BB6-B9FB-364D4BCD851D}"/>
              </a:ext>
            </a:extLst>
          </p:cNvPr>
          <p:cNvPicPr>
            <a:picLocks noChangeAspect="1" noChangeArrowheads="1"/>
          </p:cNvPicPr>
          <p:nvPr/>
        </p:nvPicPr>
        <p:blipFill>
          <a:blip r:embed="rId2" cstate="print"/>
          <a:srcRect/>
          <a:stretch>
            <a:fillRect/>
          </a:stretch>
        </p:blipFill>
        <p:spPr bwMode="auto">
          <a:xfrm>
            <a:off x="0" y="0"/>
            <a:ext cx="876300" cy="1040230"/>
          </a:xfrm>
          <a:prstGeom prst="rect">
            <a:avLst/>
          </a:prstGeom>
          <a:noFill/>
        </p:spPr>
      </p:pic>
      <p:sp>
        <p:nvSpPr>
          <p:cNvPr id="8" name="Title 1">
            <a:extLst>
              <a:ext uri="{FF2B5EF4-FFF2-40B4-BE49-F238E27FC236}">
                <a16:creationId xmlns="" xmlns:a16="http://schemas.microsoft.com/office/drawing/2014/main" id="{5223E92F-DB04-CAA9-9DD1-A2B6685D2F7C}"/>
              </a:ext>
            </a:extLst>
          </p:cNvPr>
          <p:cNvSpPr txBox="1">
            <a:spLocks/>
          </p:cNvSpPr>
          <p:nvPr/>
        </p:nvSpPr>
        <p:spPr>
          <a:xfrm>
            <a:off x="988359" y="4597629"/>
            <a:ext cx="10710466" cy="6621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6600" b="1" kern="1200" dirty="0">
                <a:solidFill>
                  <a:schemeClr val="accent2"/>
                </a:solidFill>
                <a:latin typeface="+mj-lt"/>
                <a:ea typeface="Tahoma" panose="020B0604030504040204" pitchFamily="34" charset="0"/>
                <a:cs typeface="Tahoma" panose="020B0604030504040204" pitchFamily="34" charset="0"/>
              </a:defRPr>
            </a:lvl1pPr>
          </a:lstStyle>
          <a:p>
            <a:pPr algn="ctr"/>
            <a:r>
              <a:rPr lang="en-US" sz="3600" dirty="0" smtClean="0">
                <a:solidFill>
                  <a:schemeClr val="tx1"/>
                </a:solidFill>
                <a:latin typeface="Adobe Garamond Pro Bold" panose="02020702060506020403" pitchFamily="18" charset="0"/>
              </a:rPr>
              <a:t>TOPIC:RAPID INVERSE DYEING OF PC BLENDS </a:t>
            </a:r>
          </a:p>
          <a:p>
            <a:pPr algn="ctr"/>
            <a:endParaRPr lang="en-US" sz="3600" dirty="0">
              <a:solidFill>
                <a:schemeClr val="tx1"/>
              </a:solidFill>
              <a:latin typeface="Adobe Garamond Pro Bold" panose="02020702060506020403" pitchFamily="18" charset="0"/>
            </a:endParaRPr>
          </a:p>
        </p:txBody>
      </p:sp>
    </p:spTree>
    <p:extLst>
      <p:ext uri="{BB962C8B-B14F-4D97-AF65-F5344CB8AC3E}">
        <p14:creationId xmlns="" xmlns:p14="http://schemas.microsoft.com/office/powerpoint/2010/main" val="18959650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FC2DFF5-C3F0-3A38-A0D7-1FF4F5F558BA}"/>
              </a:ext>
            </a:extLst>
          </p:cNvPr>
          <p:cNvSpPr>
            <a:spLocks noGrp="1"/>
          </p:cNvSpPr>
          <p:nvPr>
            <p:ph idx="1"/>
          </p:nvPr>
        </p:nvSpPr>
        <p:spPr>
          <a:xfrm>
            <a:off x="922175" y="640080"/>
            <a:ext cx="10515600" cy="6134042"/>
          </a:xfrm>
        </p:spPr>
        <p:txBody>
          <a:bodyPr>
            <a:normAutofit/>
          </a:bodyPr>
          <a:lstStyle/>
          <a:p>
            <a:pPr>
              <a:buNone/>
            </a:pPr>
            <a:r>
              <a:rPr lang="en-US" sz="4000" b="1" dirty="0" smtClean="0">
                <a:latin typeface="Times New Roman" pitchFamily="18" charset="0"/>
                <a:cs typeface="Times New Roman" pitchFamily="18" charset="0"/>
              </a:rPr>
              <a:t>Introduction to PC Blends</a:t>
            </a:r>
          </a:p>
          <a:p>
            <a:r>
              <a:rPr lang="en-US" sz="4000" b="1" dirty="0" smtClean="0">
                <a:latin typeface="Times New Roman" pitchFamily="18" charset="0"/>
                <a:cs typeface="Times New Roman" pitchFamily="18" charset="0"/>
              </a:rPr>
              <a:t>Polyester-Cotton (PC) Blends</a:t>
            </a:r>
            <a:r>
              <a:rPr lang="en-US" sz="4000" dirty="0" smtClean="0">
                <a:latin typeface="Times New Roman" pitchFamily="18" charset="0"/>
                <a:cs typeface="Times New Roman" pitchFamily="18" charset="0"/>
              </a:rPr>
              <a:t> = 65% Polyester + 35% Cotton (typical)</a:t>
            </a:r>
          </a:p>
          <a:p>
            <a:r>
              <a:rPr lang="en-US" sz="4000" dirty="0" smtClean="0">
                <a:latin typeface="Times New Roman" pitchFamily="18" charset="0"/>
                <a:cs typeface="Times New Roman" pitchFamily="18" charset="0"/>
              </a:rPr>
              <a:t>Popular for: durability, comfort, easy care</a:t>
            </a:r>
          </a:p>
          <a:p>
            <a:r>
              <a:rPr lang="en-US" sz="4000" dirty="0" smtClean="0">
                <a:latin typeface="Times New Roman" pitchFamily="18" charset="0"/>
                <a:cs typeface="Times New Roman" pitchFamily="18" charset="0"/>
              </a:rPr>
              <a:t>Dyeing challenge: </a:t>
            </a:r>
            <a:r>
              <a:rPr lang="en-US" sz="4000" b="1" dirty="0" smtClean="0">
                <a:latin typeface="Times New Roman" pitchFamily="18" charset="0"/>
                <a:cs typeface="Times New Roman" pitchFamily="18" charset="0"/>
              </a:rPr>
              <a:t>Two different fibers</a:t>
            </a:r>
            <a:r>
              <a:rPr lang="en-US" sz="4000" dirty="0" smtClean="0">
                <a:latin typeface="Times New Roman" pitchFamily="18" charset="0"/>
                <a:cs typeface="Times New Roman" pitchFamily="18" charset="0"/>
              </a:rPr>
              <a:t> require different dye classes</a:t>
            </a:r>
            <a:endParaRPr lang="en-US" sz="4000" dirty="0">
              <a:latin typeface="Times New Roman" pitchFamily="18" charset="0"/>
              <a:cs typeface="Times New Roman" pitchFamily="18" charset="0"/>
            </a:endParaRPr>
          </a:p>
        </p:txBody>
      </p:sp>
      <p:pic>
        <p:nvPicPr>
          <p:cNvPr id="4" name="Picture 3" descr="C:\Users\Admin\Downloads\HICAS.png">
            <a:extLst>
              <a:ext uri="{FF2B5EF4-FFF2-40B4-BE49-F238E27FC236}">
                <a16:creationId xmlns="" xmlns:a16="http://schemas.microsoft.com/office/drawing/2014/main" id="{E4E8526F-8EF0-F620-FB50-56693EBE6AA1}"/>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 xmlns:a16="http://schemas.microsoft.com/office/drawing/2014/main" id="{3DAFEAEA-399B-94CF-2BE3-F5E8E05E5FFA}"/>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 xmlns:p14="http://schemas.microsoft.com/office/powerpoint/2010/main" val="18045976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ownloads\HICAS.png">
            <a:extLst>
              <a:ext uri="{FF2B5EF4-FFF2-40B4-BE49-F238E27FC236}">
                <a16:creationId xmlns="" xmlns:a16="http://schemas.microsoft.com/office/drawing/2014/main" id="{7E0F89AB-041B-5C0E-4DB9-6BC0586D1324}"/>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 xmlns:a16="http://schemas.microsoft.com/office/drawing/2014/main" id="{D1172577-DF33-B361-4831-4EA2B3039AAE}"/>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
        <p:nvSpPr>
          <p:cNvPr id="7" name="Content Placeholder 6"/>
          <p:cNvSpPr>
            <a:spLocks noGrp="1"/>
          </p:cNvSpPr>
          <p:nvPr>
            <p:ph idx="1"/>
          </p:nvPr>
        </p:nvSpPr>
        <p:spPr>
          <a:xfrm>
            <a:off x="838200" y="992777"/>
            <a:ext cx="10515600" cy="5184186"/>
          </a:xfrm>
        </p:spPr>
        <p:txBody>
          <a:bodyPr/>
          <a:lstStyle/>
          <a:p>
            <a:pPr>
              <a:buNone/>
            </a:pPr>
            <a:r>
              <a:rPr lang="en-US" sz="3200" b="1" dirty="0" smtClean="0">
                <a:latin typeface="Times New Roman" pitchFamily="18" charset="0"/>
                <a:cs typeface="Times New Roman" pitchFamily="18" charset="0"/>
              </a:rPr>
              <a:t>Conventional Dyeing Process</a:t>
            </a:r>
          </a:p>
          <a:p>
            <a:r>
              <a:rPr lang="en-US" sz="3200" dirty="0" smtClean="0">
                <a:latin typeface="Times New Roman" pitchFamily="18" charset="0"/>
                <a:cs typeface="Times New Roman" pitchFamily="18" charset="0"/>
              </a:rPr>
              <a:t>Step 1: Dye Polyester (Disperse dyes at ~130°C)</a:t>
            </a:r>
          </a:p>
          <a:p>
            <a:r>
              <a:rPr lang="en-US" sz="3200" dirty="0" smtClean="0">
                <a:latin typeface="Times New Roman" pitchFamily="18" charset="0"/>
                <a:cs typeface="Times New Roman" pitchFamily="18" charset="0"/>
              </a:rPr>
              <a:t>Step 2: Dye Cotton (Reactive or Direct dyes at ~60–80°C)</a:t>
            </a:r>
          </a:p>
          <a:p>
            <a:r>
              <a:rPr lang="en-US" sz="3200" b="1" dirty="0" smtClean="0">
                <a:latin typeface="Times New Roman" pitchFamily="18" charset="0"/>
                <a:cs typeface="Times New Roman" pitchFamily="18" charset="0"/>
              </a:rPr>
              <a:t>Problems:</a:t>
            </a:r>
            <a:endParaRPr lang="en-US" sz="3200" dirty="0" smtClean="0">
              <a:latin typeface="Times New Roman" pitchFamily="18" charset="0"/>
              <a:cs typeface="Times New Roman" pitchFamily="18" charset="0"/>
            </a:endParaRPr>
          </a:p>
          <a:p>
            <a:pPr lvl="1"/>
            <a:r>
              <a:rPr lang="en-US" sz="3200" dirty="0" smtClean="0">
                <a:latin typeface="Times New Roman" pitchFamily="18" charset="0"/>
                <a:cs typeface="Times New Roman" pitchFamily="18" charset="0"/>
              </a:rPr>
              <a:t>Long processing time</a:t>
            </a:r>
          </a:p>
          <a:p>
            <a:pPr lvl="1"/>
            <a:r>
              <a:rPr lang="en-US" sz="3200" dirty="0" smtClean="0">
                <a:latin typeface="Times New Roman" pitchFamily="18" charset="0"/>
                <a:cs typeface="Times New Roman" pitchFamily="18" charset="0"/>
              </a:rPr>
              <a:t>High water and energy usage</a:t>
            </a:r>
          </a:p>
          <a:p>
            <a:pPr lvl="1"/>
            <a:r>
              <a:rPr lang="en-US" sz="3200" dirty="0" smtClean="0">
                <a:latin typeface="Times New Roman" pitchFamily="18" charset="0"/>
                <a:cs typeface="Times New Roman" pitchFamily="18" charset="0"/>
              </a:rPr>
              <a:t>Complex machinery</a:t>
            </a:r>
          </a:p>
          <a:p>
            <a:endParaRPr lang="en-US" dirty="0"/>
          </a:p>
        </p:txBody>
      </p:sp>
    </p:spTree>
    <p:extLst>
      <p:ext uri="{BB962C8B-B14F-4D97-AF65-F5344CB8AC3E}">
        <p14:creationId xmlns="" xmlns:p14="http://schemas.microsoft.com/office/powerpoint/2010/main" val="29897576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61A4C3A-E7BF-1241-EB88-A642F576544E}"/>
              </a:ext>
            </a:extLst>
          </p:cNvPr>
          <p:cNvSpPr>
            <a:spLocks noGrp="1"/>
          </p:cNvSpPr>
          <p:nvPr>
            <p:ph idx="1"/>
          </p:nvPr>
        </p:nvSpPr>
        <p:spPr>
          <a:xfrm>
            <a:off x="847530" y="757647"/>
            <a:ext cx="10515600" cy="5848526"/>
          </a:xfrm>
        </p:spPr>
        <p:txBody>
          <a:bodyPr>
            <a:normAutofit/>
          </a:bodyPr>
          <a:lstStyle/>
          <a:p>
            <a:pPr>
              <a:buNone/>
            </a:pPr>
            <a:r>
              <a:rPr lang="en-US" sz="3200" b="1" dirty="0" smtClean="0">
                <a:latin typeface="Times New Roman" pitchFamily="18" charset="0"/>
                <a:cs typeface="Times New Roman" pitchFamily="18" charset="0"/>
              </a:rPr>
              <a:t>What is Inverse Dyeing?</a:t>
            </a:r>
          </a:p>
          <a:p>
            <a:r>
              <a:rPr lang="en-US" sz="3200" b="1" dirty="0" smtClean="0">
                <a:latin typeface="Times New Roman" pitchFamily="18" charset="0"/>
                <a:cs typeface="Times New Roman" pitchFamily="18" charset="0"/>
              </a:rPr>
              <a:t>Definition:</a:t>
            </a:r>
            <a:r>
              <a:rPr lang="en-US" sz="3200" dirty="0" smtClean="0">
                <a:latin typeface="Times New Roman" pitchFamily="18" charset="0"/>
                <a:cs typeface="Times New Roman" pitchFamily="18" charset="0"/>
              </a:rPr>
              <a:t> Dyeing cotton first → then dyeing polyester (reversing the usual sequence)</a:t>
            </a:r>
          </a:p>
          <a:p>
            <a:r>
              <a:rPr lang="en-US" sz="3200" b="1" dirty="0" smtClean="0">
                <a:latin typeface="Times New Roman" pitchFamily="18" charset="0"/>
                <a:cs typeface="Times New Roman" pitchFamily="18" charset="0"/>
              </a:rPr>
              <a:t>"Rapid" Inverse Dyeing:</a:t>
            </a:r>
            <a:r>
              <a:rPr lang="en-US" sz="3200" dirty="0" smtClean="0">
                <a:latin typeface="Times New Roman" pitchFamily="18" charset="0"/>
                <a:cs typeface="Times New Roman" pitchFamily="18" charset="0"/>
              </a:rPr>
              <a:t> Both components dyed </a:t>
            </a:r>
            <a:r>
              <a:rPr lang="en-US" sz="3200" b="1" dirty="0" smtClean="0">
                <a:latin typeface="Times New Roman" pitchFamily="18" charset="0"/>
                <a:cs typeface="Times New Roman" pitchFamily="18" charset="0"/>
              </a:rPr>
              <a:t>simultaneously</a:t>
            </a:r>
            <a:r>
              <a:rPr lang="en-US" sz="3200" dirty="0" smtClean="0">
                <a:latin typeface="Times New Roman" pitchFamily="18" charset="0"/>
                <a:cs typeface="Times New Roman" pitchFamily="18" charset="0"/>
              </a:rPr>
              <a:t> or in a shortened cycle</a:t>
            </a:r>
          </a:p>
          <a:p>
            <a:r>
              <a:rPr lang="en-US" sz="3200" b="1" dirty="0" smtClean="0">
                <a:latin typeface="Times New Roman" pitchFamily="18" charset="0"/>
                <a:cs typeface="Times New Roman" pitchFamily="18" charset="0"/>
              </a:rPr>
              <a:t>Goal:</a:t>
            </a:r>
            <a:r>
              <a:rPr lang="en-US" sz="3200" dirty="0" smtClean="0">
                <a:latin typeface="Times New Roman" pitchFamily="18" charset="0"/>
                <a:cs typeface="Times New Roman" pitchFamily="18" charset="0"/>
              </a:rPr>
              <a:t> Improve efficiency, reduce resource use</a:t>
            </a:r>
            <a:endParaRPr lang="en-US" sz="3200" dirty="0">
              <a:latin typeface="Times New Roman" pitchFamily="18" charset="0"/>
              <a:cs typeface="Times New Roman" pitchFamily="18" charset="0"/>
            </a:endParaRPr>
          </a:p>
        </p:txBody>
      </p:sp>
      <p:pic>
        <p:nvPicPr>
          <p:cNvPr id="4" name="Picture 3" descr="C:\Users\Admin\Downloads\HICAS.png">
            <a:extLst>
              <a:ext uri="{FF2B5EF4-FFF2-40B4-BE49-F238E27FC236}">
                <a16:creationId xmlns="" xmlns:a16="http://schemas.microsoft.com/office/drawing/2014/main" id="{4E730088-E21F-BBD5-00F8-E4E5C7CE45D2}"/>
              </a:ext>
            </a:extLst>
          </p:cNvPr>
          <p:cNvPicPr>
            <a:picLocks noChangeAspect="1" noChangeArrowheads="1"/>
          </p:cNvPicPr>
          <p:nvPr/>
        </p:nvPicPr>
        <p:blipFill>
          <a:blip r:embed="rId2" cstate="print"/>
          <a:srcRect/>
          <a:stretch>
            <a:fillRect/>
          </a:stretch>
        </p:blipFill>
        <p:spPr bwMode="auto">
          <a:xfrm>
            <a:off x="0" y="-18661"/>
            <a:ext cx="896471" cy="1037280"/>
          </a:xfrm>
          <a:prstGeom prst="rect">
            <a:avLst/>
          </a:prstGeom>
          <a:noFill/>
        </p:spPr>
      </p:pic>
      <p:sp>
        <p:nvSpPr>
          <p:cNvPr id="5" name="Title 6">
            <a:extLst>
              <a:ext uri="{FF2B5EF4-FFF2-40B4-BE49-F238E27FC236}">
                <a16:creationId xmlns="" xmlns:a16="http://schemas.microsoft.com/office/drawing/2014/main" id="{F5B28334-B514-093A-D529-F5BA68D8D09D}"/>
              </a:ext>
            </a:extLst>
          </p:cNvPr>
          <p:cNvSpPr txBox="1">
            <a:spLocks/>
          </p:cNvSpPr>
          <p:nvPr/>
        </p:nvSpPr>
        <p:spPr>
          <a:xfrm>
            <a:off x="782033" y="61835"/>
            <a:ext cx="11214100" cy="4801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b="1" dirty="0">
                <a:latin typeface="Adobe Caslon Pro Bold" panose="0205070206050A020403" pitchFamily="18" charset="0"/>
              </a:rPr>
              <a:t>TEXTILE WET PROCESSING</a:t>
            </a:r>
          </a:p>
        </p:txBody>
      </p:sp>
    </p:spTree>
    <p:extLst>
      <p:ext uri="{BB962C8B-B14F-4D97-AF65-F5344CB8AC3E}">
        <p14:creationId xmlns="" xmlns:p14="http://schemas.microsoft.com/office/powerpoint/2010/main" val="2866469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0343"/>
            <a:ext cx="10515600" cy="4937760"/>
          </a:xfrm>
        </p:spPr>
        <p:txBody>
          <a:bodyPr>
            <a:noAutofit/>
          </a:bodyPr>
          <a:lstStyle/>
          <a:p>
            <a:r>
              <a:rPr lang="en-US" sz="3200" b="1" dirty="0" smtClean="0">
                <a:latin typeface="Times New Roman" pitchFamily="18" charset="0"/>
                <a:cs typeface="Times New Roman" pitchFamily="18" charset="0"/>
              </a:rPr>
              <a:t>Process Flow of Rapid Inverse Dyeing</a:t>
            </a:r>
            <a:br>
              <a:rPr lang="en-US" sz="3200" b="1"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Pre-treatment of PC fabric</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Simultaneous or staged dyeing:</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Cotton:</a:t>
            </a:r>
            <a:r>
              <a:rPr lang="en-US" sz="3200" dirty="0" smtClean="0">
                <a:latin typeface="Times New Roman" pitchFamily="18" charset="0"/>
                <a:cs typeface="Times New Roman" pitchFamily="18" charset="0"/>
              </a:rPr>
              <a:t> Reactive or direct dyes</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Polyester:</a:t>
            </a:r>
            <a:r>
              <a:rPr lang="en-US" sz="3200" dirty="0" smtClean="0">
                <a:latin typeface="Times New Roman" pitchFamily="18" charset="0"/>
                <a:cs typeface="Times New Roman" pitchFamily="18" charset="0"/>
              </a:rPr>
              <a:t> Disperse dyes</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Controlled temperature profile (start low, end at 130°C)</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Single-bath, two-stage heating profile</a:t>
            </a:r>
            <a:endParaRPr lang="en-US" sz="3200"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6389"/>
            <a:ext cx="10515600" cy="5680574"/>
          </a:xfrm>
        </p:spPr>
        <p:txBody>
          <a:bodyPr/>
          <a:lstStyle/>
          <a:p>
            <a:pPr>
              <a:buNone/>
            </a:pPr>
            <a:r>
              <a:rPr lang="en-US" b="1" dirty="0" smtClean="0">
                <a:latin typeface="Times New Roman" pitchFamily="18" charset="0"/>
                <a:cs typeface="Times New Roman" pitchFamily="18" charset="0"/>
              </a:rPr>
              <a:t>Advantages of Rapid Inverse Dyeing</a:t>
            </a:r>
          </a:p>
          <a:p>
            <a:pPr>
              <a:buNone/>
            </a:pPr>
            <a:endParaRPr lang="en-US" b="1"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 Reduced dyeing time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Lower water and energy consumption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Shorter process flow</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Environmentally friendly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Improved shade consistency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ETP-friendly effluents (with right dye selection)</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6415</Words>
  <Application>Microsoft Office PowerPoint</Application>
  <PresentationFormat>Custom</PresentationFormat>
  <Paragraphs>645</Paragraphs>
  <Slides>74</Slides>
  <Notes>4</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SUBJECT: TEXTILE WET PROCESSING</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SUBJECT: TEXTILE WET PROCESSING</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SUBJECT: TEXTILE WET PROCESSING</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SUBJECT: TEXTILE WET PROCESSING</vt:lpstr>
      <vt:lpstr>Slide 60</vt:lpstr>
      <vt:lpstr>Slide 61</vt:lpstr>
      <vt:lpstr>Slide 62</vt:lpstr>
      <vt:lpstr>SUBJECT: TEXTILE WET PROCESSING</vt:lpstr>
      <vt:lpstr>Slide 64</vt:lpstr>
      <vt:lpstr>Slide 65</vt:lpstr>
      <vt:lpstr>Slide 66</vt:lpstr>
      <vt:lpstr>OIL DYEING     This method dyes garments at room temperature using color pigments and a binder. The result is a vintage or grubby look with stains, spots, or color gradients. Garments Oil-dyed or oil-washed garments show an oily, dirty, marbled look. The garments are dyed as ready-made goods in a cold process at room temperature without heating. </vt:lpstr>
      <vt:lpstr>Slide 68</vt:lpstr>
      <vt:lpstr>SUBJECT: TEXTILE WET PROCESSING</vt:lpstr>
      <vt:lpstr>Slide 70</vt:lpstr>
      <vt:lpstr>Slide 71</vt:lpstr>
      <vt:lpstr>Slide 72</vt:lpstr>
      <vt:lpstr>Process Flow of Rapid Inverse Dyeing Pre-treatment of PC fabric Simultaneous or staged dyeing: Cotton: Reactive or direct dyes Polyester: Disperse dyes Controlled temperature profile (start low, end at 130°C) Single-bath, two-stage heating profile</vt:lpstr>
      <vt:lpstr>Slide 74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TEXTILE WET PROCESSING</dc:title>
  <dc:creator>Shobika Kumar</dc:creator>
  <cp:lastModifiedBy>Abisheik</cp:lastModifiedBy>
  <cp:revision>2</cp:revision>
  <dcterms:created xsi:type="dcterms:W3CDTF">2023-10-04T12:50:01Z</dcterms:created>
  <dcterms:modified xsi:type="dcterms:W3CDTF">2025-12-02T14:08:41Z</dcterms:modified>
</cp:coreProperties>
</file>